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46.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0.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24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26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60.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8.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42.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43.xml" ContentType="application/vnd.openxmlformats-officedocument.presentationml.slide+xml"/>
  <Override PartName="/ppt/slides/slide81.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76.xml" ContentType="application/vnd.openxmlformats-officedocument.presentationml.slide+xml"/>
  <Override PartName="/ppt/slides/slide80.xml" ContentType="application/vnd.openxmlformats-officedocument.presentationml.slide+xml"/>
  <Override PartName="/ppt/slides/slide74.xml" ContentType="application/vnd.openxmlformats-officedocument.presentationml.slide+xml"/>
  <Override PartName="/ppt/slides/slide53.xml" ContentType="application/vnd.openxmlformats-officedocument.presentationml.slide+xml"/>
  <Override PartName="/ppt/slides/slide75.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59.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67.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notesSlides/notesSlide6.xml" ContentType="application/vnd.openxmlformats-officedocument.presentationml.notesSlide+xml"/>
  <Override PartName="/ppt/slideLayouts/slideLayout13.xml" ContentType="application/vnd.openxmlformats-officedocument.presentationml.slideLayout+xml"/>
  <Override PartName="/ppt/notesSlides/notesSlide7.xml" ContentType="application/vnd.openxmlformats-officedocument.presentationml.notesSlide+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diagrams/quickStyle8.xml" ContentType="application/vnd.openxmlformats-officedocument.drawingml.diagramStyle+xml"/>
  <Override PartName="/ppt/diagrams/drawing4.xml" ContentType="application/vnd.ms-office.drawingml.diagramDrawing+xml"/>
  <Override PartName="/ppt/diagrams/colors4.xml" ContentType="application/vnd.openxmlformats-officedocument.drawingml.diagramColors+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layout4.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3.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quickStyle4.xml" ContentType="application/vnd.openxmlformats-officedocument.drawingml.diagramStyle+xml"/>
  <Override PartName="/ppt/theme/theme1.xml" ContentType="application/vnd.openxmlformats-officedocument.theme+xml"/>
  <Override PartName="/ppt/notesMasters/notesMaster1.xml" ContentType="application/vnd.openxmlformats-officedocument.presentationml.notesMaster+xml"/>
  <Override PartName="/ppt/diagrams/colors8.xml" ContentType="application/vnd.openxmlformats-officedocument.drawingml.diagramColors+xml"/>
  <Override PartName="/ppt/diagrams/drawing8.xml" ContentType="application/vnd.ms-office.drawingml.diagramDrawing+xml"/>
  <Override PartName="/ppt/diagrams/layout8.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quickStyle6.xml" ContentType="application/vnd.openxmlformats-officedocument.drawingml.diagramStyle+xml"/>
  <Override PartName="/ppt/diagrams/layout6.xml" ContentType="application/vnd.openxmlformats-officedocument.drawingml.diagramLayout+xml"/>
  <Override PartName="/ppt/diagrams/quickStyle7.xml" ContentType="application/vnd.openxmlformats-officedocument.drawingml.diagramStyle+xml"/>
  <Override PartName="/ppt/diagrams/layout7.xml" ContentType="application/vnd.openxmlformats-officedocument.drawingml.diagramLayout+xml"/>
  <Override PartName="/ppt/diagrams/colors7.xml" ContentType="application/vnd.openxmlformats-officedocument.drawingml.diagramColors+xml"/>
  <Override PartName="/ppt/diagrams/drawing7.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1"/>
  </p:notesMasterIdLst>
  <p:sldIdLst>
    <p:sldId id="256" r:id="rId3"/>
    <p:sldId id="271" r:id="rId4"/>
    <p:sldId id="274" r:id="rId5"/>
    <p:sldId id="269" r:id="rId6"/>
    <p:sldId id="259" r:id="rId7"/>
    <p:sldId id="258" r:id="rId8"/>
    <p:sldId id="516" r:id="rId9"/>
    <p:sldId id="275" r:id="rId10"/>
    <p:sldId id="276" r:id="rId11"/>
    <p:sldId id="261" r:id="rId12"/>
    <p:sldId id="264" r:id="rId13"/>
    <p:sldId id="277" r:id="rId14"/>
    <p:sldId id="278" r:id="rId15"/>
    <p:sldId id="279" r:id="rId16"/>
    <p:sldId id="280" r:id="rId17"/>
    <p:sldId id="281" r:id="rId18"/>
    <p:sldId id="282" r:id="rId19"/>
    <p:sldId id="283" r:id="rId20"/>
    <p:sldId id="284" r:id="rId21"/>
    <p:sldId id="285" r:id="rId22"/>
    <p:sldId id="260" r:id="rId23"/>
    <p:sldId id="286" r:id="rId24"/>
    <p:sldId id="267" r:id="rId25"/>
    <p:sldId id="265" r:id="rId26"/>
    <p:sldId id="266" r:id="rId27"/>
    <p:sldId id="268" r:id="rId28"/>
    <p:sldId id="287" r:id="rId29"/>
    <p:sldId id="288" r:id="rId30"/>
    <p:sldId id="289" r:id="rId31"/>
    <p:sldId id="290" r:id="rId32"/>
    <p:sldId id="291" r:id="rId33"/>
    <p:sldId id="292" r:id="rId34"/>
    <p:sldId id="293" r:id="rId35"/>
    <p:sldId id="294" r:id="rId36"/>
    <p:sldId id="304" r:id="rId37"/>
    <p:sldId id="318" r:id="rId38"/>
    <p:sldId id="319" r:id="rId39"/>
    <p:sldId id="320" r:id="rId40"/>
    <p:sldId id="321" r:id="rId41"/>
    <p:sldId id="295" r:id="rId42"/>
    <p:sldId id="296" r:id="rId43"/>
    <p:sldId id="297" r:id="rId44"/>
    <p:sldId id="298" r:id="rId45"/>
    <p:sldId id="299" r:id="rId46"/>
    <p:sldId id="303" r:id="rId47"/>
    <p:sldId id="300" r:id="rId48"/>
    <p:sldId id="301" r:id="rId49"/>
    <p:sldId id="302" r:id="rId50"/>
    <p:sldId id="305" r:id="rId51"/>
    <p:sldId id="306" r:id="rId52"/>
    <p:sldId id="307" r:id="rId53"/>
    <p:sldId id="308" r:id="rId54"/>
    <p:sldId id="309" r:id="rId55"/>
    <p:sldId id="310" r:id="rId56"/>
    <p:sldId id="311" r:id="rId57"/>
    <p:sldId id="312" r:id="rId58"/>
    <p:sldId id="313" r:id="rId59"/>
    <p:sldId id="517" r:id="rId60"/>
    <p:sldId id="315" r:id="rId61"/>
    <p:sldId id="316" r:id="rId62"/>
    <p:sldId id="361" r:id="rId63"/>
    <p:sldId id="365" r:id="rId64"/>
    <p:sldId id="322" r:id="rId65"/>
    <p:sldId id="324" r:id="rId66"/>
    <p:sldId id="325" r:id="rId67"/>
    <p:sldId id="326" r:id="rId68"/>
    <p:sldId id="327" r:id="rId69"/>
    <p:sldId id="328" r:id="rId70"/>
    <p:sldId id="329" r:id="rId71"/>
    <p:sldId id="330" r:id="rId72"/>
    <p:sldId id="331" r:id="rId73"/>
    <p:sldId id="333" r:id="rId74"/>
    <p:sldId id="334" r:id="rId75"/>
    <p:sldId id="335" r:id="rId76"/>
    <p:sldId id="336" r:id="rId77"/>
    <p:sldId id="337" r:id="rId78"/>
    <p:sldId id="338" r:id="rId79"/>
    <p:sldId id="339" r:id="rId80"/>
    <p:sldId id="340" r:id="rId81"/>
    <p:sldId id="341" r:id="rId82"/>
    <p:sldId id="342" r:id="rId83"/>
    <p:sldId id="332" r:id="rId84"/>
    <p:sldId id="343" r:id="rId85"/>
    <p:sldId id="349" r:id="rId86"/>
    <p:sldId id="370" r:id="rId87"/>
    <p:sldId id="350" r:id="rId88"/>
    <p:sldId id="351" r:id="rId89"/>
    <p:sldId id="371" r:id="rId90"/>
    <p:sldId id="344" r:id="rId91"/>
    <p:sldId id="345" r:id="rId92"/>
    <p:sldId id="372" r:id="rId93"/>
    <p:sldId id="346" r:id="rId94"/>
    <p:sldId id="347" r:id="rId95"/>
    <p:sldId id="352" r:id="rId96"/>
    <p:sldId id="357" r:id="rId97"/>
    <p:sldId id="363" r:id="rId98"/>
    <p:sldId id="368" r:id="rId99"/>
    <p:sldId id="353"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5" r:id="rId118"/>
    <p:sldId id="393" r:id="rId119"/>
    <p:sldId id="394" r:id="rId120"/>
    <p:sldId id="396" r:id="rId121"/>
    <p:sldId id="397" r:id="rId122"/>
    <p:sldId id="398" r:id="rId123"/>
    <p:sldId id="399" r:id="rId124"/>
    <p:sldId id="392" r:id="rId125"/>
    <p:sldId id="400" r:id="rId126"/>
    <p:sldId id="401" r:id="rId127"/>
    <p:sldId id="402" r:id="rId128"/>
    <p:sldId id="391" r:id="rId129"/>
    <p:sldId id="390" r:id="rId130"/>
    <p:sldId id="403" r:id="rId131"/>
    <p:sldId id="411" r:id="rId132"/>
    <p:sldId id="412" r:id="rId133"/>
    <p:sldId id="413" r:id="rId134"/>
    <p:sldId id="404" r:id="rId135"/>
    <p:sldId id="518" r:id="rId136"/>
    <p:sldId id="457" r:id="rId137"/>
    <p:sldId id="458" r:id="rId138"/>
    <p:sldId id="456" r:id="rId139"/>
    <p:sldId id="459" r:id="rId140"/>
    <p:sldId id="460" r:id="rId141"/>
    <p:sldId id="407" r:id="rId142"/>
    <p:sldId id="410" r:id="rId143"/>
    <p:sldId id="414" r:id="rId144"/>
    <p:sldId id="415" r:id="rId145"/>
    <p:sldId id="416" r:id="rId146"/>
    <p:sldId id="417" r:id="rId147"/>
    <p:sldId id="425" r:id="rId148"/>
    <p:sldId id="418" r:id="rId149"/>
    <p:sldId id="419" r:id="rId150"/>
    <p:sldId id="426" r:id="rId151"/>
    <p:sldId id="420" r:id="rId152"/>
    <p:sldId id="421" r:id="rId153"/>
    <p:sldId id="422" r:id="rId154"/>
    <p:sldId id="423" r:id="rId155"/>
    <p:sldId id="428" r:id="rId156"/>
    <p:sldId id="430" r:id="rId157"/>
    <p:sldId id="431" r:id="rId158"/>
    <p:sldId id="432" r:id="rId159"/>
    <p:sldId id="433" r:id="rId160"/>
    <p:sldId id="434" r:id="rId161"/>
    <p:sldId id="439" r:id="rId162"/>
    <p:sldId id="438" r:id="rId163"/>
    <p:sldId id="440" r:id="rId164"/>
    <p:sldId id="436" r:id="rId165"/>
    <p:sldId id="441" r:id="rId166"/>
    <p:sldId id="445" r:id="rId167"/>
    <p:sldId id="447" r:id="rId168"/>
    <p:sldId id="442" r:id="rId169"/>
    <p:sldId id="443" r:id="rId170"/>
    <p:sldId id="444" r:id="rId171"/>
    <p:sldId id="448" r:id="rId172"/>
    <p:sldId id="446" r:id="rId173"/>
    <p:sldId id="449" r:id="rId174"/>
    <p:sldId id="450" r:id="rId175"/>
    <p:sldId id="451" r:id="rId176"/>
    <p:sldId id="452" r:id="rId177"/>
    <p:sldId id="508" r:id="rId178"/>
    <p:sldId id="453" r:id="rId179"/>
    <p:sldId id="454" r:id="rId180"/>
    <p:sldId id="455" r:id="rId181"/>
    <p:sldId id="461" r:id="rId182"/>
    <p:sldId id="463" r:id="rId183"/>
    <p:sldId id="464" r:id="rId184"/>
    <p:sldId id="465" r:id="rId185"/>
    <p:sldId id="466" r:id="rId186"/>
    <p:sldId id="467" r:id="rId187"/>
    <p:sldId id="468" r:id="rId188"/>
    <p:sldId id="471" r:id="rId189"/>
    <p:sldId id="472" r:id="rId190"/>
    <p:sldId id="480" r:id="rId191"/>
    <p:sldId id="470" r:id="rId192"/>
    <p:sldId id="473" r:id="rId193"/>
    <p:sldId id="474" r:id="rId194"/>
    <p:sldId id="481" r:id="rId195"/>
    <p:sldId id="475" r:id="rId196"/>
    <p:sldId id="476" r:id="rId197"/>
    <p:sldId id="477" r:id="rId198"/>
    <p:sldId id="478" r:id="rId199"/>
    <p:sldId id="479" r:id="rId200"/>
    <p:sldId id="482" r:id="rId201"/>
    <p:sldId id="484" r:id="rId202"/>
    <p:sldId id="483" r:id="rId203"/>
    <p:sldId id="485" r:id="rId204"/>
    <p:sldId id="486" r:id="rId205"/>
    <p:sldId id="487" r:id="rId206"/>
    <p:sldId id="488" r:id="rId207"/>
    <p:sldId id="489" r:id="rId208"/>
    <p:sldId id="490" r:id="rId209"/>
    <p:sldId id="406" r:id="rId210"/>
    <p:sldId id="510" r:id="rId211"/>
    <p:sldId id="514" r:id="rId212"/>
    <p:sldId id="513" r:id="rId213"/>
    <p:sldId id="512" r:id="rId214"/>
    <p:sldId id="511" r:id="rId215"/>
    <p:sldId id="509" r:id="rId216"/>
    <p:sldId id="491" r:id="rId217"/>
    <p:sldId id="524" r:id="rId218"/>
    <p:sldId id="494" r:id="rId219"/>
    <p:sldId id="495" r:id="rId220"/>
    <p:sldId id="496" r:id="rId221"/>
    <p:sldId id="525" r:id="rId222"/>
    <p:sldId id="492" r:id="rId223"/>
    <p:sldId id="526" r:id="rId224"/>
    <p:sldId id="493" r:id="rId225"/>
    <p:sldId id="527" r:id="rId226"/>
    <p:sldId id="528" r:id="rId227"/>
    <p:sldId id="529" r:id="rId228"/>
    <p:sldId id="530" r:id="rId229"/>
    <p:sldId id="531" r:id="rId230"/>
    <p:sldId id="532" r:id="rId231"/>
    <p:sldId id="533" r:id="rId232"/>
    <p:sldId id="534" r:id="rId233"/>
    <p:sldId id="535" r:id="rId234"/>
    <p:sldId id="536" r:id="rId235"/>
    <p:sldId id="537" r:id="rId236"/>
    <p:sldId id="538" r:id="rId237"/>
    <p:sldId id="539" r:id="rId238"/>
    <p:sldId id="540" r:id="rId239"/>
    <p:sldId id="541" r:id="rId240"/>
    <p:sldId id="542" r:id="rId241"/>
    <p:sldId id="543" r:id="rId242"/>
    <p:sldId id="544" r:id="rId243"/>
    <p:sldId id="545" r:id="rId244"/>
    <p:sldId id="546" r:id="rId245"/>
    <p:sldId id="547" r:id="rId246"/>
    <p:sldId id="548" r:id="rId247"/>
    <p:sldId id="549" r:id="rId248"/>
    <p:sldId id="550" r:id="rId249"/>
    <p:sldId id="551" r:id="rId250"/>
    <p:sldId id="552" r:id="rId251"/>
    <p:sldId id="554" r:id="rId252"/>
    <p:sldId id="555" r:id="rId253"/>
    <p:sldId id="556" r:id="rId254"/>
    <p:sldId id="557" r:id="rId255"/>
    <p:sldId id="558" r:id="rId256"/>
    <p:sldId id="559" r:id="rId257"/>
    <p:sldId id="560" r:id="rId258"/>
    <p:sldId id="561" r:id="rId259"/>
    <p:sldId id="562" r:id="rId260"/>
    <p:sldId id="563" r:id="rId261"/>
    <p:sldId id="564" r:id="rId262"/>
    <p:sldId id="408" r:id="rId263"/>
    <p:sldId id="497" r:id="rId264"/>
    <p:sldId id="498" r:id="rId265"/>
    <p:sldId id="499" r:id="rId266"/>
    <p:sldId id="500" r:id="rId267"/>
    <p:sldId id="501" r:id="rId268"/>
    <p:sldId id="502" r:id="rId269"/>
    <p:sldId id="503" r:id="rId2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01" autoAdjust="0"/>
  </p:normalViewPr>
  <p:slideViewPr>
    <p:cSldViewPr snapToGrid="0">
      <p:cViewPr varScale="1">
        <p:scale>
          <a:sx n="84" d="100"/>
          <a:sy n="84" d="100"/>
        </p:scale>
        <p:origin x="7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presProps" Target="pres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tableStyles" Target="tableStyle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customXml" Target="../customXml/item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customXml" Target="../customXml/item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customXml" Target="../customXml/item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diagrams/_rels/data1.xml.rels><?xml version="1.0" encoding="UTF-8" standalone="yes"?>
<Relationships xmlns="http://schemas.openxmlformats.org/package/2006/relationships"><Relationship Id="rId8" Type="http://schemas.openxmlformats.org/officeDocument/2006/relationships/slide" Target="../slides/slide261.xml"/><Relationship Id="rId13" Type="http://schemas.openxmlformats.org/officeDocument/2006/relationships/slide" Target="../slides/slide66.xml"/><Relationship Id="rId3" Type="http://schemas.openxmlformats.org/officeDocument/2006/relationships/slide" Target="../slides/slide57.xml"/><Relationship Id="rId7" Type="http://schemas.openxmlformats.org/officeDocument/2006/relationships/slide" Target="../slides/slide221.xml"/><Relationship Id="rId12" Type="http://schemas.openxmlformats.org/officeDocument/2006/relationships/slide" Target="../slides/slide54.xml"/><Relationship Id="rId2" Type="http://schemas.openxmlformats.org/officeDocument/2006/relationships/slide" Target="../slides/slide5.xml"/><Relationship Id="rId16" Type="http://schemas.openxmlformats.org/officeDocument/2006/relationships/slide" Target="../slides/slide141.xml"/><Relationship Id="rId1" Type="http://schemas.openxmlformats.org/officeDocument/2006/relationships/slide" Target="../slides/slide8.xml"/><Relationship Id="rId6" Type="http://schemas.openxmlformats.org/officeDocument/2006/relationships/slide" Target="../slides/slide99.xml"/><Relationship Id="rId11" Type="http://schemas.openxmlformats.org/officeDocument/2006/relationships/slide" Target="../slides/slide48.xml"/><Relationship Id="rId5" Type="http://schemas.openxmlformats.org/officeDocument/2006/relationships/slide" Target="../slides/slide93.xml"/><Relationship Id="rId15" Type="http://schemas.openxmlformats.org/officeDocument/2006/relationships/slide" Target="../slides/slide113.xml"/><Relationship Id="rId10" Type="http://schemas.openxmlformats.org/officeDocument/2006/relationships/slide" Target="../slides/slide42.xml"/><Relationship Id="rId4" Type="http://schemas.openxmlformats.org/officeDocument/2006/relationships/slide" Target="../slides/slide64.xml"/><Relationship Id="rId9" Type="http://schemas.openxmlformats.org/officeDocument/2006/relationships/slide" Target="../slides/slide40.xml"/><Relationship Id="rId14" Type="http://schemas.openxmlformats.org/officeDocument/2006/relationships/slide" Target="../slides/slide69.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7.svg"/><Relationship Id="rId1" Type="http://schemas.openxmlformats.org/officeDocument/2006/relationships/image" Target="../media/image13.png"/><Relationship Id="rId6" Type="http://schemas.openxmlformats.org/officeDocument/2006/relationships/image" Target="../media/image21.svg"/><Relationship Id="rId5" Type="http://schemas.openxmlformats.org/officeDocument/2006/relationships/image" Target="../media/image15.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82.svg"/><Relationship Id="rId5" Type="http://schemas.openxmlformats.org/officeDocument/2006/relationships/image" Target="../media/image74.png"/><Relationship Id="rId4" Type="http://schemas.openxmlformats.org/officeDocument/2006/relationships/image" Target="../media/image80.svg"/></Relationships>
</file>

<file path=ppt/diagrams/_rels/data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82.svg"/><Relationship Id="rId5" Type="http://schemas.openxmlformats.org/officeDocument/2006/relationships/image" Target="../media/image74.png"/><Relationship Id="rId4" Type="http://schemas.openxmlformats.org/officeDocument/2006/relationships/image" Target="../media/image80.svg"/></Relationships>
</file>

<file path=ppt/diagrams/_rels/data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179.svg"/><Relationship Id="rId5" Type="http://schemas.openxmlformats.org/officeDocument/2006/relationships/image" Target="../media/image169.png"/><Relationship Id="rId4" Type="http://schemas.openxmlformats.org/officeDocument/2006/relationships/image" Target="../media/image80.sv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179.svg"/><Relationship Id="rId5" Type="http://schemas.openxmlformats.org/officeDocument/2006/relationships/image" Target="../media/image169.png"/><Relationship Id="rId4" Type="http://schemas.openxmlformats.org/officeDocument/2006/relationships/image" Target="../media/image80.svg"/></Relationships>
</file>

<file path=ppt/diagrams/_rels/data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179.svg"/><Relationship Id="rId5" Type="http://schemas.openxmlformats.org/officeDocument/2006/relationships/image" Target="../media/image169.png"/><Relationship Id="rId4" Type="http://schemas.openxmlformats.org/officeDocument/2006/relationships/image" Target="../media/image8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179.svg"/><Relationship Id="rId5" Type="http://schemas.openxmlformats.org/officeDocument/2006/relationships/image" Target="../media/image169.png"/><Relationship Id="rId4" Type="http://schemas.openxmlformats.org/officeDocument/2006/relationships/image" Target="../media/image8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svg"/><Relationship Id="rId1" Type="http://schemas.openxmlformats.org/officeDocument/2006/relationships/image" Target="../media/image72.png"/><Relationship Id="rId6" Type="http://schemas.openxmlformats.org/officeDocument/2006/relationships/image" Target="../media/image179.svg"/><Relationship Id="rId5" Type="http://schemas.openxmlformats.org/officeDocument/2006/relationships/image" Target="../media/image169.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7AA07-6E47-4A39-A67B-072D65C731D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03EFB-6D67-4814-BA83-C23B24D0A317}">
      <dgm:prSet/>
      <dgm:spPr/>
      <dgm:t>
        <a:bodyPr/>
        <a:lstStyle/>
        <a:p>
          <a:r>
            <a:rPr lang="en-GB" dirty="0">
              <a:hlinkClick xmlns:r="http://schemas.openxmlformats.org/officeDocument/2006/relationships" r:id="rId1" action="ppaction://hlinksldjump"/>
            </a:rPr>
            <a:t>Overview of Context Free Grammar</a:t>
          </a:r>
          <a:r>
            <a:rPr lang="en-GB" dirty="0">
              <a:hlinkClick xmlns:r="http://schemas.openxmlformats.org/officeDocument/2006/relationships" r:id="rId2" action="ppaction://hlinksldjump"/>
            </a:rPr>
            <a:t> </a:t>
          </a:r>
          <a:r>
            <a:rPr lang="en-GB" dirty="0"/>
            <a:t>                      </a:t>
          </a:r>
          <a:r>
            <a:rPr lang="en-GB" dirty="0">
              <a:hlinkClick xmlns:r="http://schemas.openxmlformats.org/officeDocument/2006/relationships" r:id="rId3" action="ppaction://hlinksldjump"/>
            </a:rPr>
            <a:t>Questions</a:t>
          </a:r>
          <a:endParaRPr lang="en-US" dirty="0"/>
        </a:p>
      </dgm:t>
    </dgm:pt>
    <dgm:pt modelId="{DB67FBFE-C47F-40EC-9B96-742EEE9B6581}" type="parTrans" cxnId="{5680BB1F-701F-4AE1-98BD-43AFEDA922C3}">
      <dgm:prSet/>
      <dgm:spPr/>
      <dgm:t>
        <a:bodyPr/>
        <a:lstStyle/>
        <a:p>
          <a:endParaRPr lang="en-US"/>
        </a:p>
      </dgm:t>
    </dgm:pt>
    <dgm:pt modelId="{C51F9068-107F-46D7-98B1-FC1BF8A79FE9}" type="sibTrans" cxnId="{5680BB1F-701F-4AE1-98BD-43AFEDA922C3}">
      <dgm:prSet/>
      <dgm:spPr/>
      <dgm:t>
        <a:bodyPr/>
        <a:lstStyle/>
        <a:p>
          <a:endParaRPr lang="en-US"/>
        </a:p>
      </dgm:t>
    </dgm:pt>
    <dgm:pt modelId="{86BC9761-4675-4DE6-A1F7-003DE6BBEC24}">
      <dgm:prSet/>
      <dgm:spPr/>
      <dgm:t>
        <a:bodyPr/>
        <a:lstStyle/>
        <a:p>
          <a:r>
            <a:rPr lang="en-US" dirty="0">
              <a:hlinkClick xmlns:r="http://schemas.openxmlformats.org/officeDocument/2006/relationships" r:id="rId4" action="ppaction://hlinksldjump"/>
            </a:rPr>
            <a:t>Top down parsing</a:t>
          </a:r>
          <a:r>
            <a:rPr lang="en-GB" b="1" dirty="0">
              <a:hlinkClick xmlns:r="http://schemas.openxmlformats.org/officeDocument/2006/relationships" r:id="rId4" action="ppaction://hlinksldjump"/>
            </a:rPr>
            <a:t> </a:t>
          </a:r>
          <a:r>
            <a:rPr lang="en-GB" b="1" dirty="0"/>
            <a:t>			    </a:t>
          </a:r>
          <a:r>
            <a:rPr lang="en-GB" dirty="0">
              <a:hlinkClick xmlns:r="http://schemas.openxmlformats.org/officeDocument/2006/relationships" r:id="rId5" action="ppaction://hlinksldjump"/>
            </a:rPr>
            <a:t>Questions</a:t>
          </a:r>
          <a:r>
            <a:rPr lang="en-GB" b="1" dirty="0">
              <a:hlinkClick xmlns:r="http://schemas.openxmlformats.org/officeDocument/2006/relationships" r:id="rId5" action="ppaction://hlinksldjump"/>
            </a:rPr>
            <a:t> </a:t>
          </a:r>
          <a:endParaRPr lang="en-US" dirty="0"/>
        </a:p>
      </dgm:t>
    </dgm:pt>
    <dgm:pt modelId="{4A14D893-3525-4B32-A186-AC6D9E0D34A2}" type="parTrans" cxnId="{813B3CFE-9071-47E4-92A1-427E3210F37A}">
      <dgm:prSet/>
      <dgm:spPr/>
      <dgm:t>
        <a:bodyPr/>
        <a:lstStyle/>
        <a:p>
          <a:endParaRPr lang="en-US"/>
        </a:p>
      </dgm:t>
    </dgm:pt>
    <dgm:pt modelId="{0FAC53DB-449C-42E5-8699-E8FFDF3BAD9F}" type="sibTrans" cxnId="{813B3CFE-9071-47E4-92A1-427E3210F37A}">
      <dgm:prSet/>
      <dgm:spPr/>
      <dgm:t>
        <a:bodyPr/>
        <a:lstStyle/>
        <a:p>
          <a:endParaRPr lang="en-US"/>
        </a:p>
      </dgm:t>
    </dgm:pt>
    <dgm:pt modelId="{50532F2C-1B36-47F0-93D9-8BBFA1BCDE9B}">
      <dgm:prSet/>
      <dgm:spPr/>
      <dgm:t>
        <a:bodyPr/>
        <a:lstStyle/>
        <a:p>
          <a:r>
            <a:rPr lang="en-US" dirty="0">
              <a:hlinkClick xmlns:r="http://schemas.openxmlformats.org/officeDocument/2006/relationships" r:id="rId6" action="ppaction://hlinksldjump"/>
            </a:rPr>
            <a:t>Bottom up parsing</a:t>
          </a:r>
          <a:r>
            <a:rPr lang="en-US" dirty="0"/>
            <a:t>	</a:t>
          </a:r>
          <a:r>
            <a:rPr lang="en-GB" b="1" dirty="0"/>
            <a:t>                                        </a:t>
          </a:r>
          <a:r>
            <a:rPr lang="en-GB" dirty="0">
              <a:hlinkClick xmlns:r="http://schemas.openxmlformats.org/officeDocument/2006/relationships" r:id="" action="ppaction://noaction"/>
            </a:rPr>
            <a:t>Questions</a:t>
          </a:r>
          <a:endParaRPr lang="en-US" dirty="0"/>
        </a:p>
      </dgm:t>
    </dgm:pt>
    <dgm:pt modelId="{961CC1B4-820F-4DD8-8FB1-8638F449FDA5}" type="parTrans" cxnId="{E219AC7F-73A3-48E6-A012-E006DEC303CE}">
      <dgm:prSet/>
      <dgm:spPr/>
      <dgm:t>
        <a:bodyPr/>
        <a:lstStyle/>
        <a:p>
          <a:endParaRPr lang="en-US"/>
        </a:p>
      </dgm:t>
    </dgm:pt>
    <dgm:pt modelId="{21EF8157-3355-441A-B1DC-B88817A4A9FB}" type="sibTrans" cxnId="{E219AC7F-73A3-48E6-A012-E006DEC303CE}">
      <dgm:prSet/>
      <dgm:spPr/>
      <dgm:t>
        <a:bodyPr/>
        <a:lstStyle/>
        <a:p>
          <a:endParaRPr lang="en-US"/>
        </a:p>
      </dgm:t>
    </dgm:pt>
    <dgm:pt modelId="{A8F2E90B-AC01-4718-ACE3-A7824B13FAB1}">
      <dgm:prSet/>
      <dgm:spPr/>
      <dgm:t>
        <a:bodyPr/>
        <a:lstStyle/>
        <a:p>
          <a:r>
            <a:rPr lang="en-US" dirty="0">
              <a:hlinkClick xmlns:r="http://schemas.openxmlformats.org/officeDocument/2006/relationships" r:id="rId6" action="ppaction://hlinksldjump"/>
            </a:rPr>
            <a:t>Shift-reduce parsers</a:t>
          </a:r>
          <a:r>
            <a:rPr lang="en-US" dirty="0"/>
            <a:t>. </a:t>
          </a:r>
        </a:p>
      </dgm:t>
    </dgm:pt>
    <dgm:pt modelId="{10220BAE-5FA1-428C-B7DA-51D652268FDC}" type="parTrans" cxnId="{0CC4589B-F69D-47A4-8CCB-BB53F23814D3}">
      <dgm:prSet/>
      <dgm:spPr/>
      <dgm:t>
        <a:bodyPr/>
        <a:lstStyle/>
        <a:p>
          <a:endParaRPr lang="en-US"/>
        </a:p>
      </dgm:t>
    </dgm:pt>
    <dgm:pt modelId="{C7B39A9B-3967-4E65-9713-07A7221DA6D5}" type="sibTrans" cxnId="{0CC4589B-F69D-47A4-8CCB-BB53F23814D3}">
      <dgm:prSet/>
      <dgm:spPr/>
      <dgm:t>
        <a:bodyPr/>
        <a:lstStyle/>
        <a:p>
          <a:endParaRPr lang="en-US"/>
        </a:p>
      </dgm:t>
    </dgm:pt>
    <dgm:pt modelId="{8628D20F-CA81-4883-A304-AF9AFF80EAC3}">
      <dgm:prSet custT="1"/>
      <dgm:spPr/>
      <dgm:t>
        <a:bodyPr/>
        <a:lstStyle/>
        <a:p>
          <a:r>
            <a:rPr lang="en-US" sz="1400" kern="1200" dirty="0">
              <a:hlinkClick xmlns:r="http://schemas.openxmlformats.org/officeDocument/2006/relationships" r:id="rId7" action="ppaction://hlinksldjump"/>
            </a:rPr>
            <a:t>YACC parser generator</a:t>
          </a:r>
          <a:r>
            <a:rPr lang="en-GB" sz="1400" b="1" u="none" kern="1200" dirty="0"/>
            <a:t>                                              </a:t>
          </a:r>
          <a:r>
            <a:rPr lang="en-GB" sz="1400" kern="1200" dirty="0">
              <a:hlinkClick xmlns:r="http://schemas.openxmlformats.org/officeDocument/2006/relationships" r:id="rId8" action="ppaction://hlinksldjump"/>
            </a:rPr>
            <a:t>Questions </a:t>
          </a:r>
          <a:r>
            <a:rPr lang="en-GB" sz="1400" kern="1200" dirty="0">
              <a:hlinkClick xmlns:r="http://schemas.openxmlformats.org/officeDocument/2006/relationships" r:id="" action="ppaction://noaction"/>
            </a:rPr>
            <a:t> </a:t>
          </a:r>
          <a:r>
            <a:rPr lang="en-GB" sz="1400" b="1" kern="1200" dirty="0">
              <a:hlinkClick xmlns:r="http://schemas.openxmlformats.org/officeDocument/2006/relationships" r:id="" action="ppaction://noaction"/>
            </a:rPr>
            <a:t>  </a:t>
          </a:r>
          <a:r>
            <a:rPr lang="en-GB" sz="1400" b="1" u="none" kern="1200" dirty="0">
              <a:hlinkClick xmlns:r="http://schemas.openxmlformats.org/officeDocument/2006/relationships" r:id="" action="ppaction://noaction"/>
            </a:rPr>
            <a:t>                             </a:t>
          </a:r>
          <a:r>
            <a:rPr lang="en-GB" sz="1400" b="1" kern="1200" dirty="0">
              <a:hlinkClick xmlns:r="http://schemas.openxmlformats.org/officeDocument/2006/relationships" r:id="" action="ppaction://noaction"/>
            </a:rPr>
            <a:t>       </a:t>
          </a:r>
          <a:r>
            <a:rPr lang="en-GB" sz="1400" kern="1200" dirty="0">
              <a:hlinkClick xmlns:r="http://schemas.openxmlformats.org/officeDocument/2006/relationships" r:id="" action="ppaction://noaction"/>
            </a:rPr>
            <a:t> </a:t>
          </a:r>
          <a:endParaRPr lang="en-US" sz="1400" kern="1200" dirty="0"/>
        </a:p>
      </dgm:t>
    </dgm:pt>
    <dgm:pt modelId="{153593BC-9595-44E3-B15A-28315DDD66BC}" type="parTrans" cxnId="{9B4D959C-3FC9-4667-BFE3-053E858F1EE5}">
      <dgm:prSet/>
      <dgm:spPr/>
      <dgm:t>
        <a:bodyPr/>
        <a:lstStyle/>
        <a:p>
          <a:endParaRPr lang="en-US"/>
        </a:p>
      </dgm:t>
    </dgm:pt>
    <dgm:pt modelId="{D37C3FDD-3B93-4EE0-A263-7EA0006AAD8F}" type="sibTrans" cxnId="{9B4D959C-3FC9-4667-BFE3-053E858F1EE5}">
      <dgm:prSet/>
      <dgm:spPr/>
      <dgm:t>
        <a:bodyPr/>
        <a:lstStyle/>
        <a:p>
          <a:endParaRPr lang="en-US"/>
        </a:p>
      </dgm:t>
    </dgm:pt>
    <dgm:pt modelId="{EB1838E2-B41E-49F4-9BD1-C29318AE11B7}">
      <dgm:prSet/>
      <dgm:spPr/>
      <dgm:t>
        <a:bodyPr/>
        <a:lstStyle/>
        <a:p>
          <a:endParaRPr lang="en-US" dirty="0"/>
        </a:p>
      </dgm:t>
    </dgm:pt>
    <dgm:pt modelId="{E700F897-AF7E-4A2E-8B1B-D0E221DBC467}" type="parTrans" cxnId="{32EA0365-CC17-460C-91F0-C99B1F394627}">
      <dgm:prSet/>
      <dgm:spPr/>
      <dgm:t>
        <a:bodyPr/>
        <a:lstStyle/>
        <a:p>
          <a:endParaRPr lang="en-US"/>
        </a:p>
      </dgm:t>
    </dgm:pt>
    <dgm:pt modelId="{9A7EC95C-7C0B-48D1-BD86-27D51812C91F}" type="sibTrans" cxnId="{32EA0365-CC17-460C-91F0-C99B1F394627}">
      <dgm:prSet/>
      <dgm:spPr/>
      <dgm:t>
        <a:bodyPr/>
        <a:lstStyle/>
        <a:p>
          <a:endParaRPr lang="en-US"/>
        </a:p>
      </dgm:t>
    </dgm:pt>
    <dgm:pt modelId="{5339F547-91A7-4F5C-8A08-2213ACA8F960}">
      <dgm:prSet/>
      <dgm:spPr/>
      <dgm:t>
        <a:bodyPr/>
        <a:lstStyle/>
        <a:p>
          <a:r>
            <a:rPr lang="en-US" dirty="0">
              <a:hlinkClick xmlns:r="http://schemas.openxmlformats.org/officeDocument/2006/relationships" r:id="rId9" action="ppaction://hlinksldjump"/>
            </a:rPr>
            <a:t>Derivations and Parse trees</a:t>
          </a:r>
          <a:r>
            <a:rPr lang="en-US" dirty="0"/>
            <a:t>, </a:t>
          </a:r>
          <a:endParaRPr lang="en-IN" dirty="0"/>
        </a:p>
      </dgm:t>
    </dgm:pt>
    <dgm:pt modelId="{D96C137D-4BE0-4037-A434-A8B6D2450412}" type="parTrans" cxnId="{D4A13C8B-3DA2-49D3-9069-041E7B5AB413}">
      <dgm:prSet/>
      <dgm:spPr/>
      <dgm:t>
        <a:bodyPr/>
        <a:lstStyle/>
        <a:p>
          <a:endParaRPr lang="en-IN"/>
        </a:p>
      </dgm:t>
    </dgm:pt>
    <dgm:pt modelId="{5FF46AD5-2AB3-459B-B8F3-D9C31F9B229B}" type="sibTrans" cxnId="{D4A13C8B-3DA2-49D3-9069-041E7B5AB413}">
      <dgm:prSet/>
      <dgm:spPr/>
      <dgm:t>
        <a:bodyPr/>
        <a:lstStyle/>
        <a:p>
          <a:endParaRPr lang="en-IN"/>
        </a:p>
      </dgm:t>
    </dgm:pt>
    <dgm:pt modelId="{04DEE8D5-BFFD-44F3-8D9E-B56C508C44C3}">
      <dgm:prSet/>
      <dgm:spPr/>
      <dgm:t>
        <a:bodyPr/>
        <a:lstStyle/>
        <a:p>
          <a:r>
            <a:rPr lang="en-US" dirty="0">
              <a:hlinkClick xmlns:r="http://schemas.openxmlformats.org/officeDocument/2006/relationships" r:id="rId10" action="ppaction://hlinksldjump"/>
            </a:rPr>
            <a:t>Ambiguity</a:t>
          </a:r>
          <a:r>
            <a:rPr lang="en-US" dirty="0"/>
            <a:t>, </a:t>
          </a:r>
          <a:endParaRPr lang="en-IN" dirty="0"/>
        </a:p>
      </dgm:t>
    </dgm:pt>
    <dgm:pt modelId="{11FB65BC-C533-4AB4-A383-F3C4CB4A5E55}" type="parTrans" cxnId="{022988E6-9715-47BC-8909-10202DBD7E9C}">
      <dgm:prSet/>
      <dgm:spPr/>
      <dgm:t>
        <a:bodyPr/>
        <a:lstStyle/>
        <a:p>
          <a:endParaRPr lang="en-IN"/>
        </a:p>
      </dgm:t>
    </dgm:pt>
    <dgm:pt modelId="{14231109-CD4D-4E5D-84F5-DF5D84ECE507}" type="sibTrans" cxnId="{022988E6-9715-47BC-8909-10202DBD7E9C}">
      <dgm:prSet/>
      <dgm:spPr/>
      <dgm:t>
        <a:bodyPr/>
        <a:lstStyle/>
        <a:p>
          <a:endParaRPr lang="en-IN"/>
        </a:p>
      </dgm:t>
    </dgm:pt>
    <dgm:pt modelId="{14213A12-417C-4A30-BF8A-48DA3069B10B}">
      <dgm:prSet/>
      <dgm:spPr/>
      <dgm:t>
        <a:bodyPr/>
        <a:lstStyle/>
        <a:p>
          <a:r>
            <a:rPr lang="en-US" dirty="0">
              <a:hlinkClick xmlns:r="http://schemas.openxmlformats.org/officeDocument/2006/relationships" r:id="rId11" action="ppaction://hlinksldjump"/>
            </a:rPr>
            <a:t>Left recursion</a:t>
          </a:r>
          <a:r>
            <a:rPr lang="en-US" dirty="0"/>
            <a:t>, </a:t>
          </a:r>
          <a:endParaRPr lang="en-IN" dirty="0"/>
        </a:p>
      </dgm:t>
    </dgm:pt>
    <dgm:pt modelId="{1503CFB9-4488-4074-A488-93E62F83278F}" type="parTrans" cxnId="{01A9B66A-C12F-4CB0-9B5E-5E7791DBA031}">
      <dgm:prSet/>
      <dgm:spPr/>
      <dgm:t>
        <a:bodyPr/>
        <a:lstStyle/>
        <a:p>
          <a:endParaRPr lang="en-IN"/>
        </a:p>
      </dgm:t>
    </dgm:pt>
    <dgm:pt modelId="{CEDE0B02-A64D-4133-9B4E-0CE18E6351A4}" type="sibTrans" cxnId="{01A9B66A-C12F-4CB0-9B5E-5E7791DBA031}">
      <dgm:prSet/>
      <dgm:spPr/>
      <dgm:t>
        <a:bodyPr/>
        <a:lstStyle/>
        <a:p>
          <a:endParaRPr lang="en-IN"/>
        </a:p>
      </dgm:t>
    </dgm:pt>
    <dgm:pt modelId="{E8EE3AE5-7DA6-43F8-8AFA-2F70BA50BFEF}">
      <dgm:prSet/>
      <dgm:spPr/>
      <dgm:t>
        <a:bodyPr/>
        <a:lstStyle/>
        <a:p>
          <a:r>
            <a:rPr lang="en-US" dirty="0">
              <a:hlinkClick xmlns:r="http://schemas.openxmlformats.org/officeDocument/2006/relationships" r:id="rId12" action="ppaction://hlinksldjump"/>
            </a:rPr>
            <a:t>Left factoring</a:t>
          </a:r>
          <a:r>
            <a:rPr lang="en-US" dirty="0"/>
            <a:t>.</a:t>
          </a:r>
          <a:endParaRPr lang="en-IN" dirty="0"/>
        </a:p>
      </dgm:t>
    </dgm:pt>
    <dgm:pt modelId="{6359189B-AED1-4905-AAB7-6C4C82491D33}" type="parTrans" cxnId="{2976A53D-D9AF-4F5B-BB9B-F2E47F7B02E7}">
      <dgm:prSet/>
      <dgm:spPr/>
      <dgm:t>
        <a:bodyPr/>
        <a:lstStyle/>
        <a:p>
          <a:endParaRPr lang="en-IN"/>
        </a:p>
      </dgm:t>
    </dgm:pt>
    <dgm:pt modelId="{4DC256E9-A6DB-4615-BBDB-A63F9CF5C35A}" type="sibTrans" cxnId="{2976A53D-D9AF-4F5B-BB9B-F2E47F7B02E7}">
      <dgm:prSet/>
      <dgm:spPr/>
      <dgm:t>
        <a:bodyPr/>
        <a:lstStyle/>
        <a:p>
          <a:endParaRPr lang="en-IN"/>
        </a:p>
      </dgm:t>
    </dgm:pt>
    <dgm:pt modelId="{15063585-CB11-4223-81BF-44A3535181AE}">
      <dgm:prSet/>
      <dgm:spPr/>
      <dgm:t>
        <a:bodyPr/>
        <a:lstStyle/>
        <a:p>
          <a:r>
            <a:rPr lang="en-US" dirty="0">
              <a:hlinkClick xmlns:r="http://schemas.openxmlformats.org/officeDocument/2006/relationships" r:id="rId13" action="ppaction://hlinksldjump"/>
            </a:rPr>
            <a:t>Recursive descent parsing </a:t>
          </a:r>
          <a:r>
            <a:rPr lang="en-US" dirty="0"/>
            <a:t>and</a:t>
          </a:r>
          <a:endParaRPr lang="en-IN" dirty="0"/>
        </a:p>
      </dgm:t>
    </dgm:pt>
    <dgm:pt modelId="{312BAA8E-1965-43CB-9C50-68F0A3E1053D}" type="parTrans" cxnId="{DBF3A21F-B60F-4015-95B0-2D135E7ACAC2}">
      <dgm:prSet/>
      <dgm:spPr/>
      <dgm:t>
        <a:bodyPr/>
        <a:lstStyle/>
        <a:p>
          <a:endParaRPr lang="en-IN"/>
        </a:p>
      </dgm:t>
    </dgm:pt>
    <dgm:pt modelId="{9DCB0254-A2D2-4250-B3EA-C9837E826978}" type="sibTrans" cxnId="{DBF3A21F-B60F-4015-95B0-2D135E7ACAC2}">
      <dgm:prSet/>
      <dgm:spPr/>
      <dgm:t>
        <a:bodyPr/>
        <a:lstStyle/>
        <a:p>
          <a:endParaRPr lang="en-IN"/>
        </a:p>
      </dgm:t>
    </dgm:pt>
    <dgm:pt modelId="{D45E72C2-C5A8-466E-B56D-8700872F22F5}">
      <dgm:prSet/>
      <dgm:spPr/>
      <dgm:t>
        <a:bodyPr/>
        <a:lstStyle/>
        <a:p>
          <a:r>
            <a:rPr lang="en-US" dirty="0">
              <a:hlinkClick xmlns:r="http://schemas.openxmlformats.org/officeDocument/2006/relationships" r:id="rId14" action="ppaction://hlinksldjump"/>
            </a:rPr>
            <a:t>Predictive parsers</a:t>
          </a:r>
          <a:endParaRPr lang="en-IN" dirty="0"/>
        </a:p>
      </dgm:t>
    </dgm:pt>
    <dgm:pt modelId="{B697C983-B9FF-4EF9-BE83-2CBE35D05793}" type="parTrans" cxnId="{5F89E629-D4D3-4203-B893-25CBF21F39F2}">
      <dgm:prSet/>
      <dgm:spPr/>
      <dgm:t>
        <a:bodyPr/>
        <a:lstStyle/>
        <a:p>
          <a:endParaRPr lang="en-IN"/>
        </a:p>
      </dgm:t>
    </dgm:pt>
    <dgm:pt modelId="{CB59C685-FE0A-4086-9A9C-039283E692AA}" type="sibTrans" cxnId="{5F89E629-D4D3-4203-B893-25CBF21F39F2}">
      <dgm:prSet/>
      <dgm:spPr/>
      <dgm:t>
        <a:bodyPr/>
        <a:lstStyle/>
        <a:p>
          <a:endParaRPr lang="en-IN"/>
        </a:p>
      </dgm:t>
    </dgm:pt>
    <dgm:pt modelId="{FC5BC60D-8B3F-4F68-8A4D-6B03BA86D772}">
      <dgm:prSet/>
      <dgm:spPr/>
      <dgm:t>
        <a:bodyPr/>
        <a:lstStyle/>
        <a:p>
          <a:r>
            <a:rPr lang="en-US" dirty="0">
              <a:hlinkClick xmlns:r="http://schemas.openxmlformats.org/officeDocument/2006/relationships" r:id="rId15" action="ppaction://hlinksldjump"/>
            </a:rPr>
            <a:t>Operator precedence parsers,</a:t>
          </a:r>
          <a:r>
            <a:rPr lang="en-US" dirty="0"/>
            <a:t> </a:t>
          </a:r>
        </a:p>
      </dgm:t>
    </dgm:pt>
    <dgm:pt modelId="{5E17D643-8066-47DA-8EDA-0FD3233AB0E3}" type="parTrans" cxnId="{1B211D92-D108-4CA4-AC72-1E0F2CCE507B}">
      <dgm:prSet/>
      <dgm:spPr/>
      <dgm:t>
        <a:bodyPr/>
        <a:lstStyle/>
        <a:p>
          <a:endParaRPr lang="en-IN"/>
        </a:p>
      </dgm:t>
    </dgm:pt>
    <dgm:pt modelId="{5ADAAD09-DB91-4968-9D86-B4365BA2A22D}" type="sibTrans" cxnId="{1B211D92-D108-4CA4-AC72-1E0F2CCE507B}">
      <dgm:prSet/>
      <dgm:spPr/>
      <dgm:t>
        <a:bodyPr/>
        <a:lstStyle/>
        <a:p>
          <a:endParaRPr lang="en-IN"/>
        </a:p>
      </dgm:t>
    </dgm:pt>
    <dgm:pt modelId="{CF253DF2-B0F1-402F-A793-B0843122CA37}">
      <dgm:prSet/>
      <dgm:spPr/>
      <dgm:t>
        <a:bodyPr/>
        <a:lstStyle/>
        <a:p>
          <a:r>
            <a:rPr lang="en-US" dirty="0">
              <a:hlinkClick xmlns:r="http://schemas.openxmlformats.org/officeDocument/2006/relationships" r:id="rId16" action="ppaction://hlinksldjump"/>
            </a:rPr>
            <a:t>LR parsers</a:t>
          </a:r>
          <a:endParaRPr lang="en-US" dirty="0"/>
        </a:p>
      </dgm:t>
    </dgm:pt>
    <dgm:pt modelId="{0E7DB673-E924-4DC9-8357-F2C9DCFCCBD3}" type="parTrans" cxnId="{8284FDA9-D4CC-419A-AA89-0560D9C0E106}">
      <dgm:prSet/>
      <dgm:spPr/>
      <dgm:t>
        <a:bodyPr/>
        <a:lstStyle/>
        <a:p>
          <a:endParaRPr lang="en-IN"/>
        </a:p>
      </dgm:t>
    </dgm:pt>
    <dgm:pt modelId="{FA94D47E-668F-42E6-AEFC-335DC2C748EA}" type="sibTrans" cxnId="{8284FDA9-D4CC-419A-AA89-0560D9C0E106}">
      <dgm:prSet/>
      <dgm:spPr/>
      <dgm:t>
        <a:bodyPr/>
        <a:lstStyle/>
        <a:p>
          <a:endParaRPr lang="en-IN"/>
        </a:p>
      </dgm:t>
    </dgm:pt>
    <dgm:pt modelId="{BB0B14D3-8529-40AC-AEC3-C29EC789852C}" type="pres">
      <dgm:prSet presAssocID="{43C7AA07-6E47-4A39-A67B-072D65C731DF}" presName="linear" presStyleCnt="0">
        <dgm:presLayoutVars>
          <dgm:dir/>
          <dgm:animLvl val="lvl"/>
          <dgm:resizeHandles val="exact"/>
        </dgm:presLayoutVars>
      </dgm:prSet>
      <dgm:spPr/>
      <dgm:t>
        <a:bodyPr/>
        <a:lstStyle/>
        <a:p>
          <a:endParaRPr lang="en-GB"/>
        </a:p>
      </dgm:t>
    </dgm:pt>
    <dgm:pt modelId="{58F5BE0F-B85D-4D10-8552-ED6C1CA128A2}" type="pres">
      <dgm:prSet presAssocID="{9F503EFB-6D67-4814-BA83-C23B24D0A317}" presName="parentLin" presStyleCnt="0"/>
      <dgm:spPr/>
    </dgm:pt>
    <dgm:pt modelId="{1ED7F3C3-3CBA-4C45-82BE-7857E8274065}" type="pres">
      <dgm:prSet presAssocID="{9F503EFB-6D67-4814-BA83-C23B24D0A317}" presName="parentLeftMargin" presStyleLbl="node1" presStyleIdx="0" presStyleCnt="4"/>
      <dgm:spPr/>
      <dgm:t>
        <a:bodyPr/>
        <a:lstStyle/>
        <a:p>
          <a:endParaRPr lang="en-GB"/>
        </a:p>
      </dgm:t>
    </dgm:pt>
    <dgm:pt modelId="{3B044CB0-18EB-43EE-AE11-3939C1F8AEDF}" type="pres">
      <dgm:prSet presAssocID="{9F503EFB-6D67-4814-BA83-C23B24D0A317}" presName="parentText" presStyleLbl="node1" presStyleIdx="0" presStyleCnt="4" custLinFactNeighborX="3605" custLinFactNeighborY="-17241">
        <dgm:presLayoutVars>
          <dgm:chMax val="0"/>
          <dgm:bulletEnabled val="1"/>
        </dgm:presLayoutVars>
      </dgm:prSet>
      <dgm:spPr/>
      <dgm:t>
        <a:bodyPr/>
        <a:lstStyle/>
        <a:p>
          <a:endParaRPr lang="en-GB"/>
        </a:p>
      </dgm:t>
    </dgm:pt>
    <dgm:pt modelId="{35AA1F29-723C-406A-9291-BB57C2252933}" type="pres">
      <dgm:prSet presAssocID="{9F503EFB-6D67-4814-BA83-C23B24D0A317}" presName="negativeSpace" presStyleCnt="0"/>
      <dgm:spPr/>
    </dgm:pt>
    <dgm:pt modelId="{232F4B55-419C-4829-AA98-1290BAD0DD3B}" type="pres">
      <dgm:prSet presAssocID="{9F503EFB-6D67-4814-BA83-C23B24D0A317}" presName="childText" presStyleLbl="conFgAcc1" presStyleIdx="0" presStyleCnt="4" custScaleY="106394">
        <dgm:presLayoutVars>
          <dgm:bulletEnabled val="1"/>
        </dgm:presLayoutVars>
      </dgm:prSet>
      <dgm:spPr/>
      <dgm:t>
        <a:bodyPr/>
        <a:lstStyle/>
        <a:p>
          <a:endParaRPr lang="en-GB"/>
        </a:p>
      </dgm:t>
    </dgm:pt>
    <dgm:pt modelId="{17F10196-0270-4120-B33D-8458B469C5D7}" type="pres">
      <dgm:prSet presAssocID="{C51F9068-107F-46D7-98B1-FC1BF8A79FE9}" presName="spaceBetweenRectangles" presStyleCnt="0"/>
      <dgm:spPr/>
    </dgm:pt>
    <dgm:pt modelId="{00297150-615E-4A91-AC9C-A9C1E5AB1D00}" type="pres">
      <dgm:prSet presAssocID="{86BC9761-4675-4DE6-A1F7-003DE6BBEC24}" presName="parentLin" presStyleCnt="0"/>
      <dgm:spPr/>
    </dgm:pt>
    <dgm:pt modelId="{7D1A3699-B009-4F3C-BED5-53F4BC1B795E}" type="pres">
      <dgm:prSet presAssocID="{86BC9761-4675-4DE6-A1F7-003DE6BBEC24}" presName="parentLeftMargin" presStyleLbl="node1" presStyleIdx="0" presStyleCnt="4"/>
      <dgm:spPr/>
      <dgm:t>
        <a:bodyPr/>
        <a:lstStyle/>
        <a:p>
          <a:endParaRPr lang="en-GB"/>
        </a:p>
      </dgm:t>
    </dgm:pt>
    <dgm:pt modelId="{0A59EBC5-8B13-4232-98BA-824317D80AB4}" type="pres">
      <dgm:prSet presAssocID="{86BC9761-4675-4DE6-A1F7-003DE6BBEC24}" presName="parentText" presStyleLbl="node1" presStyleIdx="1" presStyleCnt="4">
        <dgm:presLayoutVars>
          <dgm:chMax val="0"/>
          <dgm:bulletEnabled val="1"/>
        </dgm:presLayoutVars>
      </dgm:prSet>
      <dgm:spPr/>
      <dgm:t>
        <a:bodyPr/>
        <a:lstStyle/>
        <a:p>
          <a:endParaRPr lang="en-GB"/>
        </a:p>
      </dgm:t>
    </dgm:pt>
    <dgm:pt modelId="{FE3393DB-00E9-4658-9A10-6A7A7D57FEFA}" type="pres">
      <dgm:prSet presAssocID="{86BC9761-4675-4DE6-A1F7-003DE6BBEC24}" presName="negativeSpace" presStyleCnt="0"/>
      <dgm:spPr/>
    </dgm:pt>
    <dgm:pt modelId="{E7148144-8286-4C00-A32E-A377CD79BA38}" type="pres">
      <dgm:prSet presAssocID="{86BC9761-4675-4DE6-A1F7-003DE6BBEC24}" presName="childText" presStyleLbl="conFgAcc1" presStyleIdx="1" presStyleCnt="4">
        <dgm:presLayoutVars>
          <dgm:bulletEnabled val="1"/>
        </dgm:presLayoutVars>
      </dgm:prSet>
      <dgm:spPr/>
      <dgm:t>
        <a:bodyPr/>
        <a:lstStyle/>
        <a:p>
          <a:endParaRPr lang="en-GB"/>
        </a:p>
      </dgm:t>
    </dgm:pt>
    <dgm:pt modelId="{C3417C4C-3178-4025-9CDE-E386C95FABF0}" type="pres">
      <dgm:prSet presAssocID="{0FAC53DB-449C-42E5-8699-E8FFDF3BAD9F}" presName="spaceBetweenRectangles" presStyleCnt="0"/>
      <dgm:spPr/>
    </dgm:pt>
    <dgm:pt modelId="{B79A8485-7061-43D3-82CC-CF8D783903DD}" type="pres">
      <dgm:prSet presAssocID="{50532F2C-1B36-47F0-93D9-8BBFA1BCDE9B}" presName="parentLin" presStyleCnt="0"/>
      <dgm:spPr/>
    </dgm:pt>
    <dgm:pt modelId="{56124523-E1EA-4D2F-901E-7B0BC9D81ABA}" type="pres">
      <dgm:prSet presAssocID="{50532F2C-1B36-47F0-93D9-8BBFA1BCDE9B}" presName="parentLeftMargin" presStyleLbl="node1" presStyleIdx="1" presStyleCnt="4"/>
      <dgm:spPr/>
      <dgm:t>
        <a:bodyPr/>
        <a:lstStyle/>
        <a:p>
          <a:endParaRPr lang="en-GB"/>
        </a:p>
      </dgm:t>
    </dgm:pt>
    <dgm:pt modelId="{CE4A9887-DF3A-4C59-88E3-49099D0611E0}" type="pres">
      <dgm:prSet presAssocID="{50532F2C-1B36-47F0-93D9-8BBFA1BCDE9B}" presName="parentText" presStyleLbl="node1" presStyleIdx="2" presStyleCnt="4">
        <dgm:presLayoutVars>
          <dgm:chMax val="0"/>
          <dgm:bulletEnabled val="1"/>
        </dgm:presLayoutVars>
      </dgm:prSet>
      <dgm:spPr/>
      <dgm:t>
        <a:bodyPr/>
        <a:lstStyle/>
        <a:p>
          <a:endParaRPr lang="en-GB"/>
        </a:p>
      </dgm:t>
    </dgm:pt>
    <dgm:pt modelId="{5225D429-C58C-4D94-8156-AAE6A0F6FF78}" type="pres">
      <dgm:prSet presAssocID="{50532F2C-1B36-47F0-93D9-8BBFA1BCDE9B}" presName="negativeSpace" presStyleCnt="0"/>
      <dgm:spPr/>
    </dgm:pt>
    <dgm:pt modelId="{4E9C9DF6-2B89-45F9-9524-52624F15630D}" type="pres">
      <dgm:prSet presAssocID="{50532F2C-1B36-47F0-93D9-8BBFA1BCDE9B}" presName="childText" presStyleLbl="conFgAcc1" presStyleIdx="2" presStyleCnt="4">
        <dgm:presLayoutVars>
          <dgm:bulletEnabled val="1"/>
        </dgm:presLayoutVars>
      </dgm:prSet>
      <dgm:spPr/>
      <dgm:t>
        <a:bodyPr/>
        <a:lstStyle/>
        <a:p>
          <a:endParaRPr lang="en-GB"/>
        </a:p>
      </dgm:t>
    </dgm:pt>
    <dgm:pt modelId="{7E6607D7-E079-4287-BBEC-BB19DE7EF54A}" type="pres">
      <dgm:prSet presAssocID="{21EF8157-3355-441A-B1DC-B88817A4A9FB}" presName="spaceBetweenRectangles" presStyleCnt="0"/>
      <dgm:spPr/>
    </dgm:pt>
    <dgm:pt modelId="{7F7E65E0-5B50-4437-A915-A96021636F43}" type="pres">
      <dgm:prSet presAssocID="{8628D20F-CA81-4883-A304-AF9AFF80EAC3}" presName="parentLin" presStyleCnt="0"/>
      <dgm:spPr/>
    </dgm:pt>
    <dgm:pt modelId="{4BF39855-C378-4BD4-8BF4-362D26DE7BDD}" type="pres">
      <dgm:prSet presAssocID="{8628D20F-CA81-4883-A304-AF9AFF80EAC3}" presName="parentLeftMargin" presStyleLbl="node1" presStyleIdx="2" presStyleCnt="4"/>
      <dgm:spPr/>
      <dgm:t>
        <a:bodyPr/>
        <a:lstStyle/>
        <a:p>
          <a:endParaRPr lang="en-GB"/>
        </a:p>
      </dgm:t>
    </dgm:pt>
    <dgm:pt modelId="{1A57504B-DC16-4FC4-96B2-A11BE616FBF6}" type="pres">
      <dgm:prSet presAssocID="{8628D20F-CA81-4883-A304-AF9AFF80EAC3}" presName="parentText" presStyleLbl="node1" presStyleIdx="3" presStyleCnt="4">
        <dgm:presLayoutVars>
          <dgm:chMax val="0"/>
          <dgm:bulletEnabled val="1"/>
        </dgm:presLayoutVars>
      </dgm:prSet>
      <dgm:spPr/>
      <dgm:t>
        <a:bodyPr/>
        <a:lstStyle/>
        <a:p>
          <a:endParaRPr lang="en-GB"/>
        </a:p>
      </dgm:t>
    </dgm:pt>
    <dgm:pt modelId="{7FC6BB00-4AA1-42C7-BCEB-6A87E5CB7A7E}" type="pres">
      <dgm:prSet presAssocID="{8628D20F-CA81-4883-A304-AF9AFF80EAC3}" presName="negativeSpace" presStyleCnt="0"/>
      <dgm:spPr/>
    </dgm:pt>
    <dgm:pt modelId="{605C8DB3-067D-4FD0-B574-228935FBFFBF}" type="pres">
      <dgm:prSet presAssocID="{8628D20F-CA81-4883-A304-AF9AFF80EAC3}" presName="childText" presStyleLbl="conFgAcc1" presStyleIdx="3" presStyleCnt="4">
        <dgm:presLayoutVars>
          <dgm:bulletEnabled val="1"/>
        </dgm:presLayoutVars>
      </dgm:prSet>
      <dgm:spPr/>
      <dgm:t>
        <a:bodyPr/>
        <a:lstStyle/>
        <a:p>
          <a:endParaRPr lang="en-GB"/>
        </a:p>
      </dgm:t>
    </dgm:pt>
  </dgm:ptLst>
  <dgm:cxnLst>
    <dgm:cxn modelId="{1B211D92-D108-4CA4-AC72-1E0F2CCE507B}" srcId="{50532F2C-1B36-47F0-93D9-8BBFA1BCDE9B}" destId="{FC5BC60D-8B3F-4F68-8A4D-6B03BA86D772}" srcOrd="1" destOrd="0" parTransId="{5E17D643-8066-47DA-8EDA-0FD3233AB0E3}" sibTransId="{5ADAAD09-DB91-4968-9D86-B4365BA2A22D}"/>
    <dgm:cxn modelId="{E5E20F61-2872-4ADE-8531-B2850DE2EFCA}" type="presOf" srcId="{EB1838E2-B41E-49F4-9BD1-C29318AE11B7}" destId="{605C8DB3-067D-4FD0-B574-228935FBFFBF}" srcOrd="0" destOrd="0" presId="urn:microsoft.com/office/officeart/2005/8/layout/list1"/>
    <dgm:cxn modelId="{0CD8E5AF-4A38-4F6A-9A63-3C0B7BE7DB4D}" type="presOf" srcId="{A8F2E90B-AC01-4718-ACE3-A7824B13FAB1}" destId="{4E9C9DF6-2B89-45F9-9524-52624F15630D}" srcOrd="0" destOrd="0" presId="urn:microsoft.com/office/officeart/2005/8/layout/list1"/>
    <dgm:cxn modelId="{D830FF9B-2F17-4261-BC48-AF2770C27E13}" type="presOf" srcId="{14213A12-417C-4A30-BF8A-48DA3069B10B}" destId="{232F4B55-419C-4829-AA98-1290BAD0DD3B}" srcOrd="0" destOrd="2" presId="urn:microsoft.com/office/officeart/2005/8/layout/list1"/>
    <dgm:cxn modelId="{0FF4A6DD-2987-4668-ADE8-DD64AEEFF9ED}" type="presOf" srcId="{8628D20F-CA81-4883-A304-AF9AFF80EAC3}" destId="{1A57504B-DC16-4FC4-96B2-A11BE616FBF6}" srcOrd="1" destOrd="0" presId="urn:microsoft.com/office/officeart/2005/8/layout/list1"/>
    <dgm:cxn modelId="{2976A53D-D9AF-4F5B-BB9B-F2E47F7B02E7}" srcId="{9F503EFB-6D67-4814-BA83-C23B24D0A317}" destId="{E8EE3AE5-7DA6-43F8-8AFA-2F70BA50BFEF}" srcOrd="3" destOrd="0" parTransId="{6359189B-AED1-4905-AAB7-6C4C82491D33}" sibTransId="{4DC256E9-A6DB-4615-BBDB-A63F9CF5C35A}"/>
    <dgm:cxn modelId="{46110518-00B8-4DE2-9298-D64FFEFE20CD}" type="presOf" srcId="{D45E72C2-C5A8-466E-B56D-8700872F22F5}" destId="{E7148144-8286-4C00-A32E-A377CD79BA38}" srcOrd="0" destOrd="1" presId="urn:microsoft.com/office/officeart/2005/8/layout/list1"/>
    <dgm:cxn modelId="{5F89E629-D4D3-4203-B893-25CBF21F39F2}" srcId="{86BC9761-4675-4DE6-A1F7-003DE6BBEC24}" destId="{D45E72C2-C5A8-466E-B56D-8700872F22F5}" srcOrd="1" destOrd="0" parTransId="{B697C983-B9FF-4EF9-BE83-2CBE35D05793}" sibTransId="{CB59C685-FE0A-4086-9A9C-039283E692AA}"/>
    <dgm:cxn modelId="{847E7792-4856-4DAE-AB50-BA09D57B1A68}" type="presOf" srcId="{04DEE8D5-BFFD-44F3-8D9E-B56C508C44C3}" destId="{232F4B55-419C-4829-AA98-1290BAD0DD3B}" srcOrd="0" destOrd="1" presId="urn:microsoft.com/office/officeart/2005/8/layout/list1"/>
    <dgm:cxn modelId="{D4A13C8B-3DA2-49D3-9069-041E7B5AB413}" srcId="{9F503EFB-6D67-4814-BA83-C23B24D0A317}" destId="{5339F547-91A7-4F5C-8A08-2213ACA8F960}" srcOrd="0" destOrd="0" parTransId="{D96C137D-4BE0-4037-A434-A8B6D2450412}" sibTransId="{5FF46AD5-2AB3-459B-B8F3-D9C31F9B229B}"/>
    <dgm:cxn modelId="{ABABDE88-0842-4E59-AC21-665CB4787ECF}" type="presOf" srcId="{5339F547-91A7-4F5C-8A08-2213ACA8F960}" destId="{232F4B55-419C-4829-AA98-1290BAD0DD3B}" srcOrd="0" destOrd="0" presId="urn:microsoft.com/office/officeart/2005/8/layout/list1"/>
    <dgm:cxn modelId="{01AE4560-AFFE-4E16-B8D4-651DB86F6C69}" type="presOf" srcId="{50532F2C-1B36-47F0-93D9-8BBFA1BCDE9B}" destId="{CE4A9887-DF3A-4C59-88E3-49099D0611E0}" srcOrd="1" destOrd="0" presId="urn:microsoft.com/office/officeart/2005/8/layout/list1"/>
    <dgm:cxn modelId="{9B4D959C-3FC9-4667-BFE3-053E858F1EE5}" srcId="{43C7AA07-6E47-4A39-A67B-072D65C731DF}" destId="{8628D20F-CA81-4883-A304-AF9AFF80EAC3}" srcOrd="3" destOrd="0" parTransId="{153593BC-9595-44E3-B15A-28315DDD66BC}" sibTransId="{D37C3FDD-3B93-4EE0-A263-7EA0006AAD8F}"/>
    <dgm:cxn modelId="{5680BB1F-701F-4AE1-98BD-43AFEDA922C3}" srcId="{43C7AA07-6E47-4A39-A67B-072D65C731DF}" destId="{9F503EFB-6D67-4814-BA83-C23B24D0A317}" srcOrd="0" destOrd="0" parTransId="{DB67FBFE-C47F-40EC-9B96-742EEE9B6581}" sibTransId="{C51F9068-107F-46D7-98B1-FC1BF8A79FE9}"/>
    <dgm:cxn modelId="{8284FDA9-D4CC-419A-AA89-0560D9C0E106}" srcId="{50532F2C-1B36-47F0-93D9-8BBFA1BCDE9B}" destId="{CF253DF2-B0F1-402F-A793-B0843122CA37}" srcOrd="2" destOrd="0" parTransId="{0E7DB673-E924-4DC9-8357-F2C9DCFCCBD3}" sibTransId="{FA94D47E-668F-42E6-AEFC-335DC2C748EA}"/>
    <dgm:cxn modelId="{D82589F1-4A61-49AD-968D-83124C4615CB}" type="presOf" srcId="{86BC9761-4675-4DE6-A1F7-003DE6BBEC24}" destId="{0A59EBC5-8B13-4232-98BA-824317D80AB4}" srcOrd="1" destOrd="0" presId="urn:microsoft.com/office/officeart/2005/8/layout/list1"/>
    <dgm:cxn modelId="{F0D52736-A2F7-41DC-A69A-C8B2E465C98F}" type="presOf" srcId="{FC5BC60D-8B3F-4F68-8A4D-6B03BA86D772}" destId="{4E9C9DF6-2B89-45F9-9524-52624F15630D}" srcOrd="0" destOrd="1" presId="urn:microsoft.com/office/officeart/2005/8/layout/list1"/>
    <dgm:cxn modelId="{7542CCFA-3ADC-4F67-A2F9-C2C6D8276F5A}" type="presOf" srcId="{50532F2C-1B36-47F0-93D9-8BBFA1BCDE9B}" destId="{56124523-E1EA-4D2F-901E-7B0BC9D81ABA}" srcOrd="0" destOrd="0" presId="urn:microsoft.com/office/officeart/2005/8/layout/list1"/>
    <dgm:cxn modelId="{0CC4589B-F69D-47A4-8CCB-BB53F23814D3}" srcId="{50532F2C-1B36-47F0-93D9-8BBFA1BCDE9B}" destId="{A8F2E90B-AC01-4718-ACE3-A7824B13FAB1}" srcOrd="0" destOrd="0" parTransId="{10220BAE-5FA1-428C-B7DA-51D652268FDC}" sibTransId="{C7B39A9B-3967-4E65-9713-07A7221DA6D5}"/>
    <dgm:cxn modelId="{E219AC7F-73A3-48E6-A012-E006DEC303CE}" srcId="{43C7AA07-6E47-4A39-A67B-072D65C731DF}" destId="{50532F2C-1B36-47F0-93D9-8BBFA1BCDE9B}" srcOrd="2" destOrd="0" parTransId="{961CC1B4-820F-4DD8-8FB1-8638F449FDA5}" sibTransId="{21EF8157-3355-441A-B1DC-B88817A4A9FB}"/>
    <dgm:cxn modelId="{01A9B66A-C12F-4CB0-9B5E-5E7791DBA031}" srcId="{9F503EFB-6D67-4814-BA83-C23B24D0A317}" destId="{14213A12-417C-4A30-BF8A-48DA3069B10B}" srcOrd="2" destOrd="0" parTransId="{1503CFB9-4488-4074-A488-93E62F83278F}" sibTransId="{CEDE0B02-A64D-4133-9B4E-0CE18E6351A4}"/>
    <dgm:cxn modelId="{E11A1784-471A-469B-8CBA-9DD1B7788488}" type="presOf" srcId="{CF253DF2-B0F1-402F-A793-B0843122CA37}" destId="{4E9C9DF6-2B89-45F9-9524-52624F15630D}" srcOrd="0" destOrd="2" presId="urn:microsoft.com/office/officeart/2005/8/layout/list1"/>
    <dgm:cxn modelId="{DBF3A21F-B60F-4015-95B0-2D135E7ACAC2}" srcId="{86BC9761-4675-4DE6-A1F7-003DE6BBEC24}" destId="{15063585-CB11-4223-81BF-44A3535181AE}" srcOrd="0" destOrd="0" parTransId="{312BAA8E-1965-43CB-9C50-68F0A3E1053D}" sibTransId="{9DCB0254-A2D2-4250-B3EA-C9837E826978}"/>
    <dgm:cxn modelId="{6EDA9C9B-8C52-42E5-B9DD-A24B9BC88FB2}" type="presOf" srcId="{43C7AA07-6E47-4A39-A67B-072D65C731DF}" destId="{BB0B14D3-8529-40AC-AEC3-C29EC789852C}" srcOrd="0" destOrd="0" presId="urn:microsoft.com/office/officeart/2005/8/layout/list1"/>
    <dgm:cxn modelId="{A3A86DF9-1966-4F07-A7D9-D638555E15AE}" type="presOf" srcId="{E8EE3AE5-7DA6-43F8-8AFA-2F70BA50BFEF}" destId="{232F4B55-419C-4829-AA98-1290BAD0DD3B}" srcOrd="0" destOrd="3" presId="urn:microsoft.com/office/officeart/2005/8/layout/list1"/>
    <dgm:cxn modelId="{813B3CFE-9071-47E4-92A1-427E3210F37A}" srcId="{43C7AA07-6E47-4A39-A67B-072D65C731DF}" destId="{86BC9761-4675-4DE6-A1F7-003DE6BBEC24}" srcOrd="1" destOrd="0" parTransId="{4A14D893-3525-4B32-A186-AC6D9E0D34A2}" sibTransId="{0FAC53DB-449C-42E5-8699-E8FFDF3BAD9F}"/>
    <dgm:cxn modelId="{96F11AA7-0059-4E53-8595-2D4F8C0A9703}" type="presOf" srcId="{8628D20F-CA81-4883-A304-AF9AFF80EAC3}" destId="{4BF39855-C378-4BD4-8BF4-362D26DE7BDD}" srcOrd="0" destOrd="0" presId="urn:microsoft.com/office/officeart/2005/8/layout/list1"/>
    <dgm:cxn modelId="{3E9EDAB0-C06A-4FF3-A18E-ABB23230D17A}" type="presOf" srcId="{86BC9761-4675-4DE6-A1F7-003DE6BBEC24}" destId="{7D1A3699-B009-4F3C-BED5-53F4BC1B795E}" srcOrd="0" destOrd="0" presId="urn:microsoft.com/office/officeart/2005/8/layout/list1"/>
    <dgm:cxn modelId="{46A0B3F9-626C-40CA-B05F-CBF7F2347212}" type="presOf" srcId="{9F503EFB-6D67-4814-BA83-C23B24D0A317}" destId="{3B044CB0-18EB-43EE-AE11-3939C1F8AEDF}" srcOrd="1" destOrd="0" presId="urn:microsoft.com/office/officeart/2005/8/layout/list1"/>
    <dgm:cxn modelId="{76596CEC-6DD8-481C-A3BB-E138757CCBE6}" type="presOf" srcId="{15063585-CB11-4223-81BF-44A3535181AE}" destId="{E7148144-8286-4C00-A32E-A377CD79BA38}" srcOrd="0" destOrd="0" presId="urn:microsoft.com/office/officeart/2005/8/layout/list1"/>
    <dgm:cxn modelId="{9F3C1462-9EAD-4EAC-8E2A-9A89544F6D3D}" type="presOf" srcId="{9F503EFB-6D67-4814-BA83-C23B24D0A317}" destId="{1ED7F3C3-3CBA-4C45-82BE-7857E8274065}" srcOrd="0" destOrd="0" presId="urn:microsoft.com/office/officeart/2005/8/layout/list1"/>
    <dgm:cxn modelId="{022988E6-9715-47BC-8909-10202DBD7E9C}" srcId="{9F503EFB-6D67-4814-BA83-C23B24D0A317}" destId="{04DEE8D5-BFFD-44F3-8D9E-B56C508C44C3}" srcOrd="1" destOrd="0" parTransId="{11FB65BC-C533-4AB4-A383-F3C4CB4A5E55}" sibTransId="{14231109-CD4D-4E5D-84F5-DF5D84ECE507}"/>
    <dgm:cxn modelId="{32EA0365-CC17-460C-91F0-C99B1F394627}" srcId="{8628D20F-CA81-4883-A304-AF9AFF80EAC3}" destId="{EB1838E2-B41E-49F4-9BD1-C29318AE11B7}" srcOrd="0" destOrd="0" parTransId="{E700F897-AF7E-4A2E-8B1B-D0E221DBC467}" sibTransId="{9A7EC95C-7C0B-48D1-BD86-27D51812C91F}"/>
    <dgm:cxn modelId="{8CA97B5D-5325-499B-99BE-B98D70A7CD52}" type="presParOf" srcId="{BB0B14D3-8529-40AC-AEC3-C29EC789852C}" destId="{58F5BE0F-B85D-4D10-8552-ED6C1CA128A2}" srcOrd="0" destOrd="0" presId="urn:microsoft.com/office/officeart/2005/8/layout/list1"/>
    <dgm:cxn modelId="{B4C84792-9B88-46D8-906A-DE302EF9E945}" type="presParOf" srcId="{58F5BE0F-B85D-4D10-8552-ED6C1CA128A2}" destId="{1ED7F3C3-3CBA-4C45-82BE-7857E8274065}" srcOrd="0" destOrd="0" presId="urn:microsoft.com/office/officeart/2005/8/layout/list1"/>
    <dgm:cxn modelId="{534AB39B-122F-4C85-A808-E9184C080460}" type="presParOf" srcId="{58F5BE0F-B85D-4D10-8552-ED6C1CA128A2}" destId="{3B044CB0-18EB-43EE-AE11-3939C1F8AEDF}" srcOrd="1" destOrd="0" presId="urn:microsoft.com/office/officeart/2005/8/layout/list1"/>
    <dgm:cxn modelId="{44544E72-CB90-4699-91CD-3017B85513AF}" type="presParOf" srcId="{BB0B14D3-8529-40AC-AEC3-C29EC789852C}" destId="{35AA1F29-723C-406A-9291-BB57C2252933}" srcOrd="1" destOrd="0" presId="urn:microsoft.com/office/officeart/2005/8/layout/list1"/>
    <dgm:cxn modelId="{F0BB45EF-D3D6-4E0F-A438-2049DCD1B725}" type="presParOf" srcId="{BB0B14D3-8529-40AC-AEC3-C29EC789852C}" destId="{232F4B55-419C-4829-AA98-1290BAD0DD3B}" srcOrd="2" destOrd="0" presId="urn:microsoft.com/office/officeart/2005/8/layout/list1"/>
    <dgm:cxn modelId="{E14BE759-56D8-4246-8BC5-9B852E26B2DA}" type="presParOf" srcId="{BB0B14D3-8529-40AC-AEC3-C29EC789852C}" destId="{17F10196-0270-4120-B33D-8458B469C5D7}" srcOrd="3" destOrd="0" presId="urn:microsoft.com/office/officeart/2005/8/layout/list1"/>
    <dgm:cxn modelId="{CCB7700D-C666-4A97-BEC2-05673501AC11}" type="presParOf" srcId="{BB0B14D3-8529-40AC-AEC3-C29EC789852C}" destId="{00297150-615E-4A91-AC9C-A9C1E5AB1D00}" srcOrd="4" destOrd="0" presId="urn:microsoft.com/office/officeart/2005/8/layout/list1"/>
    <dgm:cxn modelId="{005472A1-4419-4120-8B2C-F46B472052B7}" type="presParOf" srcId="{00297150-615E-4A91-AC9C-A9C1E5AB1D00}" destId="{7D1A3699-B009-4F3C-BED5-53F4BC1B795E}" srcOrd="0" destOrd="0" presId="urn:microsoft.com/office/officeart/2005/8/layout/list1"/>
    <dgm:cxn modelId="{FC27FA09-DC86-4858-89A8-AF41755A2A64}" type="presParOf" srcId="{00297150-615E-4A91-AC9C-A9C1E5AB1D00}" destId="{0A59EBC5-8B13-4232-98BA-824317D80AB4}" srcOrd="1" destOrd="0" presId="urn:microsoft.com/office/officeart/2005/8/layout/list1"/>
    <dgm:cxn modelId="{D43EA013-CEA0-4848-B3BD-698F0BD7ACCC}" type="presParOf" srcId="{BB0B14D3-8529-40AC-AEC3-C29EC789852C}" destId="{FE3393DB-00E9-4658-9A10-6A7A7D57FEFA}" srcOrd="5" destOrd="0" presId="urn:microsoft.com/office/officeart/2005/8/layout/list1"/>
    <dgm:cxn modelId="{29A11754-F4A8-4E9D-AEDC-9D95FBCC467C}" type="presParOf" srcId="{BB0B14D3-8529-40AC-AEC3-C29EC789852C}" destId="{E7148144-8286-4C00-A32E-A377CD79BA38}" srcOrd="6" destOrd="0" presId="urn:microsoft.com/office/officeart/2005/8/layout/list1"/>
    <dgm:cxn modelId="{05A93520-C7F0-4621-A1D5-D3D050279F81}" type="presParOf" srcId="{BB0B14D3-8529-40AC-AEC3-C29EC789852C}" destId="{C3417C4C-3178-4025-9CDE-E386C95FABF0}" srcOrd="7" destOrd="0" presId="urn:microsoft.com/office/officeart/2005/8/layout/list1"/>
    <dgm:cxn modelId="{50F93BDE-8B28-45F2-83AB-9320E52EACBF}" type="presParOf" srcId="{BB0B14D3-8529-40AC-AEC3-C29EC789852C}" destId="{B79A8485-7061-43D3-82CC-CF8D783903DD}" srcOrd="8" destOrd="0" presId="urn:microsoft.com/office/officeart/2005/8/layout/list1"/>
    <dgm:cxn modelId="{A236B9B3-1079-4A99-94A6-9FF89800515A}" type="presParOf" srcId="{B79A8485-7061-43D3-82CC-CF8D783903DD}" destId="{56124523-E1EA-4D2F-901E-7B0BC9D81ABA}" srcOrd="0" destOrd="0" presId="urn:microsoft.com/office/officeart/2005/8/layout/list1"/>
    <dgm:cxn modelId="{D45895F8-8DB4-4806-8FB6-E84ABB3D8E69}" type="presParOf" srcId="{B79A8485-7061-43D3-82CC-CF8D783903DD}" destId="{CE4A9887-DF3A-4C59-88E3-49099D0611E0}" srcOrd="1" destOrd="0" presId="urn:microsoft.com/office/officeart/2005/8/layout/list1"/>
    <dgm:cxn modelId="{2487A9A5-C35F-4CFE-98E1-4995FBAE69E8}" type="presParOf" srcId="{BB0B14D3-8529-40AC-AEC3-C29EC789852C}" destId="{5225D429-C58C-4D94-8156-AAE6A0F6FF78}" srcOrd="9" destOrd="0" presId="urn:microsoft.com/office/officeart/2005/8/layout/list1"/>
    <dgm:cxn modelId="{7E46E448-1D1D-4618-9408-2EB2AC8DFA0D}" type="presParOf" srcId="{BB0B14D3-8529-40AC-AEC3-C29EC789852C}" destId="{4E9C9DF6-2B89-45F9-9524-52624F15630D}" srcOrd="10" destOrd="0" presId="urn:microsoft.com/office/officeart/2005/8/layout/list1"/>
    <dgm:cxn modelId="{644133A8-532D-4FEC-8C54-316764813332}" type="presParOf" srcId="{BB0B14D3-8529-40AC-AEC3-C29EC789852C}" destId="{7E6607D7-E079-4287-BBEC-BB19DE7EF54A}" srcOrd="11" destOrd="0" presId="urn:microsoft.com/office/officeart/2005/8/layout/list1"/>
    <dgm:cxn modelId="{127EA7DC-B795-4480-B6AE-D348009F09AD}" type="presParOf" srcId="{BB0B14D3-8529-40AC-AEC3-C29EC789852C}" destId="{7F7E65E0-5B50-4437-A915-A96021636F43}" srcOrd="12" destOrd="0" presId="urn:microsoft.com/office/officeart/2005/8/layout/list1"/>
    <dgm:cxn modelId="{9681DA96-FDF3-4E72-87BF-6C75F66D35D1}" type="presParOf" srcId="{7F7E65E0-5B50-4437-A915-A96021636F43}" destId="{4BF39855-C378-4BD4-8BF4-362D26DE7BDD}" srcOrd="0" destOrd="0" presId="urn:microsoft.com/office/officeart/2005/8/layout/list1"/>
    <dgm:cxn modelId="{3479B72F-FD62-4789-BB6E-C668C0636A58}" type="presParOf" srcId="{7F7E65E0-5B50-4437-A915-A96021636F43}" destId="{1A57504B-DC16-4FC4-96B2-A11BE616FBF6}" srcOrd="1" destOrd="0" presId="urn:microsoft.com/office/officeart/2005/8/layout/list1"/>
    <dgm:cxn modelId="{390BC1F1-C4E8-4CED-A6FC-8B0D0E1F4D51}" type="presParOf" srcId="{BB0B14D3-8529-40AC-AEC3-C29EC789852C}" destId="{7FC6BB00-4AA1-42C7-BCEB-6A87E5CB7A7E}" srcOrd="13" destOrd="0" presId="urn:microsoft.com/office/officeart/2005/8/layout/list1"/>
    <dgm:cxn modelId="{EF19EB52-F0A2-49FE-A681-497D3E4748BC}" type="presParOf" srcId="{BB0B14D3-8529-40AC-AEC3-C29EC789852C}" destId="{605C8DB3-067D-4FD0-B574-228935FBFFB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673B2D-3558-4BF5-878C-71DE2F38E62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8B57119-7F2D-454F-86CE-9F2978ED0E34}">
      <dgm:prSet/>
      <dgm:spPr/>
      <dgm:t>
        <a:bodyPr/>
        <a:lstStyle/>
        <a:p>
          <a:r>
            <a:rPr lang="en-IN"/>
            <a:t>Basic Concepts</a:t>
          </a:r>
          <a:endParaRPr lang="en-US"/>
        </a:p>
      </dgm:t>
    </dgm:pt>
    <dgm:pt modelId="{A019482C-B5C5-4437-9487-6DDAC490E5C5}" type="parTrans" cxnId="{B19F9E35-F1CB-4472-9AF4-D3C3CE7AD200}">
      <dgm:prSet/>
      <dgm:spPr/>
      <dgm:t>
        <a:bodyPr/>
        <a:lstStyle/>
        <a:p>
          <a:endParaRPr lang="en-US"/>
        </a:p>
      </dgm:t>
    </dgm:pt>
    <dgm:pt modelId="{99AF03EB-9E68-4402-8E22-F69DA8B71BE9}" type="sibTrans" cxnId="{B19F9E35-F1CB-4472-9AF4-D3C3CE7AD200}">
      <dgm:prSet/>
      <dgm:spPr/>
      <dgm:t>
        <a:bodyPr/>
        <a:lstStyle/>
        <a:p>
          <a:endParaRPr lang="en-US"/>
        </a:p>
      </dgm:t>
    </dgm:pt>
    <dgm:pt modelId="{DB260780-BEDE-40F6-8904-DDA5A0512950}">
      <dgm:prSet/>
      <dgm:spPr/>
      <dgm:t>
        <a:bodyPr/>
        <a:lstStyle/>
        <a:p>
          <a:r>
            <a:rPr lang="en-IN"/>
            <a:t>Techniques for hand implementation</a:t>
          </a:r>
          <a:endParaRPr lang="en-US"/>
        </a:p>
      </dgm:t>
    </dgm:pt>
    <dgm:pt modelId="{154DAEDD-0EB2-4BD8-B95E-E12E01DCC6A9}" type="parTrans" cxnId="{1EB12821-AED2-4754-886B-AC55E0F83EBF}">
      <dgm:prSet/>
      <dgm:spPr/>
      <dgm:t>
        <a:bodyPr/>
        <a:lstStyle/>
        <a:p>
          <a:endParaRPr lang="en-US"/>
        </a:p>
      </dgm:t>
    </dgm:pt>
    <dgm:pt modelId="{14C1EB72-279B-4A41-8D72-ECBE27569FBE}" type="sibTrans" cxnId="{1EB12821-AED2-4754-886B-AC55E0F83EBF}">
      <dgm:prSet/>
      <dgm:spPr/>
      <dgm:t>
        <a:bodyPr/>
        <a:lstStyle/>
        <a:p>
          <a:endParaRPr lang="en-US"/>
        </a:p>
      </dgm:t>
    </dgm:pt>
    <dgm:pt modelId="{5CEACF6F-E2D9-4D4E-A33A-E66F5D7F4EE4}">
      <dgm:prSet/>
      <dgm:spPr/>
      <dgm:t>
        <a:bodyPr/>
        <a:lstStyle/>
        <a:p>
          <a:r>
            <a:rPr lang="en-IN"/>
            <a:t>Algorithms for automated tools</a:t>
          </a:r>
          <a:endParaRPr lang="en-US"/>
        </a:p>
      </dgm:t>
    </dgm:pt>
    <dgm:pt modelId="{3240F7F2-5A29-43E2-9614-E08908D1C4E5}" type="parTrans" cxnId="{432E17FB-093C-4CB3-B1D2-C7D760D8F38B}">
      <dgm:prSet/>
      <dgm:spPr/>
      <dgm:t>
        <a:bodyPr/>
        <a:lstStyle/>
        <a:p>
          <a:endParaRPr lang="en-US"/>
        </a:p>
      </dgm:t>
    </dgm:pt>
    <dgm:pt modelId="{97301D0D-E3F2-49D8-8BA1-FEF1C9DAF559}" type="sibTrans" cxnId="{432E17FB-093C-4CB3-B1D2-C7D760D8F38B}">
      <dgm:prSet/>
      <dgm:spPr/>
      <dgm:t>
        <a:bodyPr/>
        <a:lstStyle/>
        <a:p>
          <a:endParaRPr lang="en-US"/>
        </a:p>
      </dgm:t>
    </dgm:pt>
    <dgm:pt modelId="{2EB034BB-89C8-4FBA-8105-9CCD8A48C32B}" type="pres">
      <dgm:prSet presAssocID="{EC673B2D-3558-4BF5-878C-71DE2F38E627}" presName="root" presStyleCnt="0">
        <dgm:presLayoutVars>
          <dgm:dir/>
          <dgm:resizeHandles val="exact"/>
        </dgm:presLayoutVars>
      </dgm:prSet>
      <dgm:spPr/>
      <dgm:t>
        <a:bodyPr/>
        <a:lstStyle/>
        <a:p>
          <a:endParaRPr lang="en-GB"/>
        </a:p>
      </dgm:t>
    </dgm:pt>
    <dgm:pt modelId="{87D92996-DFBF-45EB-8322-F5E70D5BDB76}" type="pres">
      <dgm:prSet presAssocID="{28B57119-7F2D-454F-86CE-9F2978ED0E34}" presName="compNode" presStyleCnt="0"/>
      <dgm:spPr/>
    </dgm:pt>
    <dgm:pt modelId="{9650F953-5BE2-4A56-8909-7903933A8A98}" type="pres">
      <dgm:prSet presAssocID="{28B57119-7F2D-454F-86CE-9F2978ED0E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Head with Gears"/>
        </a:ext>
      </dgm:extLst>
    </dgm:pt>
    <dgm:pt modelId="{181993FE-2891-48CB-B0AE-99DEBEC0E326}" type="pres">
      <dgm:prSet presAssocID="{28B57119-7F2D-454F-86CE-9F2978ED0E34}" presName="spaceRect" presStyleCnt="0"/>
      <dgm:spPr/>
    </dgm:pt>
    <dgm:pt modelId="{E223D0D6-65B8-4F12-B521-F59AEF83A260}" type="pres">
      <dgm:prSet presAssocID="{28B57119-7F2D-454F-86CE-9F2978ED0E34}" presName="textRect" presStyleLbl="revTx" presStyleIdx="0" presStyleCnt="3">
        <dgm:presLayoutVars>
          <dgm:chMax val="1"/>
          <dgm:chPref val="1"/>
        </dgm:presLayoutVars>
      </dgm:prSet>
      <dgm:spPr/>
      <dgm:t>
        <a:bodyPr/>
        <a:lstStyle/>
        <a:p>
          <a:endParaRPr lang="en-GB"/>
        </a:p>
      </dgm:t>
    </dgm:pt>
    <dgm:pt modelId="{B51353F6-E810-4455-BDFD-492EA09027C2}" type="pres">
      <dgm:prSet presAssocID="{99AF03EB-9E68-4402-8E22-F69DA8B71BE9}" presName="sibTrans" presStyleCnt="0"/>
      <dgm:spPr/>
    </dgm:pt>
    <dgm:pt modelId="{3CB31F40-C5DD-4D62-AD0C-31B6820406BF}" type="pres">
      <dgm:prSet presAssocID="{DB260780-BEDE-40F6-8904-DDA5A0512950}" presName="compNode" presStyleCnt="0"/>
      <dgm:spPr/>
    </dgm:pt>
    <dgm:pt modelId="{81A64F4C-2A94-40F2-8EFC-89E2E6751072}" type="pres">
      <dgm:prSet presAssocID="{DB260780-BEDE-40F6-8904-DDA5A05129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Raised Hand"/>
        </a:ext>
      </dgm:extLst>
    </dgm:pt>
    <dgm:pt modelId="{D9E526E7-5D66-4BA3-8530-3FA0778C858B}" type="pres">
      <dgm:prSet presAssocID="{DB260780-BEDE-40F6-8904-DDA5A0512950}" presName="spaceRect" presStyleCnt="0"/>
      <dgm:spPr/>
    </dgm:pt>
    <dgm:pt modelId="{2E079FB0-8DFE-4D7B-8DDE-DB622BC0AB38}" type="pres">
      <dgm:prSet presAssocID="{DB260780-BEDE-40F6-8904-DDA5A0512950}" presName="textRect" presStyleLbl="revTx" presStyleIdx="1" presStyleCnt="3">
        <dgm:presLayoutVars>
          <dgm:chMax val="1"/>
          <dgm:chPref val="1"/>
        </dgm:presLayoutVars>
      </dgm:prSet>
      <dgm:spPr/>
      <dgm:t>
        <a:bodyPr/>
        <a:lstStyle/>
        <a:p>
          <a:endParaRPr lang="en-GB"/>
        </a:p>
      </dgm:t>
    </dgm:pt>
    <dgm:pt modelId="{6D75C00E-CB96-4F57-9B8D-DB9A182565A6}" type="pres">
      <dgm:prSet presAssocID="{14C1EB72-279B-4A41-8D72-ECBE27569FBE}" presName="sibTrans" presStyleCnt="0"/>
      <dgm:spPr/>
    </dgm:pt>
    <dgm:pt modelId="{5F35DF08-0928-41A0-99FC-4FBB2A5024D0}" type="pres">
      <dgm:prSet presAssocID="{5CEACF6F-E2D9-4D4E-A33A-E66F5D7F4EE4}" presName="compNode" presStyleCnt="0"/>
      <dgm:spPr/>
    </dgm:pt>
    <dgm:pt modelId="{CC759744-DBF9-4BE6-9035-93C59D6E0243}" type="pres">
      <dgm:prSet presAssocID="{5CEACF6F-E2D9-4D4E-A33A-E66F5D7F4E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Gears"/>
        </a:ext>
      </dgm:extLst>
    </dgm:pt>
    <dgm:pt modelId="{80FC4F22-8244-4949-AE5A-B12080D7AFA7}" type="pres">
      <dgm:prSet presAssocID="{5CEACF6F-E2D9-4D4E-A33A-E66F5D7F4EE4}" presName="spaceRect" presStyleCnt="0"/>
      <dgm:spPr/>
    </dgm:pt>
    <dgm:pt modelId="{03BC3AC2-158C-4086-924E-1F71F701A91B}" type="pres">
      <dgm:prSet presAssocID="{5CEACF6F-E2D9-4D4E-A33A-E66F5D7F4EE4}" presName="textRect" presStyleLbl="revTx" presStyleIdx="2" presStyleCnt="3">
        <dgm:presLayoutVars>
          <dgm:chMax val="1"/>
          <dgm:chPref val="1"/>
        </dgm:presLayoutVars>
      </dgm:prSet>
      <dgm:spPr/>
      <dgm:t>
        <a:bodyPr/>
        <a:lstStyle/>
        <a:p>
          <a:endParaRPr lang="en-GB"/>
        </a:p>
      </dgm:t>
    </dgm:pt>
  </dgm:ptLst>
  <dgm:cxnLst>
    <dgm:cxn modelId="{9084B6DD-98FE-4787-B813-1BE53477C8C6}" type="presOf" srcId="{28B57119-7F2D-454F-86CE-9F2978ED0E34}" destId="{E223D0D6-65B8-4F12-B521-F59AEF83A260}" srcOrd="0" destOrd="0" presId="urn:microsoft.com/office/officeart/2018/2/layout/IconLabelList"/>
    <dgm:cxn modelId="{40E3323D-E333-4421-9FC8-A63B8AACE8C0}" type="presOf" srcId="{DB260780-BEDE-40F6-8904-DDA5A0512950}" destId="{2E079FB0-8DFE-4D7B-8DDE-DB622BC0AB38}" srcOrd="0" destOrd="0" presId="urn:microsoft.com/office/officeart/2018/2/layout/IconLabelList"/>
    <dgm:cxn modelId="{DCA3C12E-C785-462B-9A7B-D5B4ADA70AD0}" type="presOf" srcId="{EC673B2D-3558-4BF5-878C-71DE2F38E627}" destId="{2EB034BB-89C8-4FBA-8105-9CCD8A48C32B}" srcOrd="0" destOrd="0" presId="urn:microsoft.com/office/officeart/2018/2/layout/IconLabelList"/>
    <dgm:cxn modelId="{432E17FB-093C-4CB3-B1D2-C7D760D8F38B}" srcId="{EC673B2D-3558-4BF5-878C-71DE2F38E627}" destId="{5CEACF6F-E2D9-4D4E-A33A-E66F5D7F4EE4}" srcOrd="2" destOrd="0" parTransId="{3240F7F2-5A29-43E2-9614-E08908D1C4E5}" sibTransId="{97301D0D-E3F2-49D8-8BA1-FEF1C9DAF559}"/>
    <dgm:cxn modelId="{B19F9E35-F1CB-4472-9AF4-D3C3CE7AD200}" srcId="{EC673B2D-3558-4BF5-878C-71DE2F38E627}" destId="{28B57119-7F2D-454F-86CE-9F2978ED0E34}" srcOrd="0" destOrd="0" parTransId="{A019482C-B5C5-4437-9487-6DDAC490E5C5}" sibTransId="{99AF03EB-9E68-4402-8E22-F69DA8B71BE9}"/>
    <dgm:cxn modelId="{1EB12821-AED2-4754-886B-AC55E0F83EBF}" srcId="{EC673B2D-3558-4BF5-878C-71DE2F38E627}" destId="{DB260780-BEDE-40F6-8904-DDA5A0512950}" srcOrd="1" destOrd="0" parTransId="{154DAEDD-0EB2-4BD8-B95E-E12E01DCC6A9}" sibTransId="{14C1EB72-279B-4A41-8D72-ECBE27569FBE}"/>
    <dgm:cxn modelId="{988F69A5-86C0-4C7D-9415-55471FC5E1B1}" type="presOf" srcId="{5CEACF6F-E2D9-4D4E-A33A-E66F5D7F4EE4}" destId="{03BC3AC2-158C-4086-924E-1F71F701A91B}" srcOrd="0" destOrd="0" presId="urn:microsoft.com/office/officeart/2018/2/layout/IconLabelList"/>
    <dgm:cxn modelId="{F39D0D9B-4773-435A-B11A-250523D36375}" type="presParOf" srcId="{2EB034BB-89C8-4FBA-8105-9CCD8A48C32B}" destId="{87D92996-DFBF-45EB-8322-F5E70D5BDB76}" srcOrd="0" destOrd="0" presId="urn:microsoft.com/office/officeart/2018/2/layout/IconLabelList"/>
    <dgm:cxn modelId="{9E778EB7-AE35-46B3-A524-D1B527D78E0C}" type="presParOf" srcId="{87D92996-DFBF-45EB-8322-F5E70D5BDB76}" destId="{9650F953-5BE2-4A56-8909-7903933A8A98}" srcOrd="0" destOrd="0" presId="urn:microsoft.com/office/officeart/2018/2/layout/IconLabelList"/>
    <dgm:cxn modelId="{D6FFA1DF-23C7-4B9D-95CD-1AB3CDEE2C11}" type="presParOf" srcId="{87D92996-DFBF-45EB-8322-F5E70D5BDB76}" destId="{181993FE-2891-48CB-B0AE-99DEBEC0E326}" srcOrd="1" destOrd="0" presId="urn:microsoft.com/office/officeart/2018/2/layout/IconLabelList"/>
    <dgm:cxn modelId="{AE076BF0-0130-4BDB-89B0-01320BB93F19}" type="presParOf" srcId="{87D92996-DFBF-45EB-8322-F5E70D5BDB76}" destId="{E223D0D6-65B8-4F12-B521-F59AEF83A260}" srcOrd="2" destOrd="0" presId="urn:microsoft.com/office/officeart/2018/2/layout/IconLabelList"/>
    <dgm:cxn modelId="{A81D664A-220F-482E-AF84-962514068D37}" type="presParOf" srcId="{2EB034BB-89C8-4FBA-8105-9CCD8A48C32B}" destId="{B51353F6-E810-4455-BDFD-492EA09027C2}" srcOrd="1" destOrd="0" presId="urn:microsoft.com/office/officeart/2018/2/layout/IconLabelList"/>
    <dgm:cxn modelId="{9840EC5F-C93E-4AB2-B4AD-1EE32C5083BF}" type="presParOf" srcId="{2EB034BB-89C8-4FBA-8105-9CCD8A48C32B}" destId="{3CB31F40-C5DD-4D62-AD0C-31B6820406BF}" srcOrd="2" destOrd="0" presId="urn:microsoft.com/office/officeart/2018/2/layout/IconLabelList"/>
    <dgm:cxn modelId="{610834AD-AD87-4FA4-8D6E-78C97F4332A9}" type="presParOf" srcId="{3CB31F40-C5DD-4D62-AD0C-31B6820406BF}" destId="{81A64F4C-2A94-40F2-8EFC-89E2E6751072}" srcOrd="0" destOrd="0" presId="urn:microsoft.com/office/officeart/2018/2/layout/IconLabelList"/>
    <dgm:cxn modelId="{AD02B755-1CEC-4257-9864-6492140B3AE7}" type="presParOf" srcId="{3CB31F40-C5DD-4D62-AD0C-31B6820406BF}" destId="{D9E526E7-5D66-4BA3-8530-3FA0778C858B}" srcOrd="1" destOrd="0" presId="urn:microsoft.com/office/officeart/2018/2/layout/IconLabelList"/>
    <dgm:cxn modelId="{39132432-0A4D-4DB2-BC01-3DCFCA1B9A3C}" type="presParOf" srcId="{3CB31F40-C5DD-4D62-AD0C-31B6820406BF}" destId="{2E079FB0-8DFE-4D7B-8DDE-DB622BC0AB38}" srcOrd="2" destOrd="0" presId="urn:microsoft.com/office/officeart/2018/2/layout/IconLabelList"/>
    <dgm:cxn modelId="{CD0CA3EB-F480-4199-8B03-0186CCA4FD18}" type="presParOf" srcId="{2EB034BB-89C8-4FBA-8105-9CCD8A48C32B}" destId="{6D75C00E-CB96-4F57-9B8D-DB9A182565A6}" srcOrd="3" destOrd="0" presId="urn:microsoft.com/office/officeart/2018/2/layout/IconLabelList"/>
    <dgm:cxn modelId="{17DA643E-56BB-4E60-8287-10C7DF290C63}" type="presParOf" srcId="{2EB034BB-89C8-4FBA-8105-9CCD8A48C32B}" destId="{5F35DF08-0928-41A0-99FC-4FBB2A5024D0}" srcOrd="4" destOrd="0" presId="urn:microsoft.com/office/officeart/2018/2/layout/IconLabelList"/>
    <dgm:cxn modelId="{46608B4B-127A-44CD-B9A6-B3D1CE7E77BE}" type="presParOf" srcId="{5F35DF08-0928-41A0-99FC-4FBB2A5024D0}" destId="{CC759744-DBF9-4BE6-9035-93C59D6E0243}" srcOrd="0" destOrd="0" presId="urn:microsoft.com/office/officeart/2018/2/layout/IconLabelList"/>
    <dgm:cxn modelId="{E0C99B01-04D1-4026-9F01-A7C97B035EA3}" type="presParOf" srcId="{5F35DF08-0928-41A0-99FC-4FBB2A5024D0}" destId="{80FC4F22-8244-4949-AE5A-B12080D7AFA7}" srcOrd="1" destOrd="0" presId="urn:microsoft.com/office/officeart/2018/2/layout/IconLabelList"/>
    <dgm:cxn modelId="{C4EC1EAD-7EB8-42F3-9867-270C5EF410A7}" type="presParOf" srcId="{5F35DF08-0928-41A0-99FC-4FBB2A5024D0}" destId="{03BC3AC2-158C-4086-924E-1F71F701A9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36B6CB-1EE7-4D67-8C70-E3B8E4044A0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4CB1B4A-930B-462F-B1C9-813234EF0CC6}">
      <dgm:prSet/>
      <dgm:spPr/>
      <dgm:t>
        <a:bodyPr/>
        <a:lstStyle/>
        <a:p>
          <a:r>
            <a:rPr lang="en-IN"/>
            <a:t>Panic mode</a:t>
          </a:r>
          <a:endParaRPr lang="en-US"/>
        </a:p>
      </dgm:t>
    </dgm:pt>
    <dgm:pt modelId="{134B86D2-FED4-48D4-9600-05159EA9B467}" type="parTrans" cxnId="{DAA7E6EA-881A-4BFA-B9E5-5333C36D773C}">
      <dgm:prSet/>
      <dgm:spPr/>
      <dgm:t>
        <a:bodyPr/>
        <a:lstStyle/>
        <a:p>
          <a:endParaRPr lang="en-US"/>
        </a:p>
      </dgm:t>
    </dgm:pt>
    <dgm:pt modelId="{541EC3BD-D8D5-4B89-9589-0DB52806CEB9}" type="sibTrans" cxnId="{DAA7E6EA-881A-4BFA-B9E5-5333C36D773C}">
      <dgm:prSet/>
      <dgm:spPr/>
      <dgm:t>
        <a:bodyPr/>
        <a:lstStyle/>
        <a:p>
          <a:endParaRPr lang="en-US"/>
        </a:p>
      </dgm:t>
    </dgm:pt>
    <dgm:pt modelId="{662069B5-120B-4DA9-966F-B73C47E29541}">
      <dgm:prSet/>
      <dgm:spPr/>
      <dgm:t>
        <a:bodyPr/>
        <a:lstStyle/>
        <a:p>
          <a:r>
            <a:rPr lang="en-IN"/>
            <a:t>Phrase level</a:t>
          </a:r>
          <a:endParaRPr lang="en-US"/>
        </a:p>
      </dgm:t>
    </dgm:pt>
    <dgm:pt modelId="{B52E91EE-46E9-49C6-87D9-744E1E488854}" type="parTrans" cxnId="{F0658B2E-D0E7-4EE0-825B-5F5F2002BD5B}">
      <dgm:prSet/>
      <dgm:spPr/>
      <dgm:t>
        <a:bodyPr/>
        <a:lstStyle/>
        <a:p>
          <a:endParaRPr lang="en-US"/>
        </a:p>
      </dgm:t>
    </dgm:pt>
    <dgm:pt modelId="{543C33EB-DE3A-4528-A8DA-7A0C99B6215D}" type="sibTrans" cxnId="{F0658B2E-D0E7-4EE0-825B-5F5F2002BD5B}">
      <dgm:prSet/>
      <dgm:spPr/>
      <dgm:t>
        <a:bodyPr/>
        <a:lstStyle/>
        <a:p>
          <a:endParaRPr lang="en-US"/>
        </a:p>
      </dgm:t>
    </dgm:pt>
    <dgm:pt modelId="{48E1FD7C-A252-4D96-AC11-3C7F5AE7B5DE}">
      <dgm:prSet/>
      <dgm:spPr/>
      <dgm:t>
        <a:bodyPr/>
        <a:lstStyle/>
        <a:p>
          <a:r>
            <a:rPr lang="en-IN"/>
            <a:t>Error productions</a:t>
          </a:r>
          <a:endParaRPr lang="en-US"/>
        </a:p>
      </dgm:t>
    </dgm:pt>
    <dgm:pt modelId="{05A74434-32C0-477B-97C5-52963875A4A2}" type="parTrans" cxnId="{6923E1C4-F281-49CA-8E7F-E42F9A18764A}">
      <dgm:prSet/>
      <dgm:spPr/>
      <dgm:t>
        <a:bodyPr/>
        <a:lstStyle/>
        <a:p>
          <a:endParaRPr lang="en-US"/>
        </a:p>
      </dgm:t>
    </dgm:pt>
    <dgm:pt modelId="{E5F17D1E-E0AF-471F-BD43-7EC179CAD539}" type="sibTrans" cxnId="{6923E1C4-F281-49CA-8E7F-E42F9A18764A}">
      <dgm:prSet/>
      <dgm:spPr/>
      <dgm:t>
        <a:bodyPr/>
        <a:lstStyle/>
        <a:p>
          <a:endParaRPr lang="en-US"/>
        </a:p>
      </dgm:t>
    </dgm:pt>
    <dgm:pt modelId="{CBF86AE2-88A7-4E08-B8AF-C152D01B5038}">
      <dgm:prSet/>
      <dgm:spPr/>
      <dgm:t>
        <a:bodyPr/>
        <a:lstStyle/>
        <a:p>
          <a:r>
            <a:rPr lang="en-IN"/>
            <a:t>Global correction</a:t>
          </a:r>
          <a:endParaRPr lang="en-US"/>
        </a:p>
      </dgm:t>
    </dgm:pt>
    <dgm:pt modelId="{05F8A1D0-F51A-4A4B-8D2A-E2A6454EF2E5}" type="parTrans" cxnId="{03C8F1BC-397B-4746-BA56-4E20BC10707C}">
      <dgm:prSet/>
      <dgm:spPr/>
      <dgm:t>
        <a:bodyPr/>
        <a:lstStyle/>
        <a:p>
          <a:endParaRPr lang="en-US"/>
        </a:p>
      </dgm:t>
    </dgm:pt>
    <dgm:pt modelId="{9BC1E908-EA9A-4573-97A5-167FC39CF0C4}" type="sibTrans" cxnId="{03C8F1BC-397B-4746-BA56-4E20BC10707C}">
      <dgm:prSet/>
      <dgm:spPr/>
      <dgm:t>
        <a:bodyPr/>
        <a:lstStyle/>
        <a:p>
          <a:endParaRPr lang="en-US"/>
        </a:p>
      </dgm:t>
    </dgm:pt>
    <dgm:pt modelId="{4B3E21B8-975F-40E8-B7DF-AE002F910F8C}" type="pres">
      <dgm:prSet presAssocID="{8D36B6CB-1EE7-4D67-8C70-E3B8E4044A0E}" presName="root" presStyleCnt="0">
        <dgm:presLayoutVars>
          <dgm:dir/>
          <dgm:resizeHandles val="exact"/>
        </dgm:presLayoutVars>
      </dgm:prSet>
      <dgm:spPr/>
      <dgm:t>
        <a:bodyPr/>
        <a:lstStyle/>
        <a:p>
          <a:endParaRPr lang="en-GB"/>
        </a:p>
      </dgm:t>
    </dgm:pt>
    <dgm:pt modelId="{F743733C-EF27-4B8E-9BF3-8139014D1B45}" type="pres">
      <dgm:prSet presAssocID="{F4CB1B4A-930B-462F-B1C9-813234EF0CC6}" presName="compNode" presStyleCnt="0"/>
      <dgm:spPr/>
    </dgm:pt>
    <dgm:pt modelId="{5E939A69-9010-4C1F-99D5-17913F47BBEF}" type="pres">
      <dgm:prSet presAssocID="{F4CB1B4A-930B-462F-B1C9-813234EF0C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Lightning"/>
        </a:ext>
      </dgm:extLst>
    </dgm:pt>
    <dgm:pt modelId="{F9F8233D-4D1F-46B1-B8C1-E034FD31B2B6}" type="pres">
      <dgm:prSet presAssocID="{F4CB1B4A-930B-462F-B1C9-813234EF0CC6}" presName="spaceRect" presStyleCnt="0"/>
      <dgm:spPr/>
    </dgm:pt>
    <dgm:pt modelId="{7D8B42E1-D42A-4E6A-B446-C6278BD325A9}" type="pres">
      <dgm:prSet presAssocID="{F4CB1B4A-930B-462F-B1C9-813234EF0CC6}" presName="textRect" presStyleLbl="revTx" presStyleIdx="0" presStyleCnt="4">
        <dgm:presLayoutVars>
          <dgm:chMax val="1"/>
          <dgm:chPref val="1"/>
        </dgm:presLayoutVars>
      </dgm:prSet>
      <dgm:spPr/>
      <dgm:t>
        <a:bodyPr/>
        <a:lstStyle/>
        <a:p>
          <a:endParaRPr lang="en-GB"/>
        </a:p>
      </dgm:t>
    </dgm:pt>
    <dgm:pt modelId="{8DCFF33A-7AB6-4E2C-AA32-BF8EB1C8CE64}" type="pres">
      <dgm:prSet presAssocID="{541EC3BD-D8D5-4B89-9589-0DB52806CEB9}" presName="sibTrans" presStyleCnt="0"/>
      <dgm:spPr/>
    </dgm:pt>
    <dgm:pt modelId="{D908CA3F-2C53-4C9D-A1CC-FE608C393EAF}" type="pres">
      <dgm:prSet presAssocID="{662069B5-120B-4DA9-966F-B73C47E29541}" presName="compNode" presStyleCnt="0"/>
      <dgm:spPr/>
    </dgm:pt>
    <dgm:pt modelId="{A3A57B74-8377-4018-B8E5-5E04D1F175E9}" type="pres">
      <dgm:prSet presAssocID="{662069B5-120B-4DA9-966F-B73C47E295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Checkmark"/>
        </a:ext>
      </dgm:extLst>
    </dgm:pt>
    <dgm:pt modelId="{C7D3D5E5-B86D-48ED-ACDD-91DFFF788134}" type="pres">
      <dgm:prSet presAssocID="{662069B5-120B-4DA9-966F-B73C47E29541}" presName="spaceRect" presStyleCnt="0"/>
      <dgm:spPr/>
    </dgm:pt>
    <dgm:pt modelId="{B14AE49A-C4EF-4CE4-A8E8-F856CECF52E2}" type="pres">
      <dgm:prSet presAssocID="{662069B5-120B-4DA9-966F-B73C47E29541}" presName="textRect" presStyleLbl="revTx" presStyleIdx="1" presStyleCnt="4">
        <dgm:presLayoutVars>
          <dgm:chMax val="1"/>
          <dgm:chPref val="1"/>
        </dgm:presLayoutVars>
      </dgm:prSet>
      <dgm:spPr/>
      <dgm:t>
        <a:bodyPr/>
        <a:lstStyle/>
        <a:p>
          <a:endParaRPr lang="en-GB"/>
        </a:p>
      </dgm:t>
    </dgm:pt>
    <dgm:pt modelId="{52E19ABD-5D32-497C-9D58-800A997DAEDF}" type="pres">
      <dgm:prSet presAssocID="{543C33EB-DE3A-4528-A8DA-7A0C99B6215D}" presName="sibTrans" presStyleCnt="0"/>
      <dgm:spPr/>
    </dgm:pt>
    <dgm:pt modelId="{6277487A-0A91-42D8-A0A3-285BD4755E20}" type="pres">
      <dgm:prSet presAssocID="{48E1FD7C-A252-4D96-AC11-3C7F5AE7B5DE}" presName="compNode" presStyleCnt="0"/>
      <dgm:spPr/>
    </dgm:pt>
    <dgm:pt modelId="{78E246CD-734E-4E6C-BE00-5BAE26CD0184}" type="pres">
      <dgm:prSet presAssocID="{48E1FD7C-A252-4D96-AC11-3C7F5AE7B5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Warning"/>
        </a:ext>
      </dgm:extLst>
    </dgm:pt>
    <dgm:pt modelId="{D8B9162E-E9C8-41D1-B454-A2815A3A85C6}" type="pres">
      <dgm:prSet presAssocID="{48E1FD7C-A252-4D96-AC11-3C7F5AE7B5DE}" presName="spaceRect" presStyleCnt="0"/>
      <dgm:spPr/>
    </dgm:pt>
    <dgm:pt modelId="{E19EC30A-5551-4574-B9A6-24AC29FB4075}" type="pres">
      <dgm:prSet presAssocID="{48E1FD7C-A252-4D96-AC11-3C7F5AE7B5DE}" presName="textRect" presStyleLbl="revTx" presStyleIdx="2" presStyleCnt="4">
        <dgm:presLayoutVars>
          <dgm:chMax val="1"/>
          <dgm:chPref val="1"/>
        </dgm:presLayoutVars>
      </dgm:prSet>
      <dgm:spPr/>
      <dgm:t>
        <a:bodyPr/>
        <a:lstStyle/>
        <a:p>
          <a:endParaRPr lang="en-GB"/>
        </a:p>
      </dgm:t>
    </dgm:pt>
    <dgm:pt modelId="{D27A3E42-CBEF-4C7B-B942-CCB752708E08}" type="pres">
      <dgm:prSet presAssocID="{E5F17D1E-E0AF-471F-BD43-7EC179CAD539}" presName="sibTrans" presStyleCnt="0"/>
      <dgm:spPr/>
    </dgm:pt>
    <dgm:pt modelId="{44267611-EF0A-492C-8FA8-98702027C0BA}" type="pres">
      <dgm:prSet presAssocID="{CBF86AE2-88A7-4E08-B8AF-C152D01B5038}" presName="compNode" presStyleCnt="0"/>
      <dgm:spPr/>
    </dgm:pt>
    <dgm:pt modelId="{F1B96869-0141-4CA4-B0C9-FF733D3DCF10}" type="pres">
      <dgm:prSet presAssocID="{CBF86AE2-88A7-4E08-B8AF-C152D01B50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GB"/>
        </a:p>
      </dgm:t>
      <dgm:extLst>
        <a:ext uri="{E40237B7-FDA0-4F09-8148-C483321AD2D9}">
          <dgm14:cNvPr xmlns:dgm14="http://schemas.microsoft.com/office/drawing/2010/diagram" id="0" name="" descr="Earth Globe Americas"/>
        </a:ext>
      </dgm:extLst>
    </dgm:pt>
    <dgm:pt modelId="{0C88EAF5-8363-44DD-AF3D-667E9E7629AC}" type="pres">
      <dgm:prSet presAssocID="{CBF86AE2-88A7-4E08-B8AF-C152D01B5038}" presName="spaceRect" presStyleCnt="0"/>
      <dgm:spPr/>
    </dgm:pt>
    <dgm:pt modelId="{9B15832E-299D-43E7-A265-F09E6DE76178}" type="pres">
      <dgm:prSet presAssocID="{CBF86AE2-88A7-4E08-B8AF-C152D01B5038}" presName="textRect" presStyleLbl="revTx" presStyleIdx="3" presStyleCnt="4">
        <dgm:presLayoutVars>
          <dgm:chMax val="1"/>
          <dgm:chPref val="1"/>
        </dgm:presLayoutVars>
      </dgm:prSet>
      <dgm:spPr/>
      <dgm:t>
        <a:bodyPr/>
        <a:lstStyle/>
        <a:p>
          <a:endParaRPr lang="en-GB"/>
        </a:p>
      </dgm:t>
    </dgm:pt>
  </dgm:ptLst>
  <dgm:cxnLst>
    <dgm:cxn modelId="{03C8F1BC-397B-4746-BA56-4E20BC10707C}" srcId="{8D36B6CB-1EE7-4D67-8C70-E3B8E4044A0E}" destId="{CBF86AE2-88A7-4E08-B8AF-C152D01B5038}" srcOrd="3" destOrd="0" parTransId="{05F8A1D0-F51A-4A4B-8D2A-E2A6454EF2E5}" sibTransId="{9BC1E908-EA9A-4573-97A5-167FC39CF0C4}"/>
    <dgm:cxn modelId="{F0658B2E-D0E7-4EE0-825B-5F5F2002BD5B}" srcId="{8D36B6CB-1EE7-4D67-8C70-E3B8E4044A0E}" destId="{662069B5-120B-4DA9-966F-B73C47E29541}" srcOrd="1" destOrd="0" parTransId="{B52E91EE-46E9-49C6-87D9-744E1E488854}" sibTransId="{543C33EB-DE3A-4528-A8DA-7A0C99B6215D}"/>
    <dgm:cxn modelId="{E2DF2898-F913-4865-9424-7155FFFDB64E}" type="presOf" srcId="{CBF86AE2-88A7-4E08-B8AF-C152D01B5038}" destId="{9B15832E-299D-43E7-A265-F09E6DE76178}" srcOrd="0" destOrd="0" presId="urn:microsoft.com/office/officeart/2018/2/layout/IconLabelList"/>
    <dgm:cxn modelId="{106EF6FB-D1C3-4215-B6B7-4BE7E45AC4E9}" type="presOf" srcId="{48E1FD7C-A252-4D96-AC11-3C7F5AE7B5DE}" destId="{E19EC30A-5551-4574-B9A6-24AC29FB4075}" srcOrd="0" destOrd="0" presId="urn:microsoft.com/office/officeart/2018/2/layout/IconLabelList"/>
    <dgm:cxn modelId="{DAA7E6EA-881A-4BFA-B9E5-5333C36D773C}" srcId="{8D36B6CB-1EE7-4D67-8C70-E3B8E4044A0E}" destId="{F4CB1B4A-930B-462F-B1C9-813234EF0CC6}" srcOrd="0" destOrd="0" parTransId="{134B86D2-FED4-48D4-9600-05159EA9B467}" sibTransId="{541EC3BD-D8D5-4B89-9589-0DB52806CEB9}"/>
    <dgm:cxn modelId="{F2758961-B26A-4BF1-A544-7E73CAA7E7B4}" type="presOf" srcId="{8D36B6CB-1EE7-4D67-8C70-E3B8E4044A0E}" destId="{4B3E21B8-975F-40E8-B7DF-AE002F910F8C}" srcOrd="0" destOrd="0" presId="urn:microsoft.com/office/officeart/2018/2/layout/IconLabelList"/>
    <dgm:cxn modelId="{6923E1C4-F281-49CA-8E7F-E42F9A18764A}" srcId="{8D36B6CB-1EE7-4D67-8C70-E3B8E4044A0E}" destId="{48E1FD7C-A252-4D96-AC11-3C7F5AE7B5DE}" srcOrd="2" destOrd="0" parTransId="{05A74434-32C0-477B-97C5-52963875A4A2}" sibTransId="{E5F17D1E-E0AF-471F-BD43-7EC179CAD539}"/>
    <dgm:cxn modelId="{BB51CAF1-0432-45AB-908C-235C882DF2C2}" type="presOf" srcId="{F4CB1B4A-930B-462F-B1C9-813234EF0CC6}" destId="{7D8B42E1-D42A-4E6A-B446-C6278BD325A9}" srcOrd="0" destOrd="0" presId="urn:microsoft.com/office/officeart/2018/2/layout/IconLabelList"/>
    <dgm:cxn modelId="{35644118-8396-496A-AD93-FCC52B95416A}" type="presOf" srcId="{662069B5-120B-4DA9-966F-B73C47E29541}" destId="{B14AE49A-C4EF-4CE4-A8E8-F856CECF52E2}" srcOrd="0" destOrd="0" presId="urn:microsoft.com/office/officeart/2018/2/layout/IconLabelList"/>
    <dgm:cxn modelId="{BE63FF19-7667-4E39-BE97-D11B1AC501D8}" type="presParOf" srcId="{4B3E21B8-975F-40E8-B7DF-AE002F910F8C}" destId="{F743733C-EF27-4B8E-9BF3-8139014D1B45}" srcOrd="0" destOrd="0" presId="urn:microsoft.com/office/officeart/2018/2/layout/IconLabelList"/>
    <dgm:cxn modelId="{4B50D181-AFA9-4A81-A815-917B247E6A1B}" type="presParOf" srcId="{F743733C-EF27-4B8E-9BF3-8139014D1B45}" destId="{5E939A69-9010-4C1F-99D5-17913F47BBEF}" srcOrd="0" destOrd="0" presId="urn:microsoft.com/office/officeart/2018/2/layout/IconLabelList"/>
    <dgm:cxn modelId="{BDF26278-CF1D-4267-8DA5-E4299BDDB864}" type="presParOf" srcId="{F743733C-EF27-4B8E-9BF3-8139014D1B45}" destId="{F9F8233D-4D1F-46B1-B8C1-E034FD31B2B6}" srcOrd="1" destOrd="0" presId="urn:microsoft.com/office/officeart/2018/2/layout/IconLabelList"/>
    <dgm:cxn modelId="{FD39F489-849D-412A-812A-9806001A24A6}" type="presParOf" srcId="{F743733C-EF27-4B8E-9BF3-8139014D1B45}" destId="{7D8B42E1-D42A-4E6A-B446-C6278BD325A9}" srcOrd="2" destOrd="0" presId="urn:microsoft.com/office/officeart/2018/2/layout/IconLabelList"/>
    <dgm:cxn modelId="{C135D3AF-4984-4192-BE31-F608D2AF8A71}" type="presParOf" srcId="{4B3E21B8-975F-40E8-B7DF-AE002F910F8C}" destId="{8DCFF33A-7AB6-4E2C-AA32-BF8EB1C8CE64}" srcOrd="1" destOrd="0" presId="urn:microsoft.com/office/officeart/2018/2/layout/IconLabelList"/>
    <dgm:cxn modelId="{3E8F7051-0C13-4099-B4F4-3A522ECC61E7}" type="presParOf" srcId="{4B3E21B8-975F-40E8-B7DF-AE002F910F8C}" destId="{D908CA3F-2C53-4C9D-A1CC-FE608C393EAF}" srcOrd="2" destOrd="0" presId="urn:microsoft.com/office/officeart/2018/2/layout/IconLabelList"/>
    <dgm:cxn modelId="{C274454F-5EBE-495E-B2C3-69AE833B3B61}" type="presParOf" srcId="{D908CA3F-2C53-4C9D-A1CC-FE608C393EAF}" destId="{A3A57B74-8377-4018-B8E5-5E04D1F175E9}" srcOrd="0" destOrd="0" presId="urn:microsoft.com/office/officeart/2018/2/layout/IconLabelList"/>
    <dgm:cxn modelId="{870BFB96-4476-4651-9C12-6016F93198BC}" type="presParOf" srcId="{D908CA3F-2C53-4C9D-A1CC-FE608C393EAF}" destId="{C7D3D5E5-B86D-48ED-ACDD-91DFFF788134}" srcOrd="1" destOrd="0" presId="urn:microsoft.com/office/officeart/2018/2/layout/IconLabelList"/>
    <dgm:cxn modelId="{9150CBB4-E192-44D0-96E4-8E701FAF2001}" type="presParOf" srcId="{D908CA3F-2C53-4C9D-A1CC-FE608C393EAF}" destId="{B14AE49A-C4EF-4CE4-A8E8-F856CECF52E2}" srcOrd="2" destOrd="0" presId="urn:microsoft.com/office/officeart/2018/2/layout/IconLabelList"/>
    <dgm:cxn modelId="{4F6C863B-72EE-4E2E-BD59-6A832174F22E}" type="presParOf" srcId="{4B3E21B8-975F-40E8-B7DF-AE002F910F8C}" destId="{52E19ABD-5D32-497C-9D58-800A997DAEDF}" srcOrd="3" destOrd="0" presId="urn:microsoft.com/office/officeart/2018/2/layout/IconLabelList"/>
    <dgm:cxn modelId="{0BEE63C9-B07C-4C26-ADC1-5B646CE27225}" type="presParOf" srcId="{4B3E21B8-975F-40E8-B7DF-AE002F910F8C}" destId="{6277487A-0A91-42D8-A0A3-285BD4755E20}" srcOrd="4" destOrd="0" presId="urn:microsoft.com/office/officeart/2018/2/layout/IconLabelList"/>
    <dgm:cxn modelId="{AC11E88C-3059-4CE8-BA8E-FCED7DDCA626}" type="presParOf" srcId="{6277487A-0A91-42D8-A0A3-285BD4755E20}" destId="{78E246CD-734E-4E6C-BE00-5BAE26CD0184}" srcOrd="0" destOrd="0" presId="urn:microsoft.com/office/officeart/2018/2/layout/IconLabelList"/>
    <dgm:cxn modelId="{DCA6D8C3-38AA-4525-BD26-922538111483}" type="presParOf" srcId="{6277487A-0A91-42D8-A0A3-285BD4755E20}" destId="{D8B9162E-E9C8-41D1-B454-A2815A3A85C6}" srcOrd="1" destOrd="0" presId="urn:microsoft.com/office/officeart/2018/2/layout/IconLabelList"/>
    <dgm:cxn modelId="{7D75023E-8A3A-404E-8C30-388656418541}" type="presParOf" srcId="{6277487A-0A91-42D8-A0A3-285BD4755E20}" destId="{E19EC30A-5551-4574-B9A6-24AC29FB4075}" srcOrd="2" destOrd="0" presId="urn:microsoft.com/office/officeart/2018/2/layout/IconLabelList"/>
    <dgm:cxn modelId="{6A41B680-E8CE-4401-962C-44FB8B827FF0}" type="presParOf" srcId="{4B3E21B8-975F-40E8-B7DF-AE002F910F8C}" destId="{D27A3E42-CBEF-4C7B-B942-CCB752708E08}" srcOrd="5" destOrd="0" presId="urn:microsoft.com/office/officeart/2018/2/layout/IconLabelList"/>
    <dgm:cxn modelId="{706DC4CA-71CE-4CA8-AFB0-7E1C6ECDD7A1}" type="presParOf" srcId="{4B3E21B8-975F-40E8-B7DF-AE002F910F8C}" destId="{44267611-EF0A-492C-8FA8-98702027C0BA}" srcOrd="6" destOrd="0" presId="urn:microsoft.com/office/officeart/2018/2/layout/IconLabelList"/>
    <dgm:cxn modelId="{3936AC61-39DE-4D55-BFC5-7C3DA3C072A2}" type="presParOf" srcId="{44267611-EF0A-492C-8FA8-98702027C0BA}" destId="{F1B96869-0141-4CA4-B0C9-FF733D3DCF10}" srcOrd="0" destOrd="0" presId="urn:microsoft.com/office/officeart/2018/2/layout/IconLabelList"/>
    <dgm:cxn modelId="{99D1F57A-3632-4BCF-9A65-C72A88E0AD78}" type="presParOf" srcId="{44267611-EF0A-492C-8FA8-98702027C0BA}" destId="{0C88EAF5-8363-44DD-AF3D-667E9E7629AC}" srcOrd="1" destOrd="0" presId="urn:microsoft.com/office/officeart/2018/2/layout/IconLabelList"/>
    <dgm:cxn modelId="{8C1F57E6-0512-45DB-A88C-38CF551082DC}" type="presParOf" srcId="{44267611-EF0A-492C-8FA8-98702027C0BA}" destId="{9B15832E-299D-43E7-A265-F09E6DE7617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Overview of Context Free Grammar</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Top-down Parsing</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E4B221-6039-42EB-9851-3B4E5CF244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D8D4C-B2BB-43C4-B4E2-2740B43DC27E}">
      <dgm:prSet/>
      <dgm:spPr/>
      <dgm:t>
        <a:bodyPr/>
        <a:lstStyle/>
        <a:p>
          <a:r>
            <a:rPr lang="en-IN"/>
            <a:t>The end</a:t>
          </a:r>
          <a:endParaRPr lang="en-US"/>
        </a:p>
      </dgm:t>
    </dgm:pt>
    <dgm:pt modelId="{374C71DD-90D3-48A1-BD06-A6945BFCBE66}" type="parTrans" cxnId="{CC18DF8B-F0E2-4035-866C-AE26A3DCF216}">
      <dgm:prSet/>
      <dgm:spPr/>
      <dgm:t>
        <a:bodyPr/>
        <a:lstStyle/>
        <a:p>
          <a:endParaRPr lang="en-US"/>
        </a:p>
      </dgm:t>
    </dgm:pt>
    <dgm:pt modelId="{2574F449-7C96-422B-A922-F78E97F3C5A6}" type="sibTrans" cxnId="{CC18DF8B-F0E2-4035-866C-AE26A3DCF216}">
      <dgm:prSet/>
      <dgm:spPr/>
      <dgm:t>
        <a:bodyPr/>
        <a:lstStyle/>
        <a:p>
          <a:endParaRPr lang="en-US"/>
        </a:p>
      </dgm:t>
    </dgm:pt>
    <dgm:pt modelId="{7EA0F871-0DC3-4752-A751-DB88D1A1720A}">
      <dgm:prSet/>
      <dgm:spPr/>
      <dgm:t>
        <a:bodyPr/>
        <a:lstStyle/>
        <a:p>
          <a:r>
            <a:rPr lang="en-IN"/>
            <a:t>Of </a:t>
          </a:r>
          <a:endParaRPr lang="en-US"/>
        </a:p>
      </dgm:t>
    </dgm:pt>
    <dgm:pt modelId="{15F22CF1-7CAC-4655-AC64-334E5F8F854F}" type="parTrans" cxnId="{6835FEEF-DE04-47B8-99A2-49B7C9E76BFB}">
      <dgm:prSet/>
      <dgm:spPr/>
      <dgm:t>
        <a:bodyPr/>
        <a:lstStyle/>
        <a:p>
          <a:endParaRPr lang="en-US"/>
        </a:p>
      </dgm:t>
    </dgm:pt>
    <dgm:pt modelId="{2BF6919D-053C-4567-84A1-8DFE378E5A2E}" type="sibTrans" cxnId="{6835FEEF-DE04-47B8-99A2-49B7C9E76BFB}">
      <dgm:prSet/>
      <dgm:spPr/>
      <dgm:t>
        <a:bodyPr/>
        <a:lstStyle/>
        <a:p>
          <a:endParaRPr lang="en-US"/>
        </a:p>
      </dgm:t>
    </dgm:pt>
    <dgm:pt modelId="{B8E5362D-B0EE-47F7-80AF-6AFAD8F24235}">
      <dgm:prSet/>
      <dgm:spPr/>
      <dgm:t>
        <a:bodyPr/>
        <a:lstStyle/>
        <a:p>
          <a:r>
            <a:rPr lang="en-IN" dirty="0"/>
            <a:t>Operator-Precedence Parsers</a:t>
          </a:r>
          <a:endParaRPr lang="en-US" dirty="0"/>
        </a:p>
      </dgm:t>
    </dgm:pt>
    <dgm:pt modelId="{68B1748F-FB54-44B6-BB94-50C1476AF959}" type="parTrans" cxnId="{E1D9D7A0-1106-4A25-91E2-C9784153BE09}">
      <dgm:prSet/>
      <dgm:spPr/>
      <dgm:t>
        <a:bodyPr/>
        <a:lstStyle/>
        <a:p>
          <a:endParaRPr lang="en-US"/>
        </a:p>
      </dgm:t>
    </dgm:pt>
    <dgm:pt modelId="{E7AA6981-4B2B-4C83-B4A4-5CFCC3BF7FF6}" type="sibTrans" cxnId="{E1D9D7A0-1106-4A25-91E2-C9784153BE09}">
      <dgm:prSet/>
      <dgm:spPr/>
      <dgm:t>
        <a:bodyPr/>
        <a:lstStyle/>
        <a:p>
          <a:endParaRPr lang="en-US"/>
        </a:p>
      </dgm:t>
    </dgm:pt>
    <dgm:pt modelId="{18DE27B6-E510-40B2-9190-E1EC3A651CE7}" type="pres">
      <dgm:prSet presAssocID="{09E4B221-6039-42EB-9851-3B4E5CF2442C}" presName="root" presStyleCnt="0">
        <dgm:presLayoutVars>
          <dgm:dir/>
          <dgm:resizeHandles val="exact"/>
        </dgm:presLayoutVars>
      </dgm:prSet>
      <dgm:spPr/>
      <dgm:t>
        <a:bodyPr/>
        <a:lstStyle/>
        <a:p>
          <a:endParaRPr lang="en-GB"/>
        </a:p>
      </dgm:t>
    </dgm:pt>
    <dgm:pt modelId="{38AAD92C-823C-471A-8495-1A9883A84573}" type="pres">
      <dgm:prSet presAssocID="{566D8D4C-B2BB-43C4-B4E2-2740B43DC27E}" presName="compNode" presStyleCnt="0"/>
      <dgm:spPr/>
    </dgm:pt>
    <dgm:pt modelId="{EE9E3B52-0C6B-417F-B50D-37BC482B89FC}" type="pres">
      <dgm:prSet presAssocID="{566D8D4C-B2BB-43C4-B4E2-2740B43DC27E}" presName="bgRect" presStyleLbl="bgShp" presStyleIdx="0" presStyleCnt="3"/>
      <dgm:spPr/>
    </dgm:pt>
    <dgm:pt modelId="{A2CC86F5-09BB-4F07-8379-1B7C69BCD9B3}" type="pres">
      <dgm:prSet presAssocID="{566D8D4C-B2BB-43C4-B4E2-2740B43DC2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B63B7498-6532-4BF4-88E0-60465B185EBC}" type="pres">
      <dgm:prSet presAssocID="{566D8D4C-B2BB-43C4-B4E2-2740B43DC27E}" presName="spaceRect" presStyleCnt="0"/>
      <dgm:spPr/>
    </dgm:pt>
    <dgm:pt modelId="{B75CD1A5-0CD4-460C-AFC2-4FEBC7AC7512}" type="pres">
      <dgm:prSet presAssocID="{566D8D4C-B2BB-43C4-B4E2-2740B43DC27E}" presName="parTx" presStyleLbl="revTx" presStyleIdx="0" presStyleCnt="3">
        <dgm:presLayoutVars>
          <dgm:chMax val="0"/>
          <dgm:chPref val="0"/>
        </dgm:presLayoutVars>
      </dgm:prSet>
      <dgm:spPr/>
      <dgm:t>
        <a:bodyPr/>
        <a:lstStyle/>
        <a:p>
          <a:endParaRPr lang="en-GB"/>
        </a:p>
      </dgm:t>
    </dgm:pt>
    <dgm:pt modelId="{2B8C2600-5046-43DD-8484-DFD03AD9C31A}" type="pres">
      <dgm:prSet presAssocID="{2574F449-7C96-422B-A922-F78E97F3C5A6}" presName="sibTrans" presStyleCnt="0"/>
      <dgm:spPr/>
    </dgm:pt>
    <dgm:pt modelId="{FEFFD77B-A3B7-4D0B-8582-76203334B377}" type="pres">
      <dgm:prSet presAssocID="{7EA0F871-0DC3-4752-A751-DB88D1A1720A}" presName="compNode" presStyleCnt="0"/>
      <dgm:spPr/>
    </dgm:pt>
    <dgm:pt modelId="{229C2544-FE00-4F63-9948-BB2A716285D1}" type="pres">
      <dgm:prSet presAssocID="{7EA0F871-0DC3-4752-A751-DB88D1A1720A}" presName="bgRect" presStyleLbl="bgShp" presStyleIdx="1" presStyleCnt="3"/>
      <dgm:spPr/>
    </dgm:pt>
    <dgm:pt modelId="{F098918A-F44F-469A-9123-FED9C03B7594}" type="pres">
      <dgm:prSet presAssocID="{7EA0F871-0DC3-4752-A751-DB88D1A1720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F08AF89C-FE11-418B-A113-85E519EC7102}" type="pres">
      <dgm:prSet presAssocID="{7EA0F871-0DC3-4752-A751-DB88D1A1720A}" presName="spaceRect" presStyleCnt="0"/>
      <dgm:spPr/>
    </dgm:pt>
    <dgm:pt modelId="{72292D23-8DF1-4304-97D8-2C41B2CF881A}" type="pres">
      <dgm:prSet presAssocID="{7EA0F871-0DC3-4752-A751-DB88D1A1720A}" presName="parTx" presStyleLbl="revTx" presStyleIdx="1" presStyleCnt="3">
        <dgm:presLayoutVars>
          <dgm:chMax val="0"/>
          <dgm:chPref val="0"/>
        </dgm:presLayoutVars>
      </dgm:prSet>
      <dgm:spPr/>
      <dgm:t>
        <a:bodyPr/>
        <a:lstStyle/>
        <a:p>
          <a:endParaRPr lang="en-GB"/>
        </a:p>
      </dgm:t>
    </dgm:pt>
    <dgm:pt modelId="{C0DAAD50-EB30-4B89-99B0-42555E2258C2}" type="pres">
      <dgm:prSet presAssocID="{2BF6919D-053C-4567-84A1-8DFE378E5A2E}" presName="sibTrans" presStyleCnt="0"/>
      <dgm:spPr/>
    </dgm:pt>
    <dgm:pt modelId="{F51B0EE5-3322-45FC-8A24-74434E40A184}" type="pres">
      <dgm:prSet presAssocID="{B8E5362D-B0EE-47F7-80AF-6AFAD8F24235}" presName="compNode" presStyleCnt="0"/>
      <dgm:spPr/>
    </dgm:pt>
    <dgm:pt modelId="{C9A4F212-F8F5-45CA-9D35-8EC7DC61D0A0}" type="pres">
      <dgm:prSet presAssocID="{B8E5362D-B0EE-47F7-80AF-6AFAD8F24235}" presName="bgRect" presStyleLbl="bgShp" presStyleIdx="2" presStyleCnt="3"/>
      <dgm:spPr/>
    </dgm:pt>
    <dgm:pt modelId="{0A82DE8F-D9BC-4BA0-A080-26CCE7AE1762}" type="pres">
      <dgm:prSet presAssocID="{B8E5362D-B0EE-47F7-80AF-6AFAD8F242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879D4302-5044-477F-9103-30EB6C6F5965}" type="pres">
      <dgm:prSet presAssocID="{B8E5362D-B0EE-47F7-80AF-6AFAD8F24235}" presName="spaceRect" presStyleCnt="0"/>
      <dgm:spPr/>
    </dgm:pt>
    <dgm:pt modelId="{4D2DE087-5BE9-4931-BFC2-634CD04CD4D5}" type="pres">
      <dgm:prSet presAssocID="{B8E5362D-B0EE-47F7-80AF-6AFAD8F24235}" presName="parTx" presStyleLbl="revTx" presStyleIdx="2" presStyleCnt="3">
        <dgm:presLayoutVars>
          <dgm:chMax val="0"/>
          <dgm:chPref val="0"/>
        </dgm:presLayoutVars>
      </dgm:prSet>
      <dgm:spPr/>
      <dgm:t>
        <a:bodyPr/>
        <a:lstStyle/>
        <a:p>
          <a:endParaRPr lang="en-GB"/>
        </a:p>
      </dgm:t>
    </dgm:pt>
  </dgm:ptLst>
  <dgm:cxnLst>
    <dgm:cxn modelId="{E1D9D7A0-1106-4A25-91E2-C9784153BE09}" srcId="{09E4B221-6039-42EB-9851-3B4E5CF2442C}" destId="{B8E5362D-B0EE-47F7-80AF-6AFAD8F24235}" srcOrd="2" destOrd="0" parTransId="{68B1748F-FB54-44B6-BB94-50C1476AF959}" sibTransId="{E7AA6981-4B2B-4C83-B4A4-5CFCC3BF7FF6}"/>
    <dgm:cxn modelId="{1A529A6C-4AD5-4B1F-8A76-6D9D819FE1B5}" type="presOf" srcId="{7EA0F871-0DC3-4752-A751-DB88D1A1720A}" destId="{72292D23-8DF1-4304-97D8-2C41B2CF881A}" srcOrd="0" destOrd="0" presId="urn:microsoft.com/office/officeart/2018/2/layout/IconVerticalSolidList"/>
    <dgm:cxn modelId="{CC18DF8B-F0E2-4035-866C-AE26A3DCF216}" srcId="{09E4B221-6039-42EB-9851-3B4E5CF2442C}" destId="{566D8D4C-B2BB-43C4-B4E2-2740B43DC27E}" srcOrd="0" destOrd="0" parTransId="{374C71DD-90D3-48A1-BD06-A6945BFCBE66}" sibTransId="{2574F449-7C96-422B-A922-F78E97F3C5A6}"/>
    <dgm:cxn modelId="{6835FEEF-DE04-47B8-99A2-49B7C9E76BFB}" srcId="{09E4B221-6039-42EB-9851-3B4E5CF2442C}" destId="{7EA0F871-0DC3-4752-A751-DB88D1A1720A}" srcOrd="1" destOrd="0" parTransId="{15F22CF1-7CAC-4655-AC64-334E5F8F854F}" sibTransId="{2BF6919D-053C-4567-84A1-8DFE378E5A2E}"/>
    <dgm:cxn modelId="{16CC9B23-2B99-4B84-BCEB-4B5ECD541C9A}" type="presOf" srcId="{B8E5362D-B0EE-47F7-80AF-6AFAD8F24235}" destId="{4D2DE087-5BE9-4931-BFC2-634CD04CD4D5}" srcOrd="0" destOrd="0" presId="urn:microsoft.com/office/officeart/2018/2/layout/IconVerticalSolidList"/>
    <dgm:cxn modelId="{2D210714-A6FE-4964-B755-696E59D2BE9C}" type="presOf" srcId="{09E4B221-6039-42EB-9851-3B4E5CF2442C}" destId="{18DE27B6-E510-40B2-9190-E1EC3A651CE7}" srcOrd="0" destOrd="0" presId="urn:microsoft.com/office/officeart/2018/2/layout/IconVerticalSolidList"/>
    <dgm:cxn modelId="{562272AE-C593-4201-89AC-98D68E0E88E8}" type="presOf" srcId="{566D8D4C-B2BB-43C4-B4E2-2740B43DC27E}" destId="{B75CD1A5-0CD4-460C-AFC2-4FEBC7AC7512}" srcOrd="0" destOrd="0" presId="urn:microsoft.com/office/officeart/2018/2/layout/IconVerticalSolidList"/>
    <dgm:cxn modelId="{982F8F5A-4401-4324-BCE8-93E6BC89D044}" type="presParOf" srcId="{18DE27B6-E510-40B2-9190-E1EC3A651CE7}" destId="{38AAD92C-823C-471A-8495-1A9883A84573}" srcOrd="0" destOrd="0" presId="urn:microsoft.com/office/officeart/2018/2/layout/IconVerticalSolidList"/>
    <dgm:cxn modelId="{0B381350-5804-44A1-A100-9B3780DCB833}" type="presParOf" srcId="{38AAD92C-823C-471A-8495-1A9883A84573}" destId="{EE9E3B52-0C6B-417F-B50D-37BC482B89FC}" srcOrd="0" destOrd="0" presId="urn:microsoft.com/office/officeart/2018/2/layout/IconVerticalSolidList"/>
    <dgm:cxn modelId="{B7573AFA-4060-45FA-B2B5-518220D31450}" type="presParOf" srcId="{38AAD92C-823C-471A-8495-1A9883A84573}" destId="{A2CC86F5-09BB-4F07-8379-1B7C69BCD9B3}" srcOrd="1" destOrd="0" presId="urn:microsoft.com/office/officeart/2018/2/layout/IconVerticalSolidList"/>
    <dgm:cxn modelId="{647C7B5D-8E24-46C1-B303-8D9F1BC5EA35}" type="presParOf" srcId="{38AAD92C-823C-471A-8495-1A9883A84573}" destId="{B63B7498-6532-4BF4-88E0-60465B185EBC}" srcOrd="2" destOrd="0" presId="urn:microsoft.com/office/officeart/2018/2/layout/IconVerticalSolidList"/>
    <dgm:cxn modelId="{2170D3F9-DE9E-4EA0-A340-1FB43734B125}" type="presParOf" srcId="{38AAD92C-823C-471A-8495-1A9883A84573}" destId="{B75CD1A5-0CD4-460C-AFC2-4FEBC7AC7512}" srcOrd="3" destOrd="0" presId="urn:microsoft.com/office/officeart/2018/2/layout/IconVerticalSolidList"/>
    <dgm:cxn modelId="{4766DD8C-B387-4B57-BB3E-51C4799A94EC}" type="presParOf" srcId="{18DE27B6-E510-40B2-9190-E1EC3A651CE7}" destId="{2B8C2600-5046-43DD-8484-DFD03AD9C31A}" srcOrd="1" destOrd="0" presId="urn:microsoft.com/office/officeart/2018/2/layout/IconVerticalSolidList"/>
    <dgm:cxn modelId="{A52525C4-7C23-4515-987A-A725F2F78242}" type="presParOf" srcId="{18DE27B6-E510-40B2-9190-E1EC3A651CE7}" destId="{FEFFD77B-A3B7-4D0B-8582-76203334B377}" srcOrd="2" destOrd="0" presId="urn:microsoft.com/office/officeart/2018/2/layout/IconVerticalSolidList"/>
    <dgm:cxn modelId="{AEC3653A-BB68-4DE4-97D2-A2ECA7EC9DFF}" type="presParOf" srcId="{FEFFD77B-A3B7-4D0B-8582-76203334B377}" destId="{229C2544-FE00-4F63-9948-BB2A716285D1}" srcOrd="0" destOrd="0" presId="urn:microsoft.com/office/officeart/2018/2/layout/IconVerticalSolidList"/>
    <dgm:cxn modelId="{308C4FB5-7270-42F3-8E8F-98CD957F3F99}" type="presParOf" srcId="{FEFFD77B-A3B7-4D0B-8582-76203334B377}" destId="{F098918A-F44F-469A-9123-FED9C03B7594}" srcOrd="1" destOrd="0" presId="urn:microsoft.com/office/officeart/2018/2/layout/IconVerticalSolidList"/>
    <dgm:cxn modelId="{45755919-19C1-48FD-B68E-A07AAC39911E}" type="presParOf" srcId="{FEFFD77B-A3B7-4D0B-8582-76203334B377}" destId="{F08AF89C-FE11-418B-A113-85E519EC7102}" srcOrd="2" destOrd="0" presId="urn:microsoft.com/office/officeart/2018/2/layout/IconVerticalSolidList"/>
    <dgm:cxn modelId="{2EEB8B37-E312-43AF-9615-014E0AA472E2}" type="presParOf" srcId="{FEFFD77B-A3B7-4D0B-8582-76203334B377}" destId="{72292D23-8DF1-4304-97D8-2C41B2CF881A}" srcOrd="3" destOrd="0" presId="urn:microsoft.com/office/officeart/2018/2/layout/IconVerticalSolidList"/>
    <dgm:cxn modelId="{B34D7031-60A7-4DA3-9C07-596C191EF3E0}" type="presParOf" srcId="{18DE27B6-E510-40B2-9190-E1EC3A651CE7}" destId="{C0DAAD50-EB30-4B89-99B0-42555E2258C2}" srcOrd="3" destOrd="0" presId="urn:microsoft.com/office/officeart/2018/2/layout/IconVerticalSolidList"/>
    <dgm:cxn modelId="{E8C615BB-B89D-4167-958D-D331B3B60631}" type="presParOf" srcId="{18DE27B6-E510-40B2-9190-E1EC3A651CE7}" destId="{F51B0EE5-3322-45FC-8A24-74434E40A184}" srcOrd="4" destOrd="0" presId="urn:microsoft.com/office/officeart/2018/2/layout/IconVerticalSolidList"/>
    <dgm:cxn modelId="{9654214D-2597-40DE-94EC-E84B1DC9B68F}" type="presParOf" srcId="{F51B0EE5-3322-45FC-8A24-74434E40A184}" destId="{C9A4F212-F8F5-45CA-9D35-8EC7DC61D0A0}" srcOrd="0" destOrd="0" presId="urn:microsoft.com/office/officeart/2018/2/layout/IconVerticalSolidList"/>
    <dgm:cxn modelId="{0B12D4C3-52A8-4A06-B994-A958F7F29E08}" type="presParOf" srcId="{F51B0EE5-3322-45FC-8A24-74434E40A184}" destId="{0A82DE8F-D9BC-4BA0-A080-26CCE7AE1762}" srcOrd="1" destOrd="0" presId="urn:microsoft.com/office/officeart/2018/2/layout/IconVerticalSolidList"/>
    <dgm:cxn modelId="{B216DF25-F8EC-4E50-999F-F150B312860C}" type="presParOf" srcId="{F51B0EE5-3322-45FC-8A24-74434E40A184}" destId="{879D4302-5044-477F-9103-30EB6C6F5965}" srcOrd="2" destOrd="0" presId="urn:microsoft.com/office/officeart/2018/2/layout/IconVerticalSolidList"/>
    <dgm:cxn modelId="{27F59545-CB6C-4E70-B351-7B6584A720A7}" type="presParOf" srcId="{F51B0EE5-3322-45FC-8A24-74434E40A184}" destId="{4D2DE087-5BE9-4931-BFC2-634CD04CD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E4B221-6039-42EB-9851-3B4E5CF244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D8D4C-B2BB-43C4-B4E2-2740B43DC27E}">
      <dgm:prSet/>
      <dgm:spPr/>
      <dgm:t>
        <a:bodyPr/>
        <a:lstStyle/>
        <a:p>
          <a:r>
            <a:rPr lang="en-IN"/>
            <a:t>The end</a:t>
          </a:r>
          <a:endParaRPr lang="en-US"/>
        </a:p>
      </dgm:t>
    </dgm:pt>
    <dgm:pt modelId="{374C71DD-90D3-48A1-BD06-A6945BFCBE66}" type="parTrans" cxnId="{CC18DF8B-F0E2-4035-866C-AE26A3DCF216}">
      <dgm:prSet/>
      <dgm:spPr/>
      <dgm:t>
        <a:bodyPr/>
        <a:lstStyle/>
        <a:p>
          <a:endParaRPr lang="en-US"/>
        </a:p>
      </dgm:t>
    </dgm:pt>
    <dgm:pt modelId="{2574F449-7C96-422B-A922-F78E97F3C5A6}" type="sibTrans" cxnId="{CC18DF8B-F0E2-4035-866C-AE26A3DCF216}">
      <dgm:prSet/>
      <dgm:spPr/>
      <dgm:t>
        <a:bodyPr/>
        <a:lstStyle/>
        <a:p>
          <a:endParaRPr lang="en-US"/>
        </a:p>
      </dgm:t>
    </dgm:pt>
    <dgm:pt modelId="{7EA0F871-0DC3-4752-A751-DB88D1A1720A}">
      <dgm:prSet/>
      <dgm:spPr/>
      <dgm:t>
        <a:bodyPr/>
        <a:lstStyle/>
        <a:p>
          <a:r>
            <a:rPr lang="en-IN"/>
            <a:t>Of </a:t>
          </a:r>
          <a:endParaRPr lang="en-US"/>
        </a:p>
      </dgm:t>
    </dgm:pt>
    <dgm:pt modelId="{15F22CF1-7CAC-4655-AC64-334E5F8F854F}" type="parTrans" cxnId="{6835FEEF-DE04-47B8-99A2-49B7C9E76BFB}">
      <dgm:prSet/>
      <dgm:spPr/>
      <dgm:t>
        <a:bodyPr/>
        <a:lstStyle/>
        <a:p>
          <a:endParaRPr lang="en-US"/>
        </a:p>
      </dgm:t>
    </dgm:pt>
    <dgm:pt modelId="{2BF6919D-053C-4567-84A1-8DFE378E5A2E}" type="sibTrans" cxnId="{6835FEEF-DE04-47B8-99A2-49B7C9E76BFB}">
      <dgm:prSet/>
      <dgm:spPr/>
      <dgm:t>
        <a:bodyPr/>
        <a:lstStyle/>
        <a:p>
          <a:endParaRPr lang="en-US"/>
        </a:p>
      </dgm:t>
    </dgm:pt>
    <dgm:pt modelId="{B8E5362D-B0EE-47F7-80AF-6AFAD8F24235}">
      <dgm:prSet/>
      <dgm:spPr/>
      <dgm:t>
        <a:bodyPr/>
        <a:lstStyle/>
        <a:p>
          <a:r>
            <a:rPr lang="en-IN" dirty="0"/>
            <a:t>SLR Parser</a:t>
          </a:r>
          <a:endParaRPr lang="en-US" dirty="0"/>
        </a:p>
      </dgm:t>
    </dgm:pt>
    <dgm:pt modelId="{68B1748F-FB54-44B6-BB94-50C1476AF959}" type="parTrans" cxnId="{E1D9D7A0-1106-4A25-91E2-C9784153BE09}">
      <dgm:prSet/>
      <dgm:spPr/>
      <dgm:t>
        <a:bodyPr/>
        <a:lstStyle/>
        <a:p>
          <a:endParaRPr lang="en-US"/>
        </a:p>
      </dgm:t>
    </dgm:pt>
    <dgm:pt modelId="{E7AA6981-4B2B-4C83-B4A4-5CFCC3BF7FF6}" type="sibTrans" cxnId="{E1D9D7A0-1106-4A25-91E2-C9784153BE09}">
      <dgm:prSet/>
      <dgm:spPr/>
      <dgm:t>
        <a:bodyPr/>
        <a:lstStyle/>
        <a:p>
          <a:endParaRPr lang="en-US"/>
        </a:p>
      </dgm:t>
    </dgm:pt>
    <dgm:pt modelId="{18DE27B6-E510-40B2-9190-E1EC3A651CE7}" type="pres">
      <dgm:prSet presAssocID="{09E4B221-6039-42EB-9851-3B4E5CF2442C}" presName="root" presStyleCnt="0">
        <dgm:presLayoutVars>
          <dgm:dir/>
          <dgm:resizeHandles val="exact"/>
        </dgm:presLayoutVars>
      </dgm:prSet>
      <dgm:spPr/>
      <dgm:t>
        <a:bodyPr/>
        <a:lstStyle/>
        <a:p>
          <a:endParaRPr lang="en-GB"/>
        </a:p>
      </dgm:t>
    </dgm:pt>
    <dgm:pt modelId="{38AAD92C-823C-471A-8495-1A9883A84573}" type="pres">
      <dgm:prSet presAssocID="{566D8D4C-B2BB-43C4-B4E2-2740B43DC27E}" presName="compNode" presStyleCnt="0"/>
      <dgm:spPr/>
    </dgm:pt>
    <dgm:pt modelId="{EE9E3B52-0C6B-417F-B50D-37BC482B89FC}" type="pres">
      <dgm:prSet presAssocID="{566D8D4C-B2BB-43C4-B4E2-2740B43DC27E}" presName="bgRect" presStyleLbl="bgShp" presStyleIdx="0" presStyleCnt="3"/>
      <dgm:spPr/>
    </dgm:pt>
    <dgm:pt modelId="{A2CC86F5-09BB-4F07-8379-1B7C69BCD9B3}" type="pres">
      <dgm:prSet presAssocID="{566D8D4C-B2BB-43C4-B4E2-2740B43DC2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B63B7498-6532-4BF4-88E0-60465B185EBC}" type="pres">
      <dgm:prSet presAssocID="{566D8D4C-B2BB-43C4-B4E2-2740B43DC27E}" presName="spaceRect" presStyleCnt="0"/>
      <dgm:spPr/>
    </dgm:pt>
    <dgm:pt modelId="{B75CD1A5-0CD4-460C-AFC2-4FEBC7AC7512}" type="pres">
      <dgm:prSet presAssocID="{566D8D4C-B2BB-43C4-B4E2-2740B43DC27E}" presName="parTx" presStyleLbl="revTx" presStyleIdx="0" presStyleCnt="3">
        <dgm:presLayoutVars>
          <dgm:chMax val="0"/>
          <dgm:chPref val="0"/>
        </dgm:presLayoutVars>
      </dgm:prSet>
      <dgm:spPr/>
      <dgm:t>
        <a:bodyPr/>
        <a:lstStyle/>
        <a:p>
          <a:endParaRPr lang="en-GB"/>
        </a:p>
      </dgm:t>
    </dgm:pt>
    <dgm:pt modelId="{2B8C2600-5046-43DD-8484-DFD03AD9C31A}" type="pres">
      <dgm:prSet presAssocID="{2574F449-7C96-422B-A922-F78E97F3C5A6}" presName="sibTrans" presStyleCnt="0"/>
      <dgm:spPr/>
    </dgm:pt>
    <dgm:pt modelId="{FEFFD77B-A3B7-4D0B-8582-76203334B377}" type="pres">
      <dgm:prSet presAssocID="{7EA0F871-0DC3-4752-A751-DB88D1A1720A}" presName="compNode" presStyleCnt="0"/>
      <dgm:spPr/>
    </dgm:pt>
    <dgm:pt modelId="{229C2544-FE00-4F63-9948-BB2A716285D1}" type="pres">
      <dgm:prSet presAssocID="{7EA0F871-0DC3-4752-A751-DB88D1A1720A}" presName="bgRect" presStyleLbl="bgShp" presStyleIdx="1" presStyleCnt="3"/>
      <dgm:spPr/>
    </dgm:pt>
    <dgm:pt modelId="{F098918A-F44F-469A-9123-FED9C03B7594}" type="pres">
      <dgm:prSet presAssocID="{7EA0F871-0DC3-4752-A751-DB88D1A1720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F08AF89C-FE11-418B-A113-85E519EC7102}" type="pres">
      <dgm:prSet presAssocID="{7EA0F871-0DC3-4752-A751-DB88D1A1720A}" presName="spaceRect" presStyleCnt="0"/>
      <dgm:spPr/>
    </dgm:pt>
    <dgm:pt modelId="{72292D23-8DF1-4304-97D8-2C41B2CF881A}" type="pres">
      <dgm:prSet presAssocID="{7EA0F871-0DC3-4752-A751-DB88D1A1720A}" presName="parTx" presStyleLbl="revTx" presStyleIdx="1" presStyleCnt="3">
        <dgm:presLayoutVars>
          <dgm:chMax val="0"/>
          <dgm:chPref val="0"/>
        </dgm:presLayoutVars>
      </dgm:prSet>
      <dgm:spPr/>
      <dgm:t>
        <a:bodyPr/>
        <a:lstStyle/>
        <a:p>
          <a:endParaRPr lang="en-GB"/>
        </a:p>
      </dgm:t>
    </dgm:pt>
    <dgm:pt modelId="{C0DAAD50-EB30-4B89-99B0-42555E2258C2}" type="pres">
      <dgm:prSet presAssocID="{2BF6919D-053C-4567-84A1-8DFE378E5A2E}" presName="sibTrans" presStyleCnt="0"/>
      <dgm:spPr/>
    </dgm:pt>
    <dgm:pt modelId="{F51B0EE5-3322-45FC-8A24-74434E40A184}" type="pres">
      <dgm:prSet presAssocID="{B8E5362D-B0EE-47F7-80AF-6AFAD8F24235}" presName="compNode" presStyleCnt="0"/>
      <dgm:spPr/>
    </dgm:pt>
    <dgm:pt modelId="{C9A4F212-F8F5-45CA-9D35-8EC7DC61D0A0}" type="pres">
      <dgm:prSet presAssocID="{B8E5362D-B0EE-47F7-80AF-6AFAD8F24235}" presName="bgRect" presStyleLbl="bgShp" presStyleIdx="2" presStyleCnt="3"/>
      <dgm:spPr/>
    </dgm:pt>
    <dgm:pt modelId="{0A82DE8F-D9BC-4BA0-A080-26CCE7AE1762}" type="pres">
      <dgm:prSet presAssocID="{B8E5362D-B0EE-47F7-80AF-6AFAD8F242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879D4302-5044-477F-9103-30EB6C6F5965}" type="pres">
      <dgm:prSet presAssocID="{B8E5362D-B0EE-47F7-80AF-6AFAD8F24235}" presName="spaceRect" presStyleCnt="0"/>
      <dgm:spPr/>
    </dgm:pt>
    <dgm:pt modelId="{4D2DE087-5BE9-4931-BFC2-634CD04CD4D5}" type="pres">
      <dgm:prSet presAssocID="{B8E5362D-B0EE-47F7-80AF-6AFAD8F24235}" presName="parTx" presStyleLbl="revTx" presStyleIdx="2" presStyleCnt="3">
        <dgm:presLayoutVars>
          <dgm:chMax val="0"/>
          <dgm:chPref val="0"/>
        </dgm:presLayoutVars>
      </dgm:prSet>
      <dgm:spPr/>
      <dgm:t>
        <a:bodyPr/>
        <a:lstStyle/>
        <a:p>
          <a:endParaRPr lang="en-GB"/>
        </a:p>
      </dgm:t>
    </dgm:pt>
  </dgm:ptLst>
  <dgm:cxnLst>
    <dgm:cxn modelId="{E1D9D7A0-1106-4A25-91E2-C9784153BE09}" srcId="{09E4B221-6039-42EB-9851-3B4E5CF2442C}" destId="{B8E5362D-B0EE-47F7-80AF-6AFAD8F24235}" srcOrd="2" destOrd="0" parTransId="{68B1748F-FB54-44B6-BB94-50C1476AF959}" sibTransId="{E7AA6981-4B2B-4C83-B4A4-5CFCC3BF7FF6}"/>
    <dgm:cxn modelId="{1A529A6C-4AD5-4B1F-8A76-6D9D819FE1B5}" type="presOf" srcId="{7EA0F871-0DC3-4752-A751-DB88D1A1720A}" destId="{72292D23-8DF1-4304-97D8-2C41B2CF881A}" srcOrd="0" destOrd="0" presId="urn:microsoft.com/office/officeart/2018/2/layout/IconVerticalSolidList"/>
    <dgm:cxn modelId="{CC18DF8B-F0E2-4035-866C-AE26A3DCF216}" srcId="{09E4B221-6039-42EB-9851-3B4E5CF2442C}" destId="{566D8D4C-B2BB-43C4-B4E2-2740B43DC27E}" srcOrd="0" destOrd="0" parTransId="{374C71DD-90D3-48A1-BD06-A6945BFCBE66}" sibTransId="{2574F449-7C96-422B-A922-F78E97F3C5A6}"/>
    <dgm:cxn modelId="{6835FEEF-DE04-47B8-99A2-49B7C9E76BFB}" srcId="{09E4B221-6039-42EB-9851-3B4E5CF2442C}" destId="{7EA0F871-0DC3-4752-A751-DB88D1A1720A}" srcOrd="1" destOrd="0" parTransId="{15F22CF1-7CAC-4655-AC64-334E5F8F854F}" sibTransId="{2BF6919D-053C-4567-84A1-8DFE378E5A2E}"/>
    <dgm:cxn modelId="{16CC9B23-2B99-4B84-BCEB-4B5ECD541C9A}" type="presOf" srcId="{B8E5362D-B0EE-47F7-80AF-6AFAD8F24235}" destId="{4D2DE087-5BE9-4931-BFC2-634CD04CD4D5}" srcOrd="0" destOrd="0" presId="urn:microsoft.com/office/officeart/2018/2/layout/IconVerticalSolidList"/>
    <dgm:cxn modelId="{2D210714-A6FE-4964-B755-696E59D2BE9C}" type="presOf" srcId="{09E4B221-6039-42EB-9851-3B4E5CF2442C}" destId="{18DE27B6-E510-40B2-9190-E1EC3A651CE7}" srcOrd="0" destOrd="0" presId="urn:microsoft.com/office/officeart/2018/2/layout/IconVerticalSolidList"/>
    <dgm:cxn modelId="{562272AE-C593-4201-89AC-98D68E0E88E8}" type="presOf" srcId="{566D8D4C-B2BB-43C4-B4E2-2740B43DC27E}" destId="{B75CD1A5-0CD4-460C-AFC2-4FEBC7AC7512}" srcOrd="0" destOrd="0" presId="urn:microsoft.com/office/officeart/2018/2/layout/IconVerticalSolidList"/>
    <dgm:cxn modelId="{982F8F5A-4401-4324-BCE8-93E6BC89D044}" type="presParOf" srcId="{18DE27B6-E510-40B2-9190-E1EC3A651CE7}" destId="{38AAD92C-823C-471A-8495-1A9883A84573}" srcOrd="0" destOrd="0" presId="urn:microsoft.com/office/officeart/2018/2/layout/IconVerticalSolidList"/>
    <dgm:cxn modelId="{0B381350-5804-44A1-A100-9B3780DCB833}" type="presParOf" srcId="{38AAD92C-823C-471A-8495-1A9883A84573}" destId="{EE9E3B52-0C6B-417F-B50D-37BC482B89FC}" srcOrd="0" destOrd="0" presId="urn:microsoft.com/office/officeart/2018/2/layout/IconVerticalSolidList"/>
    <dgm:cxn modelId="{B7573AFA-4060-45FA-B2B5-518220D31450}" type="presParOf" srcId="{38AAD92C-823C-471A-8495-1A9883A84573}" destId="{A2CC86F5-09BB-4F07-8379-1B7C69BCD9B3}" srcOrd="1" destOrd="0" presId="urn:microsoft.com/office/officeart/2018/2/layout/IconVerticalSolidList"/>
    <dgm:cxn modelId="{647C7B5D-8E24-46C1-B303-8D9F1BC5EA35}" type="presParOf" srcId="{38AAD92C-823C-471A-8495-1A9883A84573}" destId="{B63B7498-6532-4BF4-88E0-60465B185EBC}" srcOrd="2" destOrd="0" presId="urn:microsoft.com/office/officeart/2018/2/layout/IconVerticalSolidList"/>
    <dgm:cxn modelId="{2170D3F9-DE9E-4EA0-A340-1FB43734B125}" type="presParOf" srcId="{38AAD92C-823C-471A-8495-1A9883A84573}" destId="{B75CD1A5-0CD4-460C-AFC2-4FEBC7AC7512}" srcOrd="3" destOrd="0" presId="urn:microsoft.com/office/officeart/2018/2/layout/IconVerticalSolidList"/>
    <dgm:cxn modelId="{4766DD8C-B387-4B57-BB3E-51C4799A94EC}" type="presParOf" srcId="{18DE27B6-E510-40B2-9190-E1EC3A651CE7}" destId="{2B8C2600-5046-43DD-8484-DFD03AD9C31A}" srcOrd="1" destOrd="0" presId="urn:microsoft.com/office/officeart/2018/2/layout/IconVerticalSolidList"/>
    <dgm:cxn modelId="{A52525C4-7C23-4515-987A-A725F2F78242}" type="presParOf" srcId="{18DE27B6-E510-40B2-9190-E1EC3A651CE7}" destId="{FEFFD77B-A3B7-4D0B-8582-76203334B377}" srcOrd="2" destOrd="0" presId="urn:microsoft.com/office/officeart/2018/2/layout/IconVerticalSolidList"/>
    <dgm:cxn modelId="{AEC3653A-BB68-4DE4-97D2-A2ECA7EC9DFF}" type="presParOf" srcId="{FEFFD77B-A3B7-4D0B-8582-76203334B377}" destId="{229C2544-FE00-4F63-9948-BB2A716285D1}" srcOrd="0" destOrd="0" presId="urn:microsoft.com/office/officeart/2018/2/layout/IconVerticalSolidList"/>
    <dgm:cxn modelId="{308C4FB5-7270-42F3-8E8F-98CD957F3F99}" type="presParOf" srcId="{FEFFD77B-A3B7-4D0B-8582-76203334B377}" destId="{F098918A-F44F-469A-9123-FED9C03B7594}" srcOrd="1" destOrd="0" presId="urn:microsoft.com/office/officeart/2018/2/layout/IconVerticalSolidList"/>
    <dgm:cxn modelId="{45755919-19C1-48FD-B68E-A07AAC39911E}" type="presParOf" srcId="{FEFFD77B-A3B7-4D0B-8582-76203334B377}" destId="{F08AF89C-FE11-418B-A113-85E519EC7102}" srcOrd="2" destOrd="0" presId="urn:microsoft.com/office/officeart/2018/2/layout/IconVerticalSolidList"/>
    <dgm:cxn modelId="{2EEB8B37-E312-43AF-9615-014E0AA472E2}" type="presParOf" srcId="{FEFFD77B-A3B7-4D0B-8582-76203334B377}" destId="{72292D23-8DF1-4304-97D8-2C41B2CF881A}" srcOrd="3" destOrd="0" presId="urn:microsoft.com/office/officeart/2018/2/layout/IconVerticalSolidList"/>
    <dgm:cxn modelId="{B34D7031-60A7-4DA3-9C07-596C191EF3E0}" type="presParOf" srcId="{18DE27B6-E510-40B2-9190-E1EC3A651CE7}" destId="{C0DAAD50-EB30-4B89-99B0-42555E2258C2}" srcOrd="3" destOrd="0" presId="urn:microsoft.com/office/officeart/2018/2/layout/IconVerticalSolidList"/>
    <dgm:cxn modelId="{E8C615BB-B89D-4167-958D-D331B3B60631}" type="presParOf" srcId="{18DE27B6-E510-40B2-9190-E1EC3A651CE7}" destId="{F51B0EE5-3322-45FC-8A24-74434E40A184}" srcOrd="4" destOrd="0" presId="urn:microsoft.com/office/officeart/2018/2/layout/IconVerticalSolidList"/>
    <dgm:cxn modelId="{9654214D-2597-40DE-94EC-E84B1DC9B68F}" type="presParOf" srcId="{F51B0EE5-3322-45FC-8A24-74434E40A184}" destId="{C9A4F212-F8F5-45CA-9D35-8EC7DC61D0A0}" srcOrd="0" destOrd="0" presId="urn:microsoft.com/office/officeart/2018/2/layout/IconVerticalSolidList"/>
    <dgm:cxn modelId="{0B12D4C3-52A8-4A06-B994-A958F7F29E08}" type="presParOf" srcId="{F51B0EE5-3322-45FC-8A24-74434E40A184}" destId="{0A82DE8F-D9BC-4BA0-A080-26CCE7AE1762}" srcOrd="1" destOrd="0" presId="urn:microsoft.com/office/officeart/2018/2/layout/IconVerticalSolidList"/>
    <dgm:cxn modelId="{B216DF25-F8EC-4E50-999F-F150B312860C}" type="presParOf" srcId="{F51B0EE5-3322-45FC-8A24-74434E40A184}" destId="{879D4302-5044-477F-9103-30EB6C6F5965}" srcOrd="2" destOrd="0" presId="urn:microsoft.com/office/officeart/2018/2/layout/IconVerticalSolidList"/>
    <dgm:cxn modelId="{27F59545-CB6C-4E70-B351-7B6584A720A7}" type="presParOf" srcId="{F51B0EE5-3322-45FC-8A24-74434E40A184}" destId="{4D2DE087-5BE9-4931-BFC2-634CD04CD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E4B221-6039-42EB-9851-3B4E5CF244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D8D4C-B2BB-43C4-B4E2-2740B43DC27E}">
      <dgm:prSet/>
      <dgm:spPr/>
      <dgm:t>
        <a:bodyPr/>
        <a:lstStyle/>
        <a:p>
          <a:r>
            <a:rPr lang="en-IN"/>
            <a:t>The end</a:t>
          </a:r>
          <a:endParaRPr lang="en-US"/>
        </a:p>
      </dgm:t>
    </dgm:pt>
    <dgm:pt modelId="{374C71DD-90D3-48A1-BD06-A6945BFCBE66}" type="parTrans" cxnId="{CC18DF8B-F0E2-4035-866C-AE26A3DCF216}">
      <dgm:prSet/>
      <dgm:spPr/>
      <dgm:t>
        <a:bodyPr/>
        <a:lstStyle/>
        <a:p>
          <a:endParaRPr lang="en-US"/>
        </a:p>
      </dgm:t>
    </dgm:pt>
    <dgm:pt modelId="{2574F449-7C96-422B-A922-F78E97F3C5A6}" type="sibTrans" cxnId="{CC18DF8B-F0E2-4035-866C-AE26A3DCF216}">
      <dgm:prSet/>
      <dgm:spPr/>
      <dgm:t>
        <a:bodyPr/>
        <a:lstStyle/>
        <a:p>
          <a:endParaRPr lang="en-US"/>
        </a:p>
      </dgm:t>
    </dgm:pt>
    <dgm:pt modelId="{7EA0F871-0DC3-4752-A751-DB88D1A1720A}">
      <dgm:prSet/>
      <dgm:spPr/>
      <dgm:t>
        <a:bodyPr/>
        <a:lstStyle/>
        <a:p>
          <a:r>
            <a:rPr lang="en-IN"/>
            <a:t>Of </a:t>
          </a:r>
          <a:endParaRPr lang="en-US"/>
        </a:p>
      </dgm:t>
    </dgm:pt>
    <dgm:pt modelId="{15F22CF1-7CAC-4655-AC64-334E5F8F854F}" type="parTrans" cxnId="{6835FEEF-DE04-47B8-99A2-49B7C9E76BFB}">
      <dgm:prSet/>
      <dgm:spPr/>
      <dgm:t>
        <a:bodyPr/>
        <a:lstStyle/>
        <a:p>
          <a:endParaRPr lang="en-US"/>
        </a:p>
      </dgm:t>
    </dgm:pt>
    <dgm:pt modelId="{2BF6919D-053C-4567-84A1-8DFE378E5A2E}" type="sibTrans" cxnId="{6835FEEF-DE04-47B8-99A2-49B7C9E76BFB}">
      <dgm:prSet/>
      <dgm:spPr/>
      <dgm:t>
        <a:bodyPr/>
        <a:lstStyle/>
        <a:p>
          <a:endParaRPr lang="en-US"/>
        </a:p>
      </dgm:t>
    </dgm:pt>
    <dgm:pt modelId="{B8E5362D-B0EE-47F7-80AF-6AFAD8F24235}">
      <dgm:prSet/>
      <dgm:spPr/>
      <dgm:t>
        <a:bodyPr/>
        <a:lstStyle/>
        <a:p>
          <a:r>
            <a:rPr lang="en-IN" dirty="0"/>
            <a:t>Canonical LR Parser and LALR Parser</a:t>
          </a:r>
          <a:endParaRPr lang="en-US" dirty="0"/>
        </a:p>
      </dgm:t>
    </dgm:pt>
    <dgm:pt modelId="{68B1748F-FB54-44B6-BB94-50C1476AF959}" type="parTrans" cxnId="{E1D9D7A0-1106-4A25-91E2-C9784153BE09}">
      <dgm:prSet/>
      <dgm:spPr/>
      <dgm:t>
        <a:bodyPr/>
        <a:lstStyle/>
        <a:p>
          <a:endParaRPr lang="en-US"/>
        </a:p>
      </dgm:t>
    </dgm:pt>
    <dgm:pt modelId="{E7AA6981-4B2B-4C83-B4A4-5CFCC3BF7FF6}" type="sibTrans" cxnId="{E1D9D7A0-1106-4A25-91E2-C9784153BE09}">
      <dgm:prSet/>
      <dgm:spPr/>
      <dgm:t>
        <a:bodyPr/>
        <a:lstStyle/>
        <a:p>
          <a:endParaRPr lang="en-US"/>
        </a:p>
      </dgm:t>
    </dgm:pt>
    <dgm:pt modelId="{18DE27B6-E510-40B2-9190-E1EC3A651CE7}" type="pres">
      <dgm:prSet presAssocID="{09E4B221-6039-42EB-9851-3B4E5CF2442C}" presName="root" presStyleCnt="0">
        <dgm:presLayoutVars>
          <dgm:dir/>
          <dgm:resizeHandles val="exact"/>
        </dgm:presLayoutVars>
      </dgm:prSet>
      <dgm:spPr/>
      <dgm:t>
        <a:bodyPr/>
        <a:lstStyle/>
        <a:p>
          <a:endParaRPr lang="en-GB"/>
        </a:p>
      </dgm:t>
    </dgm:pt>
    <dgm:pt modelId="{38AAD92C-823C-471A-8495-1A9883A84573}" type="pres">
      <dgm:prSet presAssocID="{566D8D4C-B2BB-43C4-B4E2-2740B43DC27E}" presName="compNode" presStyleCnt="0"/>
      <dgm:spPr/>
    </dgm:pt>
    <dgm:pt modelId="{EE9E3B52-0C6B-417F-B50D-37BC482B89FC}" type="pres">
      <dgm:prSet presAssocID="{566D8D4C-B2BB-43C4-B4E2-2740B43DC27E}" presName="bgRect" presStyleLbl="bgShp" presStyleIdx="0" presStyleCnt="3"/>
      <dgm:spPr/>
    </dgm:pt>
    <dgm:pt modelId="{A2CC86F5-09BB-4F07-8379-1B7C69BCD9B3}" type="pres">
      <dgm:prSet presAssocID="{566D8D4C-B2BB-43C4-B4E2-2740B43DC2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B63B7498-6532-4BF4-88E0-60465B185EBC}" type="pres">
      <dgm:prSet presAssocID="{566D8D4C-B2BB-43C4-B4E2-2740B43DC27E}" presName="spaceRect" presStyleCnt="0"/>
      <dgm:spPr/>
    </dgm:pt>
    <dgm:pt modelId="{B75CD1A5-0CD4-460C-AFC2-4FEBC7AC7512}" type="pres">
      <dgm:prSet presAssocID="{566D8D4C-B2BB-43C4-B4E2-2740B43DC27E}" presName="parTx" presStyleLbl="revTx" presStyleIdx="0" presStyleCnt="3">
        <dgm:presLayoutVars>
          <dgm:chMax val="0"/>
          <dgm:chPref val="0"/>
        </dgm:presLayoutVars>
      </dgm:prSet>
      <dgm:spPr/>
      <dgm:t>
        <a:bodyPr/>
        <a:lstStyle/>
        <a:p>
          <a:endParaRPr lang="en-GB"/>
        </a:p>
      </dgm:t>
    </dgm:pt>
    <dgm:pt modelId="{2B8C2600-5046-43DD-8484-DFD03AD9C31A}" type="pres">
      <dgm:prSet presAssocID="{2574F449-7C96-422B-A922-F78E97F3C5A6}" presName="sibTrans" presStyleCnt="0"/>
      <dgm:spPr/>
    </dgm:pt>
    <dgm:pt modelId="{FEFFD77B-A3B7-4D0B-8582-76203334B377}" type="pres">
      <dgm:prSet presAssocID="{7EA0F871-0DC3-4752-A751-DB88D1A1720A}" presName="compNode" presStyleCnt="0"/>
      <dgm:spPr/>
    </dgm:pt>
    <dgm:pt modelId="{229C2544-FE00-4F63-9948-BB2A716285D1}" type="pres">
      <dgm:prSet presAssocID="{7EA0F871-0DC3-4752-A751-DB88D1A1720A}" presName="bgRect" presStyleLbl="bgShp" presStyleIdx="1" presStyleCnt="3"/>
      <dgm:spPr/>
    </dgm:pt>
    <dgm:pt modelId="{F098918A-F44F-469A-9123-FED9C03B7594}" type="pres">
      <dgm:prSet presAssocID="{7EA0F871-0DC3-4752-A751-DB88D1A1720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F08AF89C-FE11-418B-A113-85E519EC7102}" type="pres">
      <dgm:prSet presAssocID="{7EA0F871-0DC3-4752-A751-DB88D1A1720A}" presName="spaceRect" presStyleCnt="0"/>
      <dgm:spPr/>
    </dgm:pt>
    <dgm:pt modelId="{72292D23-8DF1-4304-97D8-2C41B2CF881A}" type="pres">
      <dgm:prSet presAssocID="{7EA0F871-0DC3-4752-A751-DB88D1A1720A}" presName="parTx" presStyleLbl="revTx" presStyleIdx="1" presStyleCnt="3">
        <dgm:presLayoutVars>
          <dgm:chMax val="0"/>
          <dgm:chPref val="0"/>
        </dgm:presLayoutVars>
      </dgm:prSet>
      <dgm:spPr/>
      <dgm:t>
        <a:bodyPr/>
        <a:lstStyle/>
        <a:p>
          <a:endParaRPr lang="en-GB"/>
        </a:p>
      </dgm:t>
    </dgm:pt>
    <dgm:pt modelId="{C0DAAD50-EB30-4B89-99B0-42555E2258C2}" type="pres">
      <dgm:prSet presAssocID="{2BF6919D-053C-4567-84A1-8DFE378E5A2E}" presName="sibTrans" presStyleCnt="0"/>
      <dgm:spPr/>
    </dgm:pt>
    <dgm:pt modelId="{F51B0EE5-3322-45FC-8A24-74434E40A184}" type="pres">
      <dgm:prSet presAssocID="{B8E5362D-B0EE-47F7-80AF-6AFAD8F24235}" presName="compNode" presStyleCnt="0"/>
      <dgm:spPr/>
    </dgm:pt>
    <dgm:pt modelId="{C9A4F212-F8F5-45CA-9D35-8EC7DC61D0A0}" type="pres">
      <dgm:prSet presAssocID="{B8E5362D-B0EE-47F7-80AF-6AFAD8F24235}" presName="bgRect" presStyleLbl="bgShp" presStyleIdx="2" presStyleCnt="3"/>
      <dgm:spPr/>
    </dgm:pt>
    <dgm:pt modelId="{0A82DE8F-D9BC-4BA0-A080-26CCE7AE1762}" type="pres">
      <dgm:prSet presAssocID="{B8E5362D-B0EE-47F7-80AF-6AFAD8F242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879D4302-5044-477F-9103-30EB6C6F5965}" type="pres">
      <dgm:prSet presAssocID="{B8E5362D-B0EE-47F7-80AF-6AFAD8F24235}" presName="spaceRect" presStyleCnt="0"/>
      <dgm:spPr/>
    </dgm:pt>
    <dgm:pt modelId="{4D2DE087-5BE9-4931-BFC2-634CD04CD4D5}" type="pres">
      <dgm:prSet presAssocID="{B8E5362D-B0EE-47F7-80AF-6AFAD8F24235}" presName="parTx" presStyleLbl="revTx" presStyleIdx="2" presStyleCnt="3">
        <dgm:presLayoutVars>
          <dgm:chMax val="0"/>
          <dgm:chPref val="0"/>
        </dgm:presLayoutVars>
      </dgm:prSet>
      <dgm:spPr/>
      <dgm:t>
        <a:bodyPr/>
        <a:lstStyle/>
        <a:p>
          <a:endParaRPr lang="en-GB"/>
        </a:p>
      </dgm:t>
    </dgm:pt>
  </dgm:ptLst>
  <dgm:cxnLst>
    <dgm:cxn modelId="{E1D9D7A0-1106-4A25-91E2-C9784153BE09}" srcId="{09E4B221-6039-42EB-9851-3B4E5CF2442C}" destId="{B8E5362D-B0EE-47F7-80AF-6AFAD8F24235}" srcOrd="2" destOrd="0" parTransId="{68B1748F-FB54-44B6-BB94-50C1476AF959}" sibTransId="{E7AA6981-4B2B-4C83-B4A4-5CFCC3BF7FF6}"/>
    <dgm:cxn modelId="{1A529A6C-4AD5-4B1F-8A76-6D9D819FE1B5}" type="presOf" srcId="{7EA0F871-0DC3-4752-A751-DB88D1A1720A}" destId="{72292D23-8DF1-4304-97D8-2C41B2CF881A}" srcOrd="0" destOrd="0" presId="urn:microsoft.com/office/officeart/2018/2/layout/IconVerticalSolidList"/>
    <dgm:cxn modelId="{CC18DF8B-F0E2-4035-866C-AE26A3DCF216}" srcId="{09E4B221-6039-42EB-9851-3B4E5CF2442C}" destId="{566D8D4C-B2BB-43C4-B4E2-2740B43DC27E}" srcOrd="0" destOrd="0" parTransId="{374C71DD-90D3-48A1-BD06-A6945BFCBE66}" sibTransId="{2574F449-7C96-422B-A922-F78E97F3C5A6}"/>
    <dgm:cxn modelId="{6835FEEF-DE04-47B8-99A2-49B7C9E76BFB}" srcId="{09E4B221-6039-42EB-9851-3B4E5CF2442C}" destId="{7EA0F871-0DC3-4752-A751-DB88D1A1720A}" srcOrd="1" destOrd="0" parTransId="{15F22CF1-7CAC-4655-AC64-334E5F8F854F}" sibTransId="{2BF6919D-053C-4567-84A1-8DFE378E5A2E}"/>
    <dgm:cxn modelId="{16CC9B23-2B99-4B84-BCEB-4B5ECD541C9A}" type="presOf" srcId="{B8E5362D-B0EE-47F7-80AF-6AFAD8F24235}" destId="{4D2DE087-5BE9-4931-BFC2-634CD04CD4D5}" srcOrd="0" destOrd="0" presId="urn:microsoft.com/office/officeart/2018/2/layout/IconVerticalSolidList"/>
    <dgm:cxn modelId="{2D210714-A6FE-4964-B755-696E59D2BE9C}" type="presOf" srcId="{09E4B221-6039-42EB-9851-3B4E5CF2442C}" destId="{18DE27B6-E510-40B2-9190-E1EC3A651CE7}" srcOrd="0" destOrd="0" presId="urn:microsoft.com/office/officeart/2018/2/layout/IconVerticalSolidList"/>
    <dgm:cxn modelId="{562272AE-C593-4201-89AC-98D68E0E88E8}" type="presOf" srcId="{566D8D4C-B2BB-43C4-B4E2-2740B43DC27E}" destId="{B75CD1A5-0CD4-460C-AFC2-4FEBC7AC7512}" srcOrd="0" destOrd="0" presId="urn:microsoft.com/office/officeart/2018/2/layout/IconVerticalSolidList"/>
    <dgm:cxn modelId="{982F8F5A-4401-4324-BCE8-93E6BC89D044}" type="presParOf" srcId="{18DE27B6-E510-40B2-9190-E1EC3A651CE7}" destId="{38AAD92C-823C-471A-8495-1A9883A84573}" srcOrd="0" destOrd="0" presId="urn:microsoft.com/office/officeart/2018/2/layout/IconVerticalSolidList"/>
    <dgm:cxn modelId="{0B381350-5804-44A1-A100-9B3780DCB833}" type="presParOf" srcId="{38AAD92C-823C-471A-8495-1A9883A84573}" destId="{EE9E3B52-0C6B-417F-B50D-37BC482B89FC}" srcOrd="0" destOrd="0" presId="urn:microsoft.com/office/officeart/2018/2/layout/IconVerticalSolidList"/>
    <dgm:cxn modelId="{B7573AFA-4060-45FA-B2B5-518220D31450}" type="presParOf" srcId="{38AAD92C-823C-471A-8495-1A9883A84573}" destId="{A2CC86F5-09BB-4F07-8379-1B7C69BCD9B3}" srcOrd="1" destOrd="0" presId="urn:microsoft.com/office/officeart/2018/2/layout/IconVerticalSolidList"/>
    <dgm:cxn modelId="{647C7B5D-8E24-46C1-B303-8D9F1BC5EA35}" type="presParOf" srcId="{38AAD92C-823C-471A-8495-1A9883A84573}" destId="{B63B7498-6532-4BF4-88E0-60465B185EBC}" srcOrd="2" destOrd="0" presId="urn:microsoft.com/office/officeart/2018/2/layout/IconVerticalSolidList"/>
    <dgm:cxn modelId="{2170D3F9-DE9E-4EA0-A340-1FB43734B125}" type="presParOf" srcId="{38AAD92C-823C-471A-8495-1A9883A84573}" destId="{B75CD1A5-0CD4-460C-AFC2-4FEBC7AC7512}" srcOrd="3" destOrd="0" presId="urn:microsoft.com/office/officeart/2018/2/layout/IconVerticalSolidList"/>
    <dgm:cxn modelId="{4766DD8C-B387-4B57-BB3E-51C4799A94EC}" type="presParOf" srcId="{18DE27B6-E510-40B2-9190-E1EC3A651CE7}" destId="{2B8C2600-5046-43DD-8484-DFD03AD9C31A}" srcOrd="1" destOrd="0" presId="urn:microsoft.com/office/officeart/2018/2/layout/IconVerticalSolidList"/>
    <dgm:cxn modelId="{A52525C4-7C23-4515-987A-A725F2F78242}" type="presParOf" srcId="{18DE27B6-E510-40B2-9190-E1EC3A651CE7}" destId="{FEFFD77B-A3B7-4D0B-8582-76203334B377}" srcOrd="2" destOrd="0" presId="urn:microsoft.com/office/officeart/2018/2/layout/IconVerticalSolidList"/>
    <dgm:cxn modelId="{AEC3653A-BB68-4DE4-97D2-A2ECA7EC9DFF}" type="presParOf" srcId="{FEFFD77B-A3B7-4D0B-8582-76203334B377}" destId="{229C2544-FE00-4F63-9948-BB2A716285D1}" srcOrd="0" destOrd="0" presId="urn:microsoft.com/office/officeart/2018/2/layout/IconVerticalSolidList"/>
    <dgm:cxn modelId="{308C4FB5-7270-42F3-8E8F-98CD957F3F99}" type="presParOf" srcId="{FEFFD77B-A3B7-4D0B-8582-76203334B377}" destId="{F098918A-F44F-469A-9123-FED9C03B7594}" srcOrd="1" destOrd="0" presId="urn:microsoft.com/office/officeart/2018/2/layout/IconVerticalSolidList"/>
    <dgm:cxn modelId="{45755919-19C1-48FD-B68E-A07AAC39911E}" type="presParOf" srcId="{FEFFD77B-A3B7-4D0B-8582-76203334B377}" destId="{F08AF89C-FE11-418B-A113-85E519EC7102}" srcOrd="2" destOrd="0" presId="urn:microsoft.com/office/officeart/2018/2/layout/IconVerticalSolidList"/>
    <dgm:cxn modelId="{2EEB8B37-E312-43AF-9615-014E0AA472E2}" type="presParOf" srcId="{FEFFD77B-A3B7-4D0B-8582-76203334B377}" destId="{72292D23-8DF1-4304-97D8-2C41B2CF881A}" srcOrd="3" destOrd="0" presId="urn:microsoft.com/office/officeart/2018/2/layout/IconVerticalSolidList"/>
    <dgm:cxn modelId="{B34D7031-60A7-4DA3-9C07-596C191EF3E0}" type="presParOf" srcId="{18DE27B6-E510-40B2-9190-E1EC3A651CE7}" destId="{C0DAAD50-EB30-4B89-99B0-42555E2258C2}" srcOrd="3" destOrd="0" presId="urn:microsoft.com/office/officeart/2018/2/layout/IconVerticalSolidList"/>
    <dgm:cxn modelId="{E8C615BB-B89D-4167-958D-D331B3B60631}" type="presParOf" srcId="{18DE27B6-E510-40B2-9190-E1EC3A651CE7}" destId="{F51B0EE5-3322-45FC-8A24-74434E40A184}" srcOrd="4" destOrd="0" presId="urn:microsoft.com/office/officeart/2018/2/layout/IconVerticalSolidList"/>
    <dgm:cxn modelId="{9654214D-2597-40DE-94EC-E84B1DC9B68F}" type="presParOf" srcId="{F51B0EE5-3322-45FC-8A24-74434E40A184}" destId="{C9A4F212-F8F5-45CA-9D35-8EC7DC61D0A0}" srcOrd="0" destOrd="0" presId="urn:microsoft.com/office/officeart/2018/2/layout/IconVerticalSolidList"/>
    <dgm:cxn modelId="{0B12D4C3-52A8-4A06-B994-A958F7F29E08}" type="presParOf" srcId="{F51B0EE5-3322-45FC-8A24-74434E40A184}" destId="{0A82DE8F-D9BC-4BA0-A080-26CCE7AE1762}" srcOrd="1" destOrd="0" presId="urn:microsoft.com/office/officeart/2018/2/layout/IconVerticalSolidList"/>
    <dgm:cxn modelId="{B216DF25-F8EC-4E50-999F-F150B312860C}" type="presParOf" srcId="{F51B0EE5-3322-45FC-8A24-74434E40A184}" destId="{879D4302-5044-477F-9103-30EB6C6F5965}" srcOrd="2" destOrd="0" presId="urn:microsoft.com/office/officeart/2018/2/layout/IconVerticalSolidList"/>
    <dgm:cxn modelId="{27F59545-CB6C-4E70-B351-7B6584A720A7}" type="presParOf" srcId="{F51B0EE5-3322-45FC-8A24-74434E40A184}" destId="{4D2DE087-5BE9-4931-BFC2-634CD04CD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E3B52-0C6B-417F-B50D-37BC482B89FC}">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C86F5-09BB-4F07-8379-1B7C69BCD9B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CD1A5-0CD4-460C-AFC2-4FEBC7AC751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a:t>
          </a:r>
          <a:endParaRPr lang="en-US" sz="2500" kern="1200"/>
        </a:p>
      </dsp:txBody>
      <dsp:txXfrm>
        <a:off x="1941716" y="718"/>
        <a:ext cx="4571887" cy="1681139"/>
      </dsp:txXfrm>
    </dsp:sp>
    <dsp:sp modelId="{229C2544-FE00-4F63-9948-BB2A716285D1}">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8918A-F44F-469A-9123-FED9C03B7594}">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292D23-8DF1-4304-97D8-2C41B2CF881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C9A4F212-F8F5-45CA-9D35-8EC7DC61D0A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2DE8F-D9BC-4BA0-A080-26CCE7AE176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DE087-5BE9-4931-BFC2-634CD04CD4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dirty="0"/>
            <a:t>SLR Parser</a:t>
          </a:r>
          <a:endParaRPr lang="en-US" sz="2500" kern="1200" dirty="0"/>
        </a:p>
      </dsp:txBody>
      <dsp:txXfrm>
        <a:off x="1941716" y="4203567"/>
        <a:ext cx="4571887" cy="168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E3B52-0C6B-417F-B50D-37BC482B89FC}">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C86F5-09BB-4F07-8379-1B7C69BCD9B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CD1A5-0CD4-460C-AFC2-4FEBC7AC751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a:t>
          </a:r>
          <a:endParaRPr lang="en-US" sz="2500" kern="1200"/>
        </a:p>
      </dsp:txBody>
      <dsp:txXfrm>
        <a:off x="1941716" y="718"/>
        <a:ext cx="4571887" cy="1681139"/>
      </dsp:txXfrm>
    </dsp:sp>
    <dsp:sp modelId="{229C2544-FE00-4F63-9948-BB2A716285D1}">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8918A-F44F-469A-9123-FED9C03B7594}">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292D23-8DF1-4304-97D8-2C41B2CF881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C9A4F212-F8F5-45CA-9D35-8EC7DC61D0A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2DE8F-D9BC-4BA0-A080-26CCE7AE176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DE087-5BE9-4931-BFC2-634CD04CD4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dirty="0"/>
            <a:t>Canonical LR Parser and LALR Parser</a:t>
          </a:r>
          <a:endParaRPr lang="en-US" sz="2500" kern="1200" dirty="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62858-319D-40A5-9F5C-3AD13BCF5CE8}" type="datetimeFigureOut">
              <a:rPr lang="en-IN" smtClean="0"/>
              <a:t>04-01-2022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A723E-C56A-4A91-9D73-C67C65487934}" type="slidenum">
              <a:rPr lang="en-IN" smtClean="0"/>
              <a:t>‹#›</a:t>
            </a:fld>
            <a:endParaRPr lang="en-IN"/>
          </a:p>
        </p:txBody>
      </p:sp>
    </p:spTree>
    <p:extLst>
      <p:ext uri="{BB962C8B-B14F-4D97-AF65-F5344CB8AC3E}">
        <p14:creationId xmlns:p14="http://schemas.microsoft.com/office/powerpoint/2010/main" val="994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Reference: Principles of compiler Design – </a:t>
            </a:r>
            <a:r>
              <a:rPr lang="en-IN" dirty="0" err="1"/>
              <a:t>Aho</a:t>
            </a:r>
            <a:r>
              <a:rPr lang="en-IN" dirty="0"/>
              <a:t> and Ullman</a:t>
            </a:r>
          </a:p>
        </p:txBody>
      </p:sp>
      <p:sp>
        <p:nvSpPr>
          <p:cNvPr id="4" name="Slide Number Placeholder 3"/>
          <p:cNvSpPr>
            <a:spLocks noGrp="1"/>
          </p:cNvSpPr>
          <p:nvPr>
            <p:ph type="sldNum" sz="quarter" idx="5"/>
          </p:nvPr>
        </p:nvSpPr>
        <p:spPr/>
        <p:txBody>
          <a:bodyPr/>
          <a:lstStyle/>
          <a:p>
            <a:fld id="{D3FA723E-C56A-4A91-9D73-C67C65487934}" type="slidenum">
              <a:rPr lang="en-IN" smtClean="0"/>
              <a:t>116</a:t>
            </a:fld>
            <a:endParaRPr lang="en-IN"/>
          </a:p>
        </p:txBody>
      </p:sp>
    </p:spTree>
    <p:extLst>
      <p:ext uri="{BB962C8B-B14F-4D97-AF65-F5344CB8AC3E}">
        <p14:creationId xmlns:p14="http://schemas.microsoft.com/office/powerpoint/2010/main" val="71876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Blanks denote error entries</a:t>
            </a:r>
          </a:p>
        </p:txBody>
      </p:sp>
      <p:sp>
        <p:nvSpPr>
          <p:cNvPr id="4" name="Slide Number Placeholder 3"/>
          <p:cNvSpPr>
            <a:spLocks noGrp="1"/>
          </p:cNvSpPr>
          <p:nvPr>
            <p:ph type="sldNum" sz="quarter" idx="5"/>
          </p:nvPr>
        </p:nvSpPr>
        <p:spPr/>
        <p:txBody>
          <a:bodyPr/>
          <a:lstStyle/>
          <a:p>
            <a:fld id="{D3FA723E-C56A-4A91-9D73-C67C65487934}" type="slidenum">
              <a:rPr lang="en-IN" smtClean="0"/>
              <a:t>129</a:t>
            </a:fld>
            <a:endParaRPr lang="en-IN"/>
          </a:p>
        </p:txBody>
      </p:sp>
    </p:spTree>
    <p:extLst>
      <p:ext uri="{BB962C8B-B14F-4D97-AF65-F5344CB8AC3E}">
        <p14:creationId xmlns:p14="http://schemas.microsoft.com/office/powerpoint/2010/main" val="387164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FA723E-C56A-4A91-9D73-C67C65487934}" type="slidenum">
              <a:rPr lang="en-IN" smtClean="0"/>
              <a:t>174</a:t>
            </a:fld>
            <a:endParaRPr lang="en-IN"/>
          </a:p>
        </p:txBody>
      </p:sp>
    </p:spTree>
    <p:extLst>
      <p:ext uri="{BB962C8B-B14F-4D97-AF65-F5344CB8AC3E}">
        <p14:creationId xmlns:p14="http://schemas.microsoft.com/office/powerpoint/2010/main" val="2852149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 option will cause the header file y.tab.h to be written. The #define statements that associate the token numbers assigned by YACC with the user-declared token names. This allows source files other than y.tab.c to access the token codes.</a:t>
            </a:r>
          </a:p>
        </p:txBody>
      </p:sp>
      <p:sp>
        <p:nvSpPr>
          <p:cNvPr id="4" name="Slide Number Placeholder 3"/>
          <p:cNvSpPr>
            <a:spLocks noGrp="1"/>
          </p:cNvSpPr>
          <p:nvPr>
            <p:ph type="sldNum" sz="quarter" idx="5"/>
          </p:nvPr>
        </p:nvSpPr>
        <p:spPr/>
        <p:txBody>
          <a:bodyPr/>
          <a:lstStyle/>
          <a:p>
            <a:fld id="{B9B96321-DDE6-4785-BBEF-9D947A88121D}" type="slidenum">
              <a:rPr lang="en-IN" smtClean="0">
                <a:solidFill>
                  <a:prstClr val="black"/>
                </a:solidFill>
              </a:rPr>
              <a:pPr/>
              <a:t>220</a:t>
            </a:fld>
            <a:endParaRPr lang="en-IN">
              <a:solidFill>
                <a:prstClr val="black"/>
              </a:solidFill>
            </a:endParaRPr>
          </a:p>
        </p:txBody>
      </p:sp>
    </p:spTree>
    <p:extLst>
      <p:ext uri="{BB962C8B-B14F-4D97-AF65-F5344CB8AC3E}">
        <p14:creationId xmlns:p14="http://schemas.microsoft.com/office/powerpoint/2010/main" val="167170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B96321-DDE6-4785-BBEF-9D947A88121D}" type="slidenum">
              <a:rPr lang="en-IN" smtClean="0">
                <a:solidFill>
                  <a:prstClr val="black"/>
                </a:solidFill>
              </a:rPr>
              <a:pPr/>
              <a:t>222</a:t>
            </a:fld>
            <a:endParaRPr lang="en-IN">
              <a:solidFill>
                <a:prstClr val="black"/>
              </a:solidFill>
            </a:endParaRPr>
          </a:p>
        </p:txBody>
      </p:sp>
    </p:spTree>
    <p:extLst>
      <p:ext uri="{BB962C8B-B14F-4D97-AF65-F5344CB8AC3E}">
        <p14:creationId xmlns:p14="http://schemas.microsoft.com/office/powerpoint/2010/main" val="372308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lexical analyser reads input characters one at a time using the C-function getchar(). </a:t>
            </a:r>
          </a:p>
          <a:p>
            <a:r>
              <a:rPr lang="en-IN" dirty="0"/>
              <a:t>If the character is a digit, the value of the digit is stored in the variable yylval, and the token DIGIT is returned. Integer value of digit 0-048 and 9-057</a:t>
            </a:r>
          </a:p>
          <a:p>
            <a:r>
              <a:rPr lang="en-IN" dirty="0"/>
              <a:t>Otherwise, the character itself is returned as the token.</a:t>
            </a:r>
          </a:p>
        </p:txBody>
      </p:sp>
      <p:sp>
        <p:nvSpPr>
          <p:cNvPr id="4" name="Slide Number Placeholder 3"/>
          <p:cNvSpPr>
            <a:spLocks noGrp="1"/>
          </p:cNvSpPr>
          <p:nvPr>
            <p:ph type="sldNum" sz="quarter" idx="5"/>
          </p:nvPr>
        </p:nvSpPr>
        <p:spPr/>
        <p:txBody>
          <a:bodyPr/>
          <a:lstStyle/>
          <a:p>
            <a:fld id="{B9B96321-DDE6-4785-BBEF-9D947A88121D}" type="slidenum">
              <a:rPr lang="en-IN" smtClean="0">
                <a:solidFill>
                  <a:prstClr val="black"/>
                </a:solidFill>
              </a:rPr>
              <a:pPr/>
              <a:t>225</a:t>
            </a:fld>
            <a:endParaRPr lang="en-IN">
              <a:solidFill>
                <a:prstClr val="black"/>
              </a:solidFill>
            </a:endParaRPr>
          </a:p>
        </p:txBody>
      </p:sp>
    </p:spTree>
    <p:extLst>
      <p:ext uri="{BB962C8B-B14F-4D97-AF65-F5344CB8AC3E}">
        <p14:creationId xmlns:p14="http://schemas.microsoft.com/office/powerpoint/2010/main" val="237478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 </a:t>
            </a:r>
            <a:r>
              <a:rPr lang="en-IN" dirty="0">
                <a:sym typeface="Wingdings" panose="05000000000000000000" pitchFamily="2" charset="2"/>
              </a:rPr>
              <a:t> decimal number</a:t>
            </a:r>
          </a:p>
          <a:p>
            <a:r>
              <a:rPr lang="en-IN" dirty="0">
                <a:sym typeface="Wingdings" panose="05000000000000000000" pitchFamily="2" charset="2"/>
              </a:rPr>
              <a:t>Made the stack hold double values by setting YYSTYPE</a:t>
            </a:r>
          </a:p>
          <a:p>
            <a:r>
              <a:rPr lang="en-IN" dirty="0" err="1">
                <a:sym typeface="Wingdings" panose="05000000000000000000" pitchFamily="2" charset="2"/>
              </a:rPr>
              <a:t>Yydebug</a:t>
            </a:r>
            <a:r>
              <a:rPr lang="en-IN" dirty="0">
                <a:sym typeface="Wingdings" panose="05000000000000000000" pitchFamily="2" charset="2"/>
              </a:rPr>
              <a:t>=1 to enable debugging</a:t>
            </a:r>
            <a:endParaRPr lang="en-IN" dirty="0"/>
          </a:p>
        </p:txBody>
      </p:sp>
      <p:sp>
        <p:nvSpPr>
          <p:cNvPr id="4" name="Slide Number Placeholder 3"/>
          <p:cNvSpPr>
            <a:spLocks noGrp="1"/>
          </p:cNvSpPr>
          <p:nvPr>
            <p:ph type="sldNum" sz="quarter" idx="5"/>
          </p:nvPr>
        </p:nvSpPr>
        <p:spPr/>
        <p:txBody>
          <a:bodyPr/>
          <a:lstStyle/>
          <a:p>
            <a:fld id="{B9B96321-DDE6-4785-BBEF-9D947A88121D}" type="slidenum">
              <a:rPr lang="en-IN" smtClean="0">
                <a:solidFill>
                  <a:prstClr val="black"/>
                </a:solidFill>
              </a:rPr>
              <a:pPr/>
              <a:t>248</a:t>
            </a:fld>
            <a:endParaRPr lang="en-IN">
              <a:solidFill>
                <a:prstClr val="black"/>
              </a:solidFill>
            </a:endParaRPr>
          </a:p>
        </p:txBody>
      </p:sp>
    </p:spTree>
    <p:extLst>
      <p:ext uri="{BB962C8B-B14F-4D97-AF65-F5344CB8AC3E}">
        <p14:creationId xmlns:p14="http://schemas.microsoft.com/office/powerpoint/2010/main" val="2391329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FEEBDA1-CA99-4EFE-A1EF-481837C4D068}"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372421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17660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360188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8EDC0B-1225-43B0-8241-F2BDC9014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BC90C773-AE7F-4148-88D2-4720BE152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C34E7DE-3132-4EAB-8580-C27E244C0103}"/>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725AE5FB-6B3A-49FB-8D76-378C1E3720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4D66DF3-04D2-414B-B9FB-092E3A64B309}"/>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328973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FBDEC-D4B8-442D-BF82-BBCB7F545B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B15F919-B15D-4C08-AE24-1C04DFC1A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E85825E-B183-4787-8DED-6219721F25B6}"/>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E2D3D54A-F964-4B16-B766-FEB5BCA129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AEE59BC-3F83-4E01-B89F-80090410F620}"/>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10553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683E0-2CC5-45F7-A8D9-D8C4DA4E31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2D1E4F0-7613-4C46-80F4-91334C06B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ED4161D-9AB2-4E0F-956A-3CE95AFC9880}"/>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05A432A2-AE9B-4DE8-844F-5911581B0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1EC0C5-27F1-4023-8426-60F1FAEF1031}"/>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290996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B900B7-25D2-4A29-B5CE-836BAC56A0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935F0F6-A37C-40F7-89A7-1C6EA95B2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255EC881-D087-4AD8-B51D-14ABDADABB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4A2C9B6-E446-4F79-B557-817FAF71D4CE}"/>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6" name="Footer Placeholder 5">
            <a:extLst>
              <a:ext uri="{FF2B5EF4-FFF2-40B4-BE49-F238E27FC236}">
                <a16:creationId xmlns:a16="http://schemas.microsoft.com/office/drawing/2014/main" xmlns="" id="{1D37DC1D-555A-40B7-9BC2-955F3D25A8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B9029E0-D844-44F1-8073-CB031C5854F5}"/>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93356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5A8081-7999-4440-B7CC-1C532A4650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53727BB-1AF5-489F-8252-453F43FBA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E376F18-088C-4146-AF03-15715DA69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BF15EAC9-95DE-4A04-9498-F3D4F4F98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D5F9D74-60CD-489A-B7A3-EE21BD93CC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FE3F79E7-DA9C-42ED-A1E0-BA312040399C}"/>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8" name="Footer Placeholder 7">
            <a:extLst>
              <a:ext uri="{FF2B5EF4-FFF2-40B4-BE49-F238E27FC236}">
                <a16:creationId xmlns:a16="http://schemas.microsoft.com/office/drawing/2014/main" xmlns="" id="{007E00B0-9BD0-4D7C-B145-140100D0AA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A25D870-8FDB-471D-9F19-C8A34A012418}"/>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4475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3A3AD3-0A77-4FF2-B58B-F551A5304D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163BC39-41C9-41A8-B48B-81597424BEEF}"/>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4" name="Footer Placeholder 3">
            <a:extLst>
              <a:ext uri="{FF2B5EF4-FFF2-40B4-BE49-F238E27FC236}">
                <a16:creationId xmlns:a16="http://schemas.microsoft.com/office/drawing/2014/main" xmlns="" id="{6591DB3F-0619-4431-84D5-6593B383D1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7E467AA-6EBF-4454-8E1C-741990847554}"/>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288257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F358662-3173-4EB0-B64D-E16133AF4083}"/>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3" name="Footer Placeholder 2">
            <a:extLst>
              <a:ext uri="{FF2B5EF4-FFF2-40B4-BE49-F238E27FC236}">
                <a16:creationId xmlns:a16="http://schemas.microsoft.com/office/drawing/2014/main" xmlns="" id="{53DF4E68-65E7-42C8-875E-0347567A95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9E34635-03C2-4E18-8BB7-92068421883D}"/>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2437719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5C61F-062E-4445-931D-6C3E86072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E5277C7-5877-4870-9FA9-309550E26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8F8EB7F-5DC2-4CE4-B569-A7F5EF8BB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A4A2758-0E9C-4A00-948A-6FF399D6E611}"/>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6" name="Footer Placeholder 5">
            <a:extLst>
              <a:ext uri="{FF2B5EF4-FFF2-40B4-BE49-F238E27FC236}">
                <a16:creationId xmlns:a16="http://schemas.microsoft.com/office/drawing/2014/main" xmlns="" id="{76FF22DD-9B3F-4F50-96FF-D77D0E6695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CE530FC-D3D4-490D-AF6D-2ABEE5801E6A}"/>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274730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2219283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0FD373-57C0-4CF0-8D60-ABC523170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4C7141C3-9ED2-4904-8372-B3384DF72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7F41FDD-D0C2-4B93-8C75-4500A0284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9E21957-67BF-49A3-A62C-8F69CCA384AE}"/>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6" name="Footer Placeholder 5">
            <a:extLst>
              <a:ext uri="{FF2B5EF4-FFF2-40B4-BE49-F238E27FC236}">
                <a16:creationId xmlns:a16="http://schemas.microsoft.com/office/drawing/2014/main" xmlns="" id="{4D690DA0-79ED-41D8-B591-7B1BF0E4BF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C95A083-4874-4EF2-B83D-B32A140494D1}"/>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145286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504541-B90E-4BAD-8C3D-E3DAC23272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4CFB116-AE64-4E6B-9FA3-CEB58B9BF2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BC54EBE-D72D-4759-BE1F-99DE62D3FF56}"/>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2396383C-FEB4-49F8-9F7B-07410029E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7F7E515-6C47-4687-AF3E-CE226B6A7C6B}"/>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266430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22FA47E-D0FA-41E6-A947-3A1078A2BE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26FB276-39BD-410E-91CC-CFDEA601E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50D8E68-2EEC-4D43-8B8C-C0CB23AD1BE3}"/>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4D4238CD-95D3-4F6E-9D4D-48AB582950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7387369-0690-456B-9760-397704109489}"/>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233216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EBDA1-CA99-4EFE-A1EF-481837C4D068}"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3936204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EEBDA1-CA99-4EFE-A1EF-481837C4D068}"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152695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EEBDA1-CA99-4EFE-A1EF-481837C4D068}"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187463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EEBDA1-CA99-4EFE-A1EF-481837C4D068}"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63587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EBDA1-CA99-4EFE-A1EF-481837C4D068}"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152519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EEBDA1-CA99-4EFE-A1EF-481837C4D068}"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266363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EEBDA1-CA99-4EFE-A1EF-481837C4D068}"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t>‹#›</a:t>
            </a:fld>
            <a:endParaRPr lang="en-US"/>
          </a:p>
        </p:txBody>
      </p:sp>
    </p:spTree>
    <p:extLst>
      <p:ext uri="{BB962C8B-B14F-4D97-AF65-F5344CB8AC3E}">
        <p14:creationId xmlns:p14="http://schemas.microsoft.com/office/powerpoint/2010/main" val="98285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EBDA1-CA99-4EFE-A1EF-481837C4D068}" type="datetimeFigureOut">
              <a:rPr lang="en-US" smtClean="0"/>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39390-4EB1-4E08-93CA-7D242B003374}" type="slidenum">
              <a:rPr lang="en-US" smtClean="0"/>
              <a:t>‹#›</a:t>
            </a:fld>
            <a:endParaRPr lang="en-US"/>
          </a:p>
        </p:txBody>
      </p:sp>
    </p:spTree>
    <p:extLst>
      <p:ext uri="{BB962C8B-B14F-4D97-AF65-F5344CB8AC3E}">
        <p14:creationId xmlns:p14="http://schemas.microsoft.com/office/powerpoint/2010/main" val="2662762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BD6F32-E650-477C-87F0-DB994A567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AFE9563-598A-447E-BC9C-2E60DA682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2BAED0C-9806-4C93-B3A1-2B0772D6F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5552C2FC-2B4B-4C28-9917-9BA09CD69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A6E0743-F087-4D72-A6ED-BFAA2A21B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75E46-DE07-4813-AD0C-8D17C42A0945}" type="slidenum">
              <a:rPr lang="en-IN" smtClean="0"/>
              <a:t>‹#›</a:t>
            </a:fld>
            <a:endParaRPr lang="en-IN"/>
          </a:p>
        </p:txBody>
      </p:sp>
    </p:spTree>
    <p:extLst>
      <p:ext uri="{BB962C8B-B14F-4D97-AF65-F5344CB8AC3E}">
        <p14:creationId xmlns:p14="http://schemas.microsoft.com/office/powerpoint/2010/main" val="1735700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 Id="rId5" Type="http://schemas.openxmlformats.org/officeDocument/2006/relationships/image" Target="../media/image157.png"/><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61.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xml"/><Relationship Id="rId4" Type="http://schemas.openxmlformats.org/officeDocument/2006/relationships/image" Target="../media/image164.png"/></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1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 Id="rId5" Type="http://schemas.openxmlformats.org/officeDocument/2006/relationships/image" Target="../media/image168.png"/><Relationship Id="rId4" Type="http://schemas.openxmlformats.org/officeDocument/2006/relationships/image" Target="../media/image167.png"/></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3.xml"/><Relationship Id="rId5" Type="http://schemas.openxmlformats.org/officeDocument/2006/relationships/image" Target="../media/image190.png"/><Relationship Id="rId4" Type="http://schemas.openxmlformats.org/officeDocument/2006/relationships/image" Target="../media/image18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1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6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7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3.xml"/><Relationship Id="rId5" Type="http://schemas.openxmlformats.org/officeDocument/2006/relationships/image" Target="../media/image230.png"/><Relationship Id="rId4" Type="http://schemas.openxmlformats.org/officeDocument/2006/relationships/image" Target="../media/image229.png"/></Relationships>
</file>

<file path=ppt/slides/_rels/slide19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3.xml"/><Relationship Id="rId5" Type="http://schemas.openxmlformats.org/officeDocument/2006/relationships/image" Target="../media/image242.png"/><Relationship Id="rId4" Type="http://schemas.openxmlformats.org/officeDocument/2006/relationships/image" Target="../media/image241.png"/></Relationships>
</file>

<file path=ppt/slides/_rels/slide1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3.xml"/><Relationship Id="rId4" Type="http://schemas.openxmlformats.org/officeDocument/2006/relationships/image" Target="../media/image253.png"/></Relationships>
</file>

<file path=ppt/slides/_rels/slide20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3.xml"/><Relationship Id="rId4" Type="http://schemas.openxmlformats.org/officeDocument/2006/relationships/image" Target="../media/image279.png"/></Relationships>
</file>

<file path=ppt/slides/_rels/slide2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3.xml"/><Relationship Id="rId5" Type="http://schemas.openxmlformats.org/officeDocument/2006/relationships/image" Target="../media/image302.png"/><Relationship Id="rId4" Type="http://schemas.openxmlformats.org/officeDocument/2006/relationships/image" Target="../media/image301.png"/></Relationships>
</file>

<file path=ppt/slides/_rels/slide26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A47E8145-318F-45FB-9084-604A7EB08434}"/>
              </a:ext>
            </a:extLst>
          </p:cNvPr>
          <p:cNvPicPr>
            <a:picLocks noChangeAspect="1"/>
          </p:cNvPicPr>
          <p:nvPr/>
        </p:nvPicPr>
        <p:blipFill rotWithShape="1">
          <a:blip r:embed="rId2">
            <a:alphaModFix amt="50000"/>
          </a:blip>
          <a:srcRect t="4591" b="11139"/>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Compiler Construction</a:t>
            </a: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rgbClr val="FFFFFF"/>
                </a:solidFill>
              </a:rPr>
              <a:t>COMP 7.1</a:t>
            </a:r>
          </a:p>
          <a:p>
            <a:r>
              <a:rPr lang="en-US">
                <a:solidFill>
                  <a:srgbClr val="FFFFFF"/>
                </a:solidFill>
              </a:rPr>
              <a:t>Unit 2</a:t>
            </a:r>
          </a:p>
        </p:txBody>
      </p:sp>
    </p:spTree>
    <p:extLst>
      <p:ext uri="{BB962C8B-B14F-4D97-AF65-F5344CB8AC3E}">
        <p14:creationId xmlns:p14="http://schemas.microsoft.com/office/powerpoint/2010/main" val="576627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The role of the parser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3049" y="1690688"/>
            <a:ext cx="11348641" cy="4778375"/>
          </a:xfrm>
          <a:prstGeom prst="rect">
            <a:avLst/>
          </a:prstGeom>
        </p:spPr>
      </p:pic>
    </p:spTree>
    <p:extLst>
      <p:ext uri="{BB962C8B-B14F-4D97-AF65-F5344CB8AC3E}">
        <p14:creationId xmlns:p14="http://schemas.microsoft.com/office/powerpoint/2010/main" val="4723567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920286-07A0-4812-8F7E-9731D7A2E607}"/>
              </a:ext>
            </a:extLst>
          </p:cNvPr>
          <p:cNvSpPr>
            <a:spLocks noGrp="1"/>
          </p:cNvSpPr>
          <p:nvPr>
            <p:ph idx="1"/>
          </p:nvPr>
        </p:nvSpPr>
        <p:spPr>
          <a:xfrm>
            <a:off x="838200" y="593766"/>
            <a:ext cx="10515600" cy="5583197"/>
          </a:xfrm>
        </p:spPr>
        <p:txBody>
          <a:bodyPr/>
          <a:lstStyle/>
          <a:p>
            <a:r>
              <a:rPr lang="en-IN" dirty="0"/>
              <a:t>Shift-reduce parsing attempts to construct a parse tree for an input string beginning at the leaves (the bottom) and working up towards the root (the top)</a:t>
            </a:r>
          </a:p>
          <a:p>
            <a:r>
              <a:rPr lang="en-IN" dirty="0"/>
              <a:t>Think of this process as one of “reducing” a string “w” to the start symbol of a grammar.</a:t>
            </a:r>
          </a:p>
          <a:p>
            <a:r>
              <a:rPr lang="en-IN" dirty="0"/>
              <a:t>At each reduction step a particular substring matching the right side of a production is replaced by the symbol on the left of that production</a:t>
            </a:r>
          </a:p>
          <a:p>
            <a:r>
              <a:rPr lang="en-IN" dirty="0"/>
              <a:t>If the substring is chosen correctly at each step, a rightmost derivation is traced out in reverse</a:t>
            </a:r>
          </a:p>
          <a:p>
            <a:endParaRPr lang="en-IN" dirty="0"/>
          </a:p>
        </p:txBody>
      </p:sp>
    </p:spTree>
    <p:extLst>
      <p:ext uri="{BB962C8B-B14F-4D97-AF65-F5344CB8AC3E}">
        <p14:creationId xmlns:p14="http://schemas.microsoft.com/office/powerpoint/2010/main" val="14214595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DAED204-2FBC-49C5-B59A-A9E8F37B9CC2}"/>
              </a:ext>
            </a:extLst>
          </p:cNvPr>
          <p:cNvPicPr>
            <a:picLocks noChangeAspect="1"/>
          </p:cNvPicPr>
          <p:nvPr/>
        </p:nvPicPr>
        <p:blipFill>
          <a:blip r:embed="rId2"/>
          <a:stretch>
            <a:fillRect/>
          </a:stretch>
        </p:blipFill>
        <p:spPr>
          <a:xfrm>
            <a:off x="838200" y="276225"/>
            <a:ext cx="8806343" cy="4533281"/>
          </a:xfrm>
          <a:prstGeom prst="rect">
            <a:avLst/>
          </a:prstGeom>
        </p:spPr>
      </p:pic>
      <p:pic>
        <p:nvPicPr>
          <p:cNvPr id="7" name="Picture 6">
            <a:extLst>
              <a:ext uri="{FF2B5EF4-FFF2-40B4-BE49-F238E27FC236}">
                <a16:creationId xmlns:a16="http://schemas.microsoft.com/office/drawing/2014/main" xmlns="" id="{E9A902DC-BC0C-42E0-8D93-E611942ACC51}"/>
              </a:ext>
            </a:extLst>
          </p:cNvPr>
          <p:cNvPicPr>
            <a:picLocks noChangeAspect="1"/>
          </p:cNvPicPr>
          <p:nvPr/>
        </p:nvPicPr>
        <p:blipFill>
          <a:blip r:embed="rId3"/>
          <a:stretch>
            <a:fillRect/>
          </a:stretch>
        </p:blipFill>
        <p:spPr>
          <a:xfrm>
            <a:off x="1026659" y="5394799"/>
            <a:ext cx="7602729" cy="1006001"/>
          </a:xfrm>
          <a:prstGeom prst="rect">
            <a:avLst/>
          </a:prstGeom>
        </p:spPr>
      </p:pic>
      <p:cxnSp>
        <p:nvCxnSpPr>
          <p:cNvPr id="3" name="Straight Connector 2">
            <a:extLst>
              <a:ext uri="{FF2B5EF4-FFF2-40B4-BE49-F238E27FC236}">
                <a16:creationId xmlns:a16="http://schemas.microsoft.com/office/drawing/2014/main" xmlns="" id="{893ED2FA-C081-44AA-AE12-1B44078BE8A9}"/>
              </a:ext>
            </a:extLst>
          </p:cNvPr>
          <p:cNvCxnSpPr/>
          <p:nvPr/>
        </p:nvCxnSpPr>
        <p:spPr>
          <a:xfrm>
            <a:off x="1757548" y="3218213"/>
            <a:ext cx="1543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FCCEE9B-3743-4ED3-83FE-84ECBF56DB65}"/>
              </a:ext>
            </a:extLst>
          </p:cNvPr>
          <p:cNvCxnSpPr/>
          <p:nvPr/>
        </p:nvCxnSpPr>
        <p:spPr>
          <a:xfrm>
            <a:off x="1781300" y="3563933"/>
            <a:ext cx="427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F2A68ED-D9D6-4BCA-975A-77C1EE117B96}"/>
              </a:ext>
            </a:extLst>
          </p:cNvPr>
          <p:cNvCxnSpPr/>
          <p:nvPr/>
        </p:nvCxnSpPr>
        <p:spPr>
          <a:xfrm>
            <a:off x="1911927" y="3966358"/>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D8B41278-8DF0-473A-9FB2-32A5AD703210}"/>
              </a:ext>
            </a:extLst>
          </p:cNvPr>
          <p:cNvCxnSpPr/>
          <p:nvPr/>
        </p:nvCxnSpPr>
        <p:spPr>
          <a:xfrm>
            <a:off x="1615044" y="4346369"/>
            <a:ext cx="593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757548" y="3218213"/>
            <a:ext cx="23752" cy="10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95648" y="3553493"/>
            <a:ext cx="23752" cy="10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834737" y="4346369"/>
            <a:ext cx="10640" cy="17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62348" y="3968783"/>
            <a:ext cx="23752" cy="10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306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F5923-3741-4AAF-B349-0FA0A656088C}"/>
              </a:ext>
            </a:extLst>
          </p:cNvPr>
          <p:cNvSpPr>
            <a:spLocks noGrp="1"/>
          </p:cNvSpPr>
          <p:nvPr>
            <p:ph type="title"/>
          </p:nvPr>
        </p:nvSpPr>
        <p:spPr/>
        <p:txBody>
          <a:bodyPr/>
          <a:lstStyle/>
          <a:p>
            <a:r>
              <a:rPr lang="en-IN" dirty="0"/>
              <a:t>Handles</a:t>
            </a:r>
          </a:p>
        </p:txBody>
      </p:sp>
      <p:sp>
        <p:nvSpPr>
          <p:cNvPr id="3" name="Content Placeholder 2">
            <a:extLst>
              <a:ext uri="{FF2B5EF4-FFF2-40B4-BE49-F238E27FC236}">
                <a16:creationId xmlns:a16="http://schemas.microsoft.com/office/drawing/2014/main" xmlns="" id="{17D6C888-C94E-4CFA-84A3-C6FDBD3AD77E}"/>
              </a:ext>
            </a:extLst>
          </p:cNvPr>
          <p:cNvSpPr>
            <a:spLocks noGrp="1"/>
          </p:cNvSpPr>
          <p:nvPr>
            <p:ph idx="1"/>
          </p:nvPr>
        </p:nvSpPr>
        <p:spPr/>
        <p:txBody>
          <a:bodyPr/>
          <a:lstStyle/>
          <a:p>
            <a:r>
              <a:rPr lang="en-IN" dirty="0"/>
              <a:t>A “handle” of a string is a substring that:</a:t>
            </a:r>
          </a:p>
          <a:p>
            <a:pPr lvl="1"/>
            <a:r>
              <a:rPr lang="en-IN" dirty="0"/>
              <a:t>matches the right side of a production, </a:t>
            </a:r>
            <a:r>
              <a:rPr lang="en-IN" dirty="0">
                <a:solidFill>
                  <a:srgbClr val="FF0000"/>
                </a:solidFill>
              </a:rPr>
              <a:t>and </a:t>
            </a:r>
          </a:p>
          <a:p>
            <a:pPr lvl="1"/>
            <a:r>
              <a:rPr lang="en-IN" dirty="0"/>
              <a:t>whose reduction to the nonterminal on the left side of the production represents one step along the reverse of a rightmost derivation.</a:t>
            </a:r>
          </a:p>
          <a:p>
            <a:r>
              <a:rPr lang="en-IN" dirty="0"/>
              <a:t>In many cases the leftmost substring β that matches the right side of some production A        β is </a:t>
            </a:r>
            <a:r>
              <a:rPr lang="en-IN" i="1" dirty="0"/>
              <a:t>not a handle</a:t>
            </a:r>
            <a:r>
              <a:rPr lang="en-IN" dirty="0"/>
              <a:t>, because a reduction by the production             yields a string that </a:t>
            </a:r>
            <a:r>
              <a:rPr lang="en-IN" i="1" dirty="0"/>
              <a:t>cannot be reduced to the start </a:t>
            </a:r>
            <a:r>
              <a:rPr lang="en-IN" dirty="0"/>
              <a:t>symbol </a:t>
            </a:r>
          </a:p>
        </p:txBody>
      </p:sp>
      <p:cxnSp>
        <p:nvCxnSpPr>
          <p:cNvPr id="5" name="Straight Arrow Connector 4">
            <a:extLst>
              <a:ext uri="{FF2B5EF4-FFF2-40B4-BE49-F238E27FC236}">
                <a16:creationId xmlns:a16="http://schemas.microsoft.com/office/drawing/2014/main" xmlns="" id="{A4F1F078-4CEA-4B28-A12C-B9E50BB23F07}"/>
              </a:ext>
            </a:extLst>
          </p:cNvPr>
          <p:cNvCxnSpPr/>
          <p:nvPr/>
        </p:nvCxnSpPr>
        <p:spPr>
          <a:xfrm>
            <a:off x="3990109" y="4071970"/>
            <a:ext cx="4750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xmlns="" id="{AD99A5F7-3AA4-4DA8-A99D-FC9839056A1F}"/>
              </a:ext>
            </a:extLst>
          </p:cNvPr>
          <p:cNvPicPr>
            <a:picLocks noChangeAspect="1"/>
          </p:cNvPicPr>
          <p:nvPr/>
        </p:nvPicPr>
        <p:blipFill>
          <a:blip r:embed="rId2"/>
          <a:stretch>
            <a:fillRect/>
          </a:stretch>
        </p:blipFill>
        <p:spPr>
          <a:xfrm>
            <a:off x="2859974" y="4285879"/>
            <a:ext cx="914400" cy="400050"/>
          </a:xfrm>
          <a:prstGeom prst="rect">
            <a:avLst/>
          </a:prstGeom>
        </p:spPr>
      </p:pic>
    </p:spTree>
    <p:extLst>
      <p:ext uri="{BB962C8B-B14F-4D97-AF65-F5344CB8AC3E}">
        <p14:creationId xmlns:p14="http://schemas.microsoft.com/office/powerpoint/2010/main" val="40865737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B090A7-B44F-4D5B-9780-065100F9B7CD}"/>
              </a:ext>
            </a:extLst>
          </p:cNvPr>
          <p:cNvSpPr>
            <a:spLocks noGrp="1"/>
          </p:cNvSpPr>
          <p:nvPr>
            <p:ph idx="1"/>
          </p:nvPr>
        </p:nvSpPr>
        <p:spPr>
          <a:xfrm>
            <a:off x="838200" y="676894"/>
            <a:ext cx="10515600" cy="5500069"/>
          </a:xfrm>
        </p:spPr>
        <p:txBody>
          <a:bodyPr/>
          <a:lstStyle/>
          <a:p>
            <a:r>
              <a:rPr lang="en-IN" i="1" dirty="0"/>
              <a:t>Definition: </a:t>
            </a:r>
            <a:r>
              <a:rPr lang="en-IN" dirty="0"/>
              <a:t>A handle of a right-sentential form </a:t>
            </a:r>
            <a:r>
              <a:rPr lang="el-GR" dirty="0"/>
              <a:t>γ</a:t>
            </a:r>
            <a:r>
              <a:rPr lang="en-IN" dirty="0"/>
              <a:t> is a production</a:t>
            </a:r>
          </a:p>
          <a:p>
            <a:pPr marL="0" indent="0">
              <a:buNone/>
            </a:pPr>
            <a:r>
              <a:rPr lang="en-IN" dirty="0"/>
              <a:t> and a position of </a:t>
            </a:r>
            <a:r>
              <a:rPr lang="el-GR" dirty="0"/>
              <a:t>γ</a:t>
            </a:r>
            <a:r>
              <a:rPr lang="en-IN" dirty="0"/>
              <a:t> where the string β may be found and replaced by A to produce the previous right-sentential form in a rightmost derivation of </a:t>
            </a:r>
            <a:r>
              <a:rPr lang="el-GR" dirty="0"/>
              <a:t>γ</a:t>
            </a:r>
            <a:endParaRPr lang="en-IN" dirty="0"/>
          </a:p>
          <a:p>
            <a:pPr marL="0" indent="0">
              <a:buNone/>
            </a:pPr>
            <a:endParaRPr lang="en-IN" dirty="0"/>
          </a:p>
          <a:p>
            <a:r>
              <a:rPr lang="en-IN" dirty="0"/>
              <a:t>That is, if                                  , then                 in the position following </a:t>
            </a:r>
            <a:r>
              <a:rPr lang="el-GR" dirty="0"/>
              <a:t>α</a:t>
            </a:r>
            <a:r>
              <a:rPr lang="en-IN" dirty="0"/>
              <a:t> is a handle of  </a:t>
            </a:r>
            <a:r>
              <a:rPr lang="el-GR" dirty="0"/>
              <a:t>αβ</a:t>
            </a:r>
            <a:r>
              <a:rPr lang="en-IN" dirty="0"/>
              <a:t>w.</a:t>
            </a:r>
          </a:p>
          <a:p>
            <a:pPr marL="0" indent="0">
              <a:buNone/>
            </a:pPr>
            <a:endParaRPr lang="en-IN" dirty="0"/>
          </a:p>
          <a:p>
            <a:r>
              <a:rPr lang="en-IN" dirty="0"/>
              <a:t>The string w to the right of the handle contains only terminal symbols.</a:t>
            </a:r>
          </a:p>
        </p:txBody>
      </p:sp>
      <p:pic>
        <p:nvPicPr>
          <p:cNvPr id="5" name="Picture 4">
            <a:extLst>
              <a:ext uri="{FF2B5EF4-FFF2-40B4-BE49-F238E27FC236}">
                <a16:creationId xmlns:a16="http://schemas.microsoft.com/office/drawing/2014/main" xmlns="" id="{236DA1A2-5960-4749-80C5-FFD3F834A77E}"/>
              </a:ext>
            </a:extLst>
          </p:cNvPr>
          <p:cNvPicPr>
            <a:picLocks noChangeAspect="1"/>
          </p:cNvPicPr>
          <p:nvPr/>
        </p:nvPicPr>
        <p:blipFill>
          <a:blip r:embed="rId2"/>
          <a:stretch>
            <a:fillRect/>
          </a:stretch>
        </p:blipFill>
        <p:spPr>
          <a:xfrm>
            <a:off x="10332522" y="676894"/>
            <a:ext cx="914400" cy="400050"/>
          </a:xfrm>
          <a:prstGeom prst="rect">
            <a:avLst/>
          </a:prstGeom>
        </p:spPr>
      </p:pic>
      <p:pic>
        <p:nvPicPr>
          <p:cNvPr id="7" name="Picture 6">
            <a:extLst>
              <a:ext uri="{FF2B5EF4-FFF2-40B4-BE49-F238E27FC236}">
                <a16:creationId xmlns:a16="http://schemas.microsoft.com/office/drawing/2014/main" xmlns="" id="{C4A59A54-81BE-43FC-8070-F363113996A0}"/>
              </a:ext>
            </a:extLst>
          </p:cNvPr>
          <p:cNvPicPr>
            <a:picLocks noChangeAspect="1"/>
          </p:cNvPicPr>
          <p:nvPr/>
        </p:nvPicPr>
        <p:blipFill>
          <a:blip r:embed="rId3"/>
          <a:stretch>
            <a:fillRect/>
          </a:stretch>
        </p:blipFill>
        <p:spPr>
          <a:xfrm>
            <a:off x="2563894" y="2775229"/>
            <a:ext cx="2578121" cy="647421"/>
          </a:xfrm>
          <a:prstGeom prst="rect">
            <a:avLst/>
          </a:prstGeom>
        </p:spPr>
      </p:pic>
      <p:pic>
        <p:nvPicPr>
          <p:cNvPr id="9" name="Picture 8">
            <a:extLst>
              <a:ext uri="{FF2B5EF4-FFF2-40B4-BE49-F238E27FC236}">
                <a16:creationId xmlns:a16="http://schemas.microsoft.com/office/drawing/2014/main" xmlns="" id="{6E78D497-3294-4C1D-B488-E2AD613E5100}"/>
              </a:ext>
            </a:extLst>
          </p:cNvPr>
          <p:cNvPicPr>
            <a:picLocks noChangeAspect="1"/>
          </p:cNvPicPr>
          <p:nvPr/>
        </p:nvPicPr>
        <p:blipFill>
          <a:blip r:embed="rId2"/>
          <a:stretch>
            <a:fillRect/>
          </a:stretch>
        </p:blipFill>
        <p:spPr>
          <a:xfrm>
            <a:off x="6096000" y="2963959"/>
            <a:ext cx="1192192" cy="521584"/>
          </a:xfrm>
          <a:prstGeom prst="rect">
            <a:avLst/>
          </a:prstGeom>
        </p:spPr>
      </p:pic>
    </p:spTree>
    <p:extLst>
      <p:ext uri="{BB962C8B-B14F-4D97-AF65-F5344CB8AC3E}">
        <p14:creationId xmlns:p14="http://schemas.microsoft.com/office/powerpoint/2010/main" val="272042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B8DD476-6E56-42C3-8D48-A117E602F476}"/>
              </a:ext>
            </a:extLst>
          </p:cNvPr>
          <p:cNvSpPr>
            <a:spLocks noGrp="1"/>
          </p:cNvSpPr>
          <p:nvPr>
            <p:ph idx="1"/>
          </p:nvPr>
        </p:nvSpPr>
        <p:spPr>
          <a:xfrm>
            <a:off x="838200" y="534390"/>
            <a:ext cx="10515600" cy="5642573"/>
          </a:xfrm>
        </p:spPr>
        <p:txBody>
          <a:bodyPr/>
          <a:lstStyle/>
          <a:p>
            <a:r>
              <a:rPr lang="en-IN" dirty="0"/>
              <a:t>Note: we say ‘a handle’ rather than ‘the handle’ because the grammar could be ambiguous, with more than one rightmost derivation of </a:t>
            </a:r>
            <a:r>
              <a:rPr lang="el-GR" dirty="0"/>
              <a:t>αβ</a:t>
            </a:r>
            <a:r>
              <a:rPr lang="en-IN" dirty="0"/>
              <a:t>w</a:t>
            </a:r>
          </a:p>
          <a:p>
            <a:r>
              <a:rPr lang="en-IN" dirty="0"/>
              <a:t>If a grammar is unambiguous, then every right-sentential form of the grammar has exactly one handle</a:t>
            </a:r>
          </a:p>
          <a:p>
            <a:r>
              <a:rPr lang="en-IN" dirty="0"/>
              <a:t>Sometimes we say “the substring </a:t>
            </a:r>
            <a:r>
              <a:rPr lang="el-GR" dirty="0"/>
              <a:t>β</a:t>
            </a:r>
            <a:r>
              <a:rPr lang="en-IN" dirty="0"/>
              <a:t> is a handle of </a:t>
            </a:r>
            <a:r>
              <a:rPr lang="el-GR" dirty="0"/>
              <a:t>αβ</a:t>
            </a:r>
            <a:r>
              <a:rPr lang="en-IN" dirty="0"/>
              <a:t>w” if the position of </a:t>
            </a:r>
            <a:r>
              <a:rPr lang="el-GR" dirty="0"/>
              <a:t>β</a:t>
            </a:r>
            <a:r>
              <a:rPr lang="en-IN" dirty="0"/>
              <a:t> and the production                 we have in mind are clear.     </a:t>
            </a:r>
          </a:p>
          <a:p>
            <a:endParaRPr lang="en-IN" dirty="0"/>
          </a:p>
        </p:txBody>
      </p:sp>
      <p:pic>
        <p:nvPicPr>
          <p:cNvPr id="5" name="Picture 4">
            <a:extLst>
              <a:ext uri="{FF2B5EF4-FFF2-40B4-BE49-F238E27FC236}">
                <a16:creationId xmlns:a16="http://schemas.microsoft.com/office/drawing/2014/main" xmlns="" id="{F1426C17-E469-4352-A6BE-CEC0372DB8E2}"/>
              </a:ext>
            </a:extLst>
          </p:cNvPr>
          <p:cNvPicPr>
            <a:picLocks noChangeAspect="1"/>
          </p:cNvPicPr>
          <p:nvPr/>
        </p:nvPicPr>
        <p:blipFill>
          <a:blip r:embed="rId2"/>
          <a:stretch>
            <a:fillRect/>
          </a:stretch>
        </p:blipFill>
        <p:spPr>
          <a:xfrm>
            <a:off x="4727822" y="2718119"/>
            <a:ext cx="1192192" cy="521584"/>
          </a:xfrm>
          <a:prstGeom prst="rect">
            <a:avLst/>
          </a:prstGeom>
        </p:spPr>
      </p:pic>
      <p:pic>
        <p:nvPicPr>
          <p:cNvPr id="7" name="Picture 6">
            <a:extLst>
              <a:ext uri="{FF2B5EF4-FFF2-40B4-BE49-F238E27FC236}">
                <a16:creationId xmlns:a16="http://schemas.microsoft.com/office/drawing/2014/main" xmlns="" id="{C5BEE4D3-8FB0-47E7-A12A-F165F104C81C}"/>
              </a:ext>
            </a:extLst>
          </p:cNvPr>
          <p:cNvPicPr>
            <a:picLocks noChangeAspect="1"/>
          </p:cNvPicPr>
          <p:nvPr/>
        </p:nvPicPr>
        <p:blipFill>
          <a:blip r:embed="rId3"/>
          <a:stretch>
            <a:fillRect/>
          </a:stretch>
        </p:blipFill>
        <p:spPr>
          <a:xfrm>
            <a:off x="293790" y="3239703"/>
            <a:ext cx="4711975" cy="3265316"/>
          </a:xfrm>
          <a:prstGeom prst="rect">
            <a:avLst/>
          </a:prstGeom>
        </p:spPr>
      </p:pic>
      <p:pic>
        <p:nvPicPr>
          <p:cNvPr id="4" name="Picture 3">
            <a:extLst>
              <a:ext uri="{FF2B5EF4-FFF2-40B4-BE49-F238E27FC236}">
                <a16:creationId xmlns:a16="http://schemas.microsoft.com/office/drawing/2014/main" xmlns="" id="{ABF60431-D75B-409B-8325-E90DDD358C18}"/>
              </a:ext>
            </a:extLst>
          </p:cNvPr>
          <p:cNvPicPr>
            <a:picLocks noChangeAspect="1"/>
          </p:cNvPicPr>
          <p:nvPr/>
        </p:nvPicPr>
        <p:blipFill>
          <a:blip r:embed="rId4"/>
          <a:stretch>
            <a:fillRect/>
          </a:stretch>
        </p:blipFill>
        <p:spPr>
          <a:xfrm>
            <a:off x="5550175" y="3618298"/>
            <a:ext cx="5010150" cy="1943100"/>
          </a:xfrm>
          <a:prstGeom prst="rect">
            <a:avLst/>
          </a:prstGeom>
        </p:spPr>
      </p:pic>
    </p:spTree>
    <p:extLst>
      <p:ext uri="{BB962C8B-B14F-4D97-AF65-F5344CB8AC3E}">
        <p14:creationId xmlns:p14="http://schemas.microsoft.com/office/powerpoint/2010/main" val="1836314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96F4C0-9B82-496D-9CAD-E60AEABB4548}"/>
              </a:ext>
            </a:extLst>
          </p:cNvPr>
          <p:cNvSpPr>
            <a:spLocks noGrp="1"/>
          </p:cNvSpPr>
          <p:nvPr>
            <p:ph type="title"/>
          </p:nvPr>
        </p:nvSpPr>
        <p:spPr>
          <a:xfrm>
            <a:off x="838200" y="365125"/>
            <a:ext cx="10515600" cy="655783"/>
          </a:xfrm>
        </p:spPr>
        <p:txBody>
          <a:bodyPr>
            <a:normAutofit fontScale="90000"/>
          </a:bodyPr>
          <a:lstStyle/>
          <a:p>
            <a:r>
              <a:rPr lang="en-IN" dirty="0"/>
              <a:t>Handle Pruning</a:t>
            </a:r>
          </a:p>
        </p:txBody>
      </p:sp>
      <p:sp>
        <p:nvSpPr>
          <p:cNvPr id="3" name="Content Placeholder 2">
            <a:extLst>
              <a:ext uri="{FF2B5EF4-FFF2-40B4-BE49-F238E27FC236}">
                <a16:creationId xmlns:a16="http://schemas.microsoft.com/office/drawing/2014/main" xmlns="" id="{A5319B9A-F41A-4BD7-BC4B-A26D115E3F29}"/>
              </a:ext>
            </a:extLst>
          </p:cNvPr>
          <p:cNvSpPr>
            <a:spLocks noGrp="1"/>
          </p:cNvSpPr>
          <p:nvPr>
            <p:ph idx="1"/>
          </p:nvPr>
        </p:nvSpPr>
        <p:spPr>
          <a:xfrm>
            <a:off x="838200" y="1020908"/>
            <a:ext cx="10515600" cy="5156055"/>
          </a:xfrm>
        </p:spPr>
        <p:txBody>
          <a:bodyPr/>
          <a:lstStyle/>
          <a:p>
            <a:r>
              <a:rPr lang="en-IN" dirty="0"/>
              <a:t>It is a way of obtaining a rightmost derivation in reverse</a:t>
            </a:r>
          </a:p>
        </p:txBody>
      </p:sp>
      <p:pic>
        <p:nvPicPr>
          <p:cNvPr id="5" name="Picture 4">
            <a:extLst>
              <a:ext uri="{FF2B5EF4-FFF2-40B4-BE49-F238E27FC236}">
                <a16:creationId xmlns:a16="http://schemas.microsoft.com/office/drawing/2014/main" xmlns="" id="{AB91727A-4E79-4A19-AFE2-E31275A5B1FE}"/>
              </a:ext>
            </a:extLst>
          </p:cNvPr>
          <p:cNvPicPr>
            <a:picLocks noChangeAspect="1"/>
          </p:cNvPicPr>
          <p:nvPr/>
        </p:nvPicPr>
        <p:blipFill>
          <a:blip r:embed="rId2"/>
          <a:stretch>
            <a:fillRect/>
          </a:stretch>
        </p:blipFill>
        <p:spPr>
          <a:xfrm>
            <a:off x="933203" y="1420845"/>
            <a:ext cx="9777447" cy="511691"/>
          </a:xfrm>
          <a:prstGeom prst="rect">
            <a:avLst/>
          </a:prstGeom>
        </p:spPr>
      </p:pic>
      <p:pic>
        <p:nvPicPr>
          <p:cNvPr id="7" name="Picture 6">
            <a:extLst>
              <a:ext uri="{FF2B5EF4-FFF2-40B4-BE49-F238E27FC236}">
                <a16:creationId xmlns:a16="http://schemas.microsoft.com/office/drawing/2014/main" xmlns="" id="{9ACAB278-0F6B-449C-9773-64874180A3A0}"/>
              </a:ext>
            </a:extLst>
          </p:cNvPr>
          <p:cNvPicPr>
            <a:picLocks noChangeAspect="1"/>
          </p:cNvPicPr>
          <p:nvPr/>
        </p:nvPicPr>
        <p:blipFill>
          <a:blip r:embed="rId3"/>
          <a:stretch>
            <a:fillRect/>
          </a:stretch>
        </p:blipFill>
        <p:spPr>
          <a:xfrm>
            <a:off x="933203" y="1932536"/>
            <a:ext cx="8638997" cy="4644364"/>
          </a:xfrm>
          <a:prstGeom prst="rect">
            <a:avLst/>
          </a:prstGeom>
        </p:spPr>
      </p:pic>
    </p:spTree>
    <p:extLst>
      <p:ext uri="{BB962C8B-B14F-4D97-AF65-F5344CB8AC3E}">
        <p14:creationId xmlns:p14="http://schemas.microsoft.com/office/powerpoint/2010/main" val="38542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AD20B-E071-4940-AFE8-F53CF3F8E2F5}"/>
              </a:ext>
            </a:extLst>
          </p:cNvPr>
          <p:cNvSpPr>
            <a:spLocks noGrp="1"/>
          </p:cNvSpPr>
          <p:nvPr>
            <p:ph type="title"/>
          </p:nvPr>
        </p:nvSpPr>
        <p:spPr/>
        <p:txBody>
          <a:bodyPr/>
          <a:lstStyle/>
          <a:p>
            <a:r>
              <a:rPr lang="en-IN" dirty="0"/>
              <a:t>Stack implementation of Shift-Reduce Parsing</a:t>
            </a:r>
          </a:p>
        </p:txBody>
      </p:sp>
      <p:sp>
        <p:nvSpPr>
          <p:cNvPr id="3" name="Content Placeholder 2">
            <a:extLst>
              <a:ext uri="{FF2B5EF4-FFF2-40B4-BE49-F238E27FC236}">
                <a16:creationId xmlns:a16="http://schemas.microsoft.com/office/drawing/2014/main" xmlns="" id="{866FE4BD-D31D-47C3-8A40-989161B41029}"/>
              </a:ext>
            </a:extLst>
          </p:cNvPr>
          <p:cNvSpPr>
            <a:spLocks noGrp="1"/>
          </p:cNvSpPr>
          <p:nvPr>
            <p:ph idx="1"/>
          </p:nvPr>
        </p:nvSpPr>
        <p:spPr/>
        <p:txBody>
          <a:bodyPr/>
          <a:lstStyle/>
          <a:p>
            <a:r>
              <a:rPr lang="en-IN" dirty="0"/>
              <a:t>To parse by handle pruning:</a:t>
            </a:r>
          </a:p>
          <a:p>
            <a:pPr lvl="1"/>
            <a:r>
              <a:rPr lang="en-IN" dirty="0"/>
              <a:t>Locate the substring to be reduced in a right-sentential form</a:t>
            </a:r>
          </a:p>
          <a:p>
            <a:pPr lvl="1"/>
            <a:r>
              <a:rPr lang="en-IN" dirty="0"/>
              <a:t>Determine what production to choose in case there is more than one  production with that substring on the right side</a:t>
            </a:r>
          </a:p>
          <a:p>
            <a:pPr marL="228600" lvl="1">
              <a:spcBef>
                <a:spcPts val="1000"/>
              </a:spcBef>
            </a:pPr>
            <a:r>
              <a:rPr lang="en-IN" sz="2800" dirty="0"/>
              <a:t>The type of data structure to use in a shift-reduce parser - </a:t>
            </a:r>
            <a:r>
              <a:rPr lang="en-IN" sz="2400" i="1" dirty="0"/>
              <a:t>Stack</a:t>
            </a:r>
            <a:r>
              <a:rPr lang="en-IN" sz="2400" dirty="0"/>
              <a:t> to hold grammar symbols</a:t>
            </a:r>
          </a:p>
          <a:p>
            <a:pPr marL="228600" lvl="2">
              <a:spcBef>
                <a:spcPts val="1000"/>
              </a:spcBef>
            </a:pPr>
            <a:r>
              <a:rPr lang="en-IN" sz="2800" dirty="0"/>
              <a:t>Input buffer to hold the string w to be parsed</a:t>
            </a:r>
          </a:p>
          <a:p>
            <a:pPr marL="228600" lvl="2">
              <a:spcBef>
                <a:spcPts val="1000"/>
              </a:spcBef>
            </a:pPr>
            <a:r>
              <a:rPr lang="en-IN" sz="2800" dirty="0"/>
              <a:t>$ marks the bottom of the stack and also the right end of the input</a:t>
            </a:r>
          </a:p>
          <a:p>
            <a:pPr marL="685800" lvl="2">
              <a:spcBef>
                <a:spcPts val="1000"/>
              </a:spcBef>
            </a:pPr>
            <a:endParaRPr lang="en-IN" sz="2400" dirty="0"/>
          </a:p>
        </p:txBody>
      </p:sp>
    </p:spTree>
    <p:extLst>
      <p:ext uri="{BB962C8B-B14F-4D97-AF65-F5344CB8AC3E}">
        <p14:creationId xmlns:p14="http://schemas.microsoft.com/office/powerpoint/2010/main" val="65962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D1DBF3-83B4-4CA3-BD8A-BEE5CA2E9FA3}"/>
              </a:ext>
            </a:extLst>
          </p:cNvPr>
          <p:cNvSpPr>
            <a:spLocks noGrp="1"/>
          </p:cNvSpPr>
          <p:nvPr>
            <p:ph idx="1"/>
          </p:nvPr>
        </p:nvSpPr>
        <p:spPr>
          <a:xfrm>
            <a:off x="838200" y="605642"/>
            <a:ext cx="10515600" cy="5571321"/>
          </a:xfrm>
        </p:spPr>
        <p:txBody>
          <a:bodyPr>
            <a:normAutofit fontScale="92500" lnSpcReduction="10000"/>
          </a:bodyPr>
          <a:lstStyle/>
          <a:p>
            <a:r>
              <a:rPr lang="en-IN" dirty="0"/>
              <a:t>Initially, the stack is empty, and the string w is </a:t>
            </a:r>
            <a:r>
              <a:rPr lang="en-IN" dirty="0" smtClean="0"/>
              <a:t>in </a:t>
            </a:r>
            <a:r>
              <a:rPr lang="en-IN" dirty="0"/>
              <a:t>the </a:t>
            </a:r>
            <a:r>
              <a:rPr lang="en-IN" dirty="0" smtClean="0"/>
              <a:t>input buffer, </a:t>
            </a:r>
            <a:r>
              <a:rPr lang="en-IN" dirty="0"/>
              <a:t>as follows:</a:t>
            </a:r>
          </a:p>
          <a:p>
            <a:endParaRPr lang="en-IN" dirty="0"/>
          </a:p>
          <a:p>
            <a:endParaRPr lang="en-IN" dirty="0"/>
          </a:p>
          <a:p>
            <a:r>
              <a:rPr lang="en-IN" dirty="0"/>
              <a:t>The parser operates by shifting zero or more input symbols onto the stack until a handle </a:t>
            </a:r>
            <a:r>
              <a:rPr lang="el-GR" dirty="0"/>
              <a:t>β</a:t>
            </a:r>
            <a:r>
              <a:rPr lang="en-IN" dirty="0"/>
              <a:t> is on top of the stack.</a:t>
            </a:r>
          </a:p>
          <a:p>
            <a:r>
              <a:rPr lang="en-IN" dirty="0"/>
              <a:t>The parser then reduces </a:t>
            </a:r>
            <a:r>
              <a:rPr lang="el-GR" dirty="0"/>
              <a:t>β</a:t>
            </a:r>
            <a:r>
              <a:rPr lang="en-IN" dirty="0"/>
              <a:t> to the left side of the appropriate production</a:t>
            </a:r>
          </a:p>
          <a:p>
            <a:r>
              <a:rPr lang="en-IN" dirty="0"/>
              <a:t>The parser repeats this cycle until it has detected an error or until the stack contains the start symbol and the input is empty: </a:t>
            </a:r>
          </a:p>
          <a:p>
            <a:endParaRPr lang="en-IN" dirty="0"/>
          </a:p>
          <a:p>
            <a:endParaRPr lang="en-IN" dirty="0"/>
          </a:p>
          <a:p>
            <a:r>
              <a:rPr lang="en-IN" dirty="0"/>
              <a:t>After entering this configuration, the parser halts and announces successful completion of parsing</a:t>
            </a:r>
          </a:p>
        </p:txBody>
      </p:sp>
      <p:pic>
        <p:nvPicPr>
          <p:cNvPr id="5" name="Picture 4">
            <a:extLst>
              <a:ext uri="{FF2B5EF4-FFF2-40B4-BE49-F238E27FC236}">
                <a16:creationId xmlns:a16="http://schemas.microsoft.com/office/drawing/2014/main" xmlns="" id="{5B71FA8B-6DA4-4F7E-89ED-B51C893F771B}"/>
              </a:ext>
            </a:extLst>
          </p:cNvPr>
          <p:cNvPicPr>
            <a:picLocks noChangeAspect="1"/>
          </p:cNvPicPr>
          <p:nvPr/>
        </p:nvPicPr>
        <p:blipFill>
          <a:blip r:embed="rId2"/>
          <a:stretch>
            <a:fillRect/>
          </a:stretch>
        </p:blipFill>
        <p:spPr>
          <a:xfrm>
            <a:off x="1886073" y="1214685"/>
            <a:ext cx="3493448" cy="715102"/>
          </a:xfrm>
          <a:prstGeom prst="rect">
            <a:avLst/>
          </a:prstGeom>
        </p:spPr>
      </p:pic>
      <p:pic>
        <p:nvPicPr>
          <p:cNvPr id="7" name="Picture 6">
            <a:extLst>
              <a:ext uri="{FF2B5EF4-FFF2-40B4-BE49-F238E27FC236}">
                <a16:creationId xmlns:a16="http://schemas.microsoft.com/office/drawing/2014/main" xmlns="" id="{4E56E869-D100-4A82-A6DD-2713C550DED3}"/>
              </a:ext>
            </a:extLst>
          </p:cNvPr>
          <p:cNvPicPr>
            <a:picLocks noChangeAspect="1"/>
          </p:cNvPicPr>
          <p:nvPr/>
        </p:nvPicPr>
        <p:blipFill>
          <a:blip r:embed="rId3"/>
          <a:stretch>
            <a:fillRect/>
          </a:stretch>
        </p:blipFill>
        <p:spPr>
          <a:xfrm>
            <a:off x="1886073" y="4293519"/>
            <a:ext cx="3493448" cy="746875"/>
          </a:xfrm>
          <a:prstGeom prst="rect">
            <a:avLst/>
          </a:prstGeom>
        </p:spPr>
      </p:pic>
    </p:spTree>
    <p:extLst>
      <p:ext uri="{BB962C8B-B14F-4D97-AF65-F5344CB8AC3E}">
        <p14:creationId xmlns:p14="http://schemas.microsoft.com/office/powerpoint/2010/main" val="32235809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4DF50A-E376-4BBF-81B6-545AE3F5B643}"/>
              </a:ext>
            </a:extLst>
          </p:cNvPr>
          <p:cNvSpPr>
            <a:spLocks noGrp="1"/>
          </p:cNvSpPr>
          <p:nvPr>
            <p:ph type="title"/>
          </p:nvPr>
        </p:nvSpPr>
        <p:spPr/>
        <p:txBody>
          <a:bodyPr/>
          <a:lstStyle/>
          <a:p>
            <a:r>
              <a:rPr lang="en-IN" dirty="0"/>
              <a:t>The 4 actions of a shift-reduce parser</a:t>
            </a:r>
          </a:p>
        </p:txBody>
      </p:sp>
      <p:sp>
        <p:nvSpPr>
          <p:cNvPr id="3" name="Content Placeholder 2">
            <a:extLst>
              <a:ext uri="{FF2B5EF4-FFF2-40B4-BE49-F238E27FC236}">
                <a16:creationId xmlns:a16="http://schemas.microsoft.com/office/drawing/2014/main" xmlns="" id="{2C7B02DC-E7F0-43FD-B8AF-0A99125299DD}"/>
              </a:ext>
            </a:extLst>
          </p:cNvPr>
          <p:cNvSpPr>
            <a:spLocks noGrp="1"/>
          </p:cNvSpPr>
          <p:nvPr>
            <p:ph idx="1"/>
          </p:nvPr>
        </p:nvSpPr>
        <p:spPr/>
        <p:txBody>
          <a:bodyPr/>
          <a:lstStyle/>
          <a:p>
            <a:r>
              <a:rPr lang="en-IN" i="1" dirty="0"/>
              <a:t>Shift</a:t>
            </a:r>
            <a:r>
              <a:rPr lang="en-IN" dirty="0"/>
              <a:t> – the next input symbol is shifted onto the top of the stack</a:t>
            </a:r>
          </a:p>
          <a:p>
            <a:r>
              <a:rPr lang="en-IN" i="1" dirty="0"/>
              <a:t>Reduce</a:t>
            </a:r>
            <a:r>
              <a:rPr lang="en-IN" dirty="0"/>
              <a:t> – the parser knows the right end of the handle is at the top of the stack. It must then locate the left end of the handle within the stack and decide with what nonterminal to replace the handle</a:t>
            </a:r>
          </a:p>
          <a:p>
            <a:r>
              <a:rPr lang="en-IN" i="1" dirty="0"/>
              <a:t>Accept</a:t>
            </a:r>
            <a:r>
              <a:rPr lang="en-IN" dirty="0"/>
              <a:t> – the parser announces successful completion of parsing</a:t>
            </a:r>
          </a:p>
          <a:p>
            <a:r>
              <a:rPr lang="en-IN" i="1" dirty="0"/>
              <a:t>Error</a:t>
            </a:r>
            <a:r>
              <a:rPr lang="en-IN" dirty="0"/>
              <a:t> – the parser discovers that a syntax error has occurred and calls an error recovery routine.</a:t>
            </a:r>
          </a:p>
        </p:txBody>
      </p:sp>
    </p:spTree>
    <p:extLst>
      <p:ext uri="{BB962C8B-B14F-4D97-AF65-F5344CB8AC3E}">
        <p14:creationId xmlns:p14="http://schemas.microsoft.com/office/powerpoint/2010/main" val="492431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2F039D-6C13-4D1F-8D48-F4178F1007F9}"/>
              </a:ext>
            </a:extLst>
          </p:cNvPr>
          <p:cNvSpPr>
            <a:spLocks noGrp="1"/>
          </p:cNvSpPr>
          <p:nvPr>
            <p:ph idx="1"/>
          </p:nvPr>
        </p:nvSpPr>
        <p:spPr>
          <a:xfrm>
            <a:off x="838200" y="581891"/>
            <a:ext cx="10515600" cy="5595072"/>
          </a:xfrm>
        </p:spPr>
        <p:txBody>
          <a:bodyPr/>
          <a:lstStyle/>
          <a:p>
            <a:r>
              <a:rPr lang="en-IN" dirty="0"/>
              <a:t>The handle will always eventually appear on top of the stack, never inside</a:t>
            </a:r>
          </a:p>
          <a:p>
            <a:r>
              <a:rPr lang="en-IN" dirty="0"/>
              <a:t>This fact justifies the use of a stack in a shift-reduce parser</a:t>
            </a:r>
          </a:p>
        </p:txBody>
      </p:sp>
      <p:pic>
        <p:nvPicPr>
          <p:cNvPr id="5" name="Picture 4">
            <a:extLst>
              <a:ext uri="{FF2B5EF4-FFF2-40B4-BE49-F238E27FC236}">
                <a16:creationId xmlns:a16="http://schemas.microsoft.com/office/drawing/2014/main" xmlns="" id="{282B1B0B-FEAF-4F36-9033-D5867FCFEFB8}"/>
              </a:ext>
            </a:extLst>
          </p:cNvPr>
          <p:cNvPicPr>
            <a:picLocks noChangeAspect="1"/>
          </p:cNvPicPr>
          <p:nvPr/>
        </p:nvPicPr>
        <p:blipFill>
          <a:blip r:embed="rId2"/>
          <a:stretch>
            <a:fillRect/>
          </a:stretch>
        </p:blipFill>
        <p:spPr>
          <a:xfrm>
            <a:off x="1070140" y="1921885"/>
            <a:ext cx="3829050" cy="1019175"/>
          </a:xfrm>
          <a:prstGeom prst="rect">
            <a:avLst/>
          </a:prstGeom>
        </p:spPr>
      </p:pic>
      <p:pic>
        <p:nvPicPr>
          <p:cNvPr id="7" name="Picture 6">
            <a:extLst>
              <a:ext uri="{FF2B5EF4-FFF2-40B4-BE49-F238E27FC236}">
                <a16:creationId xmlns:a16="http://schemas.microsoft.com/office/drawing/2014/main" xmlns="" id="{F34B91B0-3379-4AE3-BF84-4F6F0A87304E}"/>
              </a:ext>
            </a:extLst>
          </p:cNvPr>
          <p:cNvPicPr>
            <a:picLocks noChangeAspect="1"/>
          </p:cNvPicPr>
          <p:nvPr/>
        </p:nvPicPr>
        <p:blipFill>
          <a:blip r:embed="rId3"/>
          <a:stretch>
            <a:fillRect/>
          </a:stretch>
        </p:blipFill>
        <p:spPr>
          <a:xfrm>
            <a:off x="1070140" y="2822307"/>
            <a:ext cx="6305550" cy="2514600"/>
          </a:xfrm>
          <a:prstGeom prst="rect">
            <a:avLst/>
          </a:prstGeom>
        </p:spPr>
      </p:pic>
      <p:pic>
        <p:nvPicPr>
          <p:cNvPr id="9" name="Picture 8">
            <a:extLst>
              <a:ext uri="{FF2B5EF4-FFF2-40B4-BE49-F238E27FC236}">
                <a16:creationId xmlns:a16="http://schemas.microsoft.com/office/drawing/2014/main" xmlns="" id="{67A9AC30-924E-4D59-837A-BFFE49C4B0C1}"/>
              </a:ext>
            </a:extLst>
          </p:cNvPr>
          <p:cNvPicPr>
            <a:picLocks noChangeAspect="1"/>
          </p:cNvPicPr>
          <p:nvPr/>
        </p:nvPicPr>
        <p:blipFill>
          <a:blip r:embed="rId4"/>
          <a:stretch>
            <a:fillRect/>
          </a:stretch>
        </p:blipFill>
        <p:spPr>
          <a:xfrm>
            <a:off x="1344262" y="5456959"/>
            <a:ext cx="9113114" cy="1110096"/>
          </a:xfrm>
          <a:prstGeom prst="rect">
            <a:avLst/>
          </a:prstGeom>
        </p:spPr>
      </p:pic>
    </p:spTree>
    <p:extLst>
      <p:ext uri="{BB962C8B-B14F-4D97-AF65-F5344CB8AC3E}">
        <p14:creationId xmlns:p14="http://schemas.microsoft.com/office/powerpoint/2010/main" val="3937696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816" y="1433740"/>
            <a:ext cx="10515600" cy="4351338"/>
          </a:xfrm>
        </p:spPr>
        <p:txBody>
          <a:bodyPr/>
          <a:lstStyle/>
          <a:p>
            <a:pPr marL="0" indent="0">
              <a:buNone/>
            </a:pPr>
            <a:r>
              <a:rPr lang="en-US" dirty="0"/>
              <a:t> 1) </a:t>
            </a:r>
            <a:r>
              <a:rPr lang="en-US" i="1" dirty="0"/>
              <a:t>Obtains </a:t>
            </a:r>
            <a:r>
              <a:rPr lang="en-US" dirty="0"/>
              <a:t>a string of tokens from the lexical analyzer</a:t>
            </a:r>
          </a:p>
          <a:p>
            <a:pPr marL="0" indent="0">
              <a:buNone/>
            </a:pPr>
            <a:r>
              <a:rPr lang="en-US" dirty="0"/>
              <a:t> 2) </a:t>
            </a:r>
            <a:r>
              <a:rPr lang="en-US" i="1" dirty="0"/>
              <a:t>Verifies</a:t>
            </a:r>
            <a:r>
              <a:rPr lang="en-US" dirty="0"/>
              <a:t> that the string can be generated by the grammar for the       source language</a:t>
            </a:r>
          </a:p>
          <a:p>
            <a:pPr marL="0" indent="0">
              <a:buNone/>
            </a:pPr>
            <a:r>
              <a:rPr lang="en-US" dirty="0"/>
              <a:t> 3) </a:t>
            </a:r>
            <a:r>
              <a:rPr lang="en-US" i="1" dirty="0"/>
              <a:t>Reports</a:t>
            </a:r>
            <a:r>
              <a:rPr lang="en-US" dirty="0"/>
              <a:t> any syntax errors in an intelligible fashion</a:t>
            </a:r>
          </a:p>
          <a:p>
            <a:pPr marL="0" indent="0">
              <a:buNone/>
            </a:pPr>
            <a:r>
              <a:rPr lang="en-US" dirty="0"/>
              <a:t> 4) </a:t>
            </a:r>
            <a:r>
              <a:rPr lang="en-US" i="1" dirty="0"/>
              <a:t>Recovers</a:t>
            </a:r>
            <a:r>
              <a:rPr lang="en-US" dirty="0"/>
              <a:t> from commonly occurring errors so that it can continue processing the remainder of its input.</a:t>
            </a:r>
          </a:p>
        </p:txBody>
      </p:sp>
    </p:spTree>
    <p:extLst>
      <p:ext uri="{BB962C8B-B14F-4D97-AF65-F5344CB8AC3E}">
        <p14:creationId xmlns:p14="http://schemas.microsoft.com/office/powerpoint/2010/main" val="3463365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58BA4-C10A-4CE6-A097-0BD907960A0B}"/>
              </a:ext>
            </a:extLst>
          </p:cNvPr>
          <p:cNvSpPr>
            <a:spLocks noGrp="1"/>
          </p:cNvSpPr>
          <p:nvPr>
            <p:ph type="title"/>
          </p:nvPr>
        </p:nvSpPr>
        <p:spPr/>
        <p:txBody>
          <a:bodyPr/>
          <a:lstStyle/>
          <a:p>
            <a:r>
              <a:rPr lang="en-IN" dirty="0"/>
              <a:t>Viable Prefixes</a:t>
            </a:r>
          </a:p>
        </p:txBody>
      </p:sp>
      <p:sp>
        <p:nvSpPr>
          <p:cNvPr id="3" name="Content Placeholder 2">
            <a:extLst>
              <a:ext uri="{FF2B5EF4-FFF2-40B4-BE49-F238E27FC236}">
                <a16:creationId xmlns:a16="http://schemas.microsoft.com/office/drawing/2014/main" xmlns="" id="{840320B3-0920-4E96-9774-B94BADFC3043}"/>
              </a:ext>
            </a:extLst>
          </p:cNvPr>
          <p:cNvSpPr>
            <a:spLocks noGrp="1"/>
          </p:cNvSpPr>
          <p:nvPr>
            <p:ph idx="1"/>
          </p:nvPr>
        </p:nvSpPr>
        <p:spPr/>
        <p:txBody>
          <a:bodyPr/>
          <a:lstStyle/>
          <a:p>
            <a:r>
              <a:rPr lang="en-IN" i="1" dirty="0"/>
              <a:t>The set of prefixes of right sentential forms that can appear on the stack of a shift-reduce parser are called viable prefixes</a:t>
            </a:r>
          </a:p>
          <a:p>
            <a:r>
              <a:rPr lang="en-IN" dirty="0"/>
              <a:t>Another Definition: It is a prefix of a right-sentential form that does not continue past the right end of the rightmost handle of that sentential form</a:t>
            </a:r>
          </a:p>
          <a:p>
            <a:r>
              <a:rPr lang="en-IN" dirty="0"/>
              <a:t>It is always possible to add terminal symbols to the end of a viable prefix to obtain a right-sentential form.</a:t>
            </a:r>
          </a:p>
          <a:p>
            <a:r>
              <a:rPr lang="en-IN" dirty="0"/>
              <a:t>Therefore, there is apparently no error as long as the portion of the input seen to a given point can be reduced to a viable prefix</a:t>
            </a:r>
          </a:p>
        </p:txBody>
      </p:sp>
    </p:spTree>
    <p:extLst>
      <p:ext uri="{BB962C8B-B14F-4D97-AF65-F5344CB8AC3E}">
        <p14:creationId xmlns:p14="http://schemas.microsoft.com/office/powerpoint/2010/main" val="3911062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B63489-B514-483D-81E5-841BE584F5A9}"/>
              </a:ext>
            </a:extLst>
          </p:cNvPr>
          <p:cNvSpPr>
            <a:spLocks noGrp="1"/>
          </p:cNvSpPr>
          <p:nvPr>
            <p:ph type="title"/>
          </p:nvPr>
        </p:nvSpPr>
        <p:spPr/>
        <p:txBody>
          <a:bodyPr/>
          <a:lstStyle/>
          <a:p>
            <a:r>
              <a:rPr lang="en-IN" dirty="0"/>
              <a:t>Conflicts during Shift-Reduce Parsing</a:t>
            </a:r>
          </a:p>
        </p:txBody>
      </p:sp>
      <p:sp>
        <p:nvSpPr>
          <p:cNvPr id="3" name="Content Placeholder 2">
            <a:extLst>
              <a:ext uri="{FF2B5EF4-FFF2-40B4-BE49-F238E27FC236}">
                <a16:creationId xmlns:a16="http://schemas.microsoft.com/office/drawing/2014/main" xmlns="" id="{5FAE5FB3-B828-485F-BD5D-BF15179AB879}"/>
              </a:ext>
            </a:extLst>
          </p:cNvPr>
          <p:cNvSpPr>
            <a:spLocks noGrp="1"/>
          </p:cNvSpPr>
          <p:nvPr>
            <p:ph idx="1"/>
          </p:nvPr>
        </p:nvSpPr>
        <p:spPr/>
        <p:txBody>
          <a:bodyPr>
            <a:normAutofit fontScale="92500" lnSpcReduction="10000"/>
          </a:bodyPr>
          <a:lstStyle/>
          <a:p>
            <a:r>
              <a:rPr lang="en-IN" dirty="0"/>
              <a:t>There are context-free grammars for which shift-reduce parsing cannot be used</a:t>
            </a:r>
          </a:p>
          <a:p>
            <a:r>
              <a:rPr lang="en-IN" dirty="0"/>
              <a:t>Every shift-reduce parser for such a grammar can reach a configuration in which the parser, knowing the entire stack contents and the next input symbol, cannot decide:</a:t>
            </a:r>
          </a:p>
          <a:p>
            <a:pPr lvl="1"/>
            <a:r>
              <a:rPr lang="en-IN" dirty="0"/>
              <a:t>whether to shift or to reduce (</a:t>
            </a:r>
            <a:r>
              <a:rPr lang="en-IN" b="1" dirty="0"/>
              <a:t>a shift/reduce conflict</a:t>
            </a:r>
            <a:r>
              <a:rPr lang="en-IN" dirty="0"/>
              <a:t>), or</a:t>
            </a:r>
          </a:p>
          <a:p>
            <a:pPr lvl="1"/>
            <a:r>
              <a:rPr lang="en-IN" dirty="0"/>
              <a:t>which of several reductions to make ( a </a:t>
            </a:r>
            <a:r>
              <a:rPr lang="en-IN" b="1" dirty="0"/>
              <a:t>reduce/reduce conflict</a:t>
            </a:r>
            <a:r>
              <a:rPr lang="en-IN" dirty="0"/>
              <a:t>)</a:t>
            </a:r>
          </a:p>
          <a:p>
            <a:pPr marL="273050" lvl="1" indent="-273050"/>
            <a:r>
              <a:rPr lang="en-IN" sz="2800" dirty="0"/>
              <a:t>These grammars are not in the LR(k) class of grammars and are referred to as non-LR grammars</a:t>
            </a:r>
          </a:p>
          <a:p>
            <a:pPr marL="273050" lvl="1" indent="-273050"/>
            <a:r>
              <a:rPr lang="en-IN" sz="2800" dirty="0"/>
              <a:t>The ‘k’ refers to the number of symbols of lookahead on the input</a:t>
            </a:r>
          </a:p>
          <a:p>
            <a:pPr marL="273050" lvl="1" indent="-273050"/>
            <a:r>
              <a:rPr lang="en-IN" sz="2800" dirty="0"/>
              <a:t>Grammars used in compiling usually fall in the LR(1) class, with one symbol lookahead</a:t>
            </a:r>
          </a:p>
          <a:p>
            <a:pPr lvl="1"/>
            <a:endParaRPr lang="en-IN" dirty="0"/>
          </a:p>
        </p:txBody>
      </p:sp>
    </p:spTree>
    <p:extLst>
      <p:ext uri="{BB962C8B-B14F-4D97-AF65-F5344CB8AC3E}">
        <p14:creationId xmlns:p14="http://schemas.microsoft.com/office/powerpoint/2010/main" val="2586846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ED560E-AE94-470A-ACC7-0792E2F75055}"/>
              </a:ext>
            </a:extLst>
          </p:cNvPr>
          <p:cNvSpPr>
            <a:spLocks noGrp="1"/>
          </p:cNvSpPr>
          <p:nvPr>
            <p:ph idx="1"/>
          </p:nvPr>
        </p:nvSpPr>
        <p:spPr>
          <a:xfrm>
            <a:off x="838200" y="439387"/>
            <a:ext cx="10515600" cy="5737576"/>
          </a:xfrm>
        </p:spPr>
        <p:txBody>
          <a:bodyPr/>
          <a:lstStyle/>
          <a:p>
            <a:r>
              <a:rPr lang="en-IN" dirty="0"/>
              <a:t>Syntactic constructs that give rise to such grammars</a:t>
            </a:r>
          </a:p>
        </p:txBody>
      </p:sp>
      <p:pic>
        <p:nvPicPr>
          <p:cNvPr id="5" name="Picture 4">
            <a:extLst>
              <a:ext uri="{FF2B5EF4-FFF2-40B4-BE49-F238E27FC236}">
                <a16:creationId xmlns:a16="http://schemas.microsoft.com/office/drawing/2014/main" xmlns="" id="{95357752-C8A6-4E9C-85C9-937602BE71D5}"/>
              </a:ext>
            </a:extLst>
          </p:cNvPr>
          <p:cNvPicPr>
            <a:picLocks noChangeAspect="1"/>
          </p:cNvPicPr>
          <p:nvPr/>
        </p:nvPicPr>
        <p:blipFill>
          <a:blip r:embed="rId2"/>
          <a:stretch>
            <a:fillRect/>
          </a:stretch>
        </p:blipFill>
        <p:spPr>
          <a:xfrm>
            <a:off x="979504" y="1076103"/>
            <a:ext cx="8918876" cy="4997540"/>
          </a:xfrm>
          <a:prstGeom prst="rect">
            <a:avLst/>
          </a:prstGeom>
        </p:spPr>
      </p:pic>
    </p:spTree>
    <p:extLst>
      <p:ext uri="{BB962C8B-B14F-4D97-AF65-F5344CB8AC3E}">
        <p14:creationId xmlns:p14="http://schemas.microsoft.com/office/powerpoint/2010/main" val="2173612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E4606B-C239-463E-A3EC-FB77D02ED67D}"/>
              </a:ext>
            </a:extLst>
          </p:cNvPr>
          <p:cNvSpPr>
            <a:spLocks noGrp="1"/>
          </p:cNvSpPr>
          <p:nvPr>
            <p:ph type="title"/>
          </p:nvPr>
        </p:nvSpPr>
        <p:spPr/>
        <p:txBody>
          <a:bodyPr/>
          <a:lstStyle/>
          <a:p>
            <a:r>
              <a:rPr lang="en-IN" dirty="0"/>
              <a:t>4.6 Operator-Precedence Parsing</a:t>
            </a:r>
          </a:p>
        </p:txBody>
      </p:sp>
      <p:sp>
        <p:nvSpPr>
          <p:cNvPr id="3" name="Content Placeholder 2">
            <a:extLst>
              <a:ext uri="{FF2B5EF4-FFF2-40B4-BE49-F238E27FC236}">
                <a16:creationId xmlns:a16="http://schemas.microsoft.com/office/drawing/2014/main" xmlns="" id="{B8218989-A967-40F7-BB6B-3FDF26A7DF7C}"/>
              </a:ext>
            </a:extLst>
          </p:cNvPr>
          <p:cNvSpPr>
            <a:spLocks noGrp="1"/>
          </p:cNvSpPr>
          <p:nvPr>
            <p:ph idx="1"/>
          </p:nvPr>
        </p:nvSpPr>
        <p:spPr/>
        <p:txBody>
          <a:bodyPr/>
          <a:lstStyle/>
          <a:p>
            <a:r>
              <a:rPr lang="en-IN" dirty="0"/>
              <a:t>Small but important class of grammars</a:t>
            </a:r>
          </a:p>
          <a:p>
            <a:r>
              <a:rPr lang="en-IN" dirty="0"/>
              <a:t>Efficient shift-reduce parsers can be constructed by hand</a:t>
            </a:r>
          </a:p>
          <a:p>
            <a:r>
              <a:rPr lang="en-IN" i="1" dirty="0"/>
              <a:t>Operator Grammar – These grammars have the property that no production right side is </a:t>
            </a:r>
            <a:r>
              <a:rPr lang="el-GR" i="1" dirty="0"/>
              <a:t>ε</a:t>
            </a:r>
            <a:r>
              <a:rPr lang="en-IN" i="1" dirty="0"/>
              <a:t> or has two adjacent non-terminals</a:t>
            </a:r>
          </a:p>
        </p:txBody>
      </p:sp>
      <p:pic>
        <p:nvPicPr>
          <p:cNvPr id="5" name="Picture 4">
            <a:extLst>
              <a:ext uri="{FF2B5EF4-FFF2-40B4-BE49-F238E27FC236}">
                <a16:creationId xmlns:a16="http://schemas.microsoft.com/office/drawing/2014/main" xmlns="" id="{336394A1-C877-4C79-8BFF-EE18177BA153}"/>
              </a:ext>
            </a:extLst>
          </p:cNvPr>
          <p:cNvPicPr>
            <a:picLocks noChangeAspect="1"/>
          </p:cNvPicPr>
          <p:nvPr/>
        </p:nvPicPr>
        <p:blipFill>
          <a:blip r:embed="rId2"/>
          <a:stretch>
            <a:fillRect/>
          </a:stretch>
        </p:blipFill>
        <p:spPr>
          <a:xfrm>
            <a:off x="1165081" y="3718075"/>
            <a:ext cx="8109548" cy="2593825"/>
          </a:xfrm>
          <a:prstGeom prst="rect">
            <a:avLst/>
          </a:prstGeom>
        </p:spPr>
      </p:pic>
    </p:spTree>
    <p:extLst>
      <p:ext uri="{BB962C8B-B14F-4D97-AF65-F5344CB8AC3E}">
        <p14:creationId xmlns:p14="http://schemas.microsoft.com/office/powerpoint/2010/main" val="15910080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9385EA-3CDC-47F7-B3A5-BC067F11F4DB}"/>
              </a:ext>
            </a:extLst>
          </p:cNvPr>
          <p:cNvSpPr>
            <a:spLocks noGrp="1"/>
          </p:cNvSpPr>
          <p:nvPr>
            <p:ph idx="1"/>
          </p:nvPr>
        </p:nvSpPr>
        <p:spPr>
          <a:xfrm>
            <a:off x="838200" y="534390"/>
            <a:ext cx="10515600" cy="5642573"/>
          </a:xfrm>
        </p:spPr>
        <p:txBody>
          <a:bodyPr/>
          <a:lstStyle/>
          <a:p>
            <a:r>
              <a:rPr lang="en-IN" dirty="0"/>
              <a:t>Disadvantages of operator-precedence parsing</a:t>
            </a:r>
          </a:p>
          <a:p>
            <a:pPr lvl="1"/>
            <a:r>
              <a:rPr lang="en-IN" dirty="0"/>
              <a:t>It is hard to handle tokens like the minus sign, which has two different precedencies (depending on whether it unary or binary)</a:t>
            </a:r>
          </a:p>
          <a:p>
            <a:pPr lvl="1"/>
            <a:r>
              <a:rPr lang="en-IN" dirty="0"/>
              <a:t>One cannot be sure the parser accepts exactly the desired language</a:t>
            </a:r>
          </a:p>
          <a:p>
            <a:pPr lvl="1"/>
            <a:r>
              <a:rPr lang="en-IN" dirty="0"/>
              <a:t>Only a small class of grammars can be parsed using operator-precedence techniques</a:t>
            </a:r>
          </a:p>
          <a:p>
            <a:pPr marL="228600" lvl="1">
              <a:spcBef>
                <a:spcPts val="1000"/>
              </a:spcBef>
            </a:pPr>
            <a:r>
              <a:rPr lang="en-IN" sz="2800" dirty="0"/>
              <a:t>Advantages of operator-precedence parsing</a:t>
            </a:r>
          </a:p>
          <a:p>
            <a:pPr marL="685800" lvl="2">
              <a:spcBef>
                <a:spcPts val="1000"/>
              </a:spcBef>
            </a:pPr>
            <a:r>
              <a:rPr lang="en-IN" sz="2400" dirty="0"/>
              <a:t>Simplicity</a:t>
            </a:r>
          </a:p>
          <a:p>
            <a:pPr marL="685800" lvl="2">
              <a:spcBef>
                <a:spcPts val="1000"/>
              </a:spcBef>
            </a:pPr>
            <a:r>
              <a:rPr lang="en-IN" sz="2400" dirty="0"/>
              <a:t>Numerous compilers using operator-precedence parsing techniques for expressions have been built successfully</a:t>
            </a:r>
          </a:p>
          <a:p>
            <a:pPr lvl="1"/>
            <a:endParaRPr lang="en-IN" dirty="0"/>
          </a:p>
        </p:txBody>
      </p:sp>
    </p:spTree>
    <p:extLst>
      <p:ext uri="{BB962C8B-B14F-4D97-AF65-F5344CB8AC3E}">
        <p14:creationId xmlns:p14="http://schemas.microsoft.com/office/powerpoint/2010/main" val="11928038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3CDB3CB-E028-4EA6-9254-A0176CAB4D80}"/>
              </a:ext>
            </a:extLst>
          </p:cNvPr>
          <p:cNvPicPr>
            <a:picLocks noChangeAspect="1"/>
          </p:cNvPicPr>
          <p:nvPr/>
        </p:nvPicPr>
        <p:blipFill>
          <a:blip r:embed="rId2"/>
          <a:stretch>
            <a:fillRect/>
          </a:stretch>
        </p:blipFill>
        <p:spPr>
          <a:xfrm>
            <a:off x="535811" y="513483"/>
            <a:ext cx="10828602" cy="1469695"/>
          </a:xfrm>
          <a:prstGeom prst="rect">
            <a:avLst/>
          </a:prstGeom>
        </p:spPr>
      </p:pic>
      <p:pic>
        <p:nvPicPr>
          <p:cNvPr id="9" name="Picture 8">
            <a:extLst>
              <a:ext uri="{FF2B5EF4-FFF2-40B4-BE49-F238E27FC236}">
                <a16:creationId xmlns:a16="http://schemas.microsoft.com/office/drawing/2014/main" xmlns="" id="{4DA4A014-58E9-45AA-91A3-754FC0C0B5B2}"/>
              </a:ext>
            </a:extLst>
          </p:cNvPr>
          <p:cNvPicPr>
            <a:picLocks noChangeAspect="1"/>
          </p:cNvPicPr>
          <p:nvPr/>
        </p:nvPicPr>
        <p:blipFill>
          <a:blip r:embed="rId3"/>
          <a:stretch>
            <a:fillRect/>
          </a:stretch>
        </p:blipFill>
        <p:spPr>
          <a:xfrm>
            <a:off x="652028" y="1983178"/>
            <a:ext cx="9038459" cy="3847606"/>
          </a:xfrm>
          <a:prstGeom prst="rect">
            <a:avLst/>
          </a:prstGeom>
        </p:spPr>
      </p:pic>
    </p:spTree>
    <p:extLst>
      <p:ext uri="{BB962C8B-B14F-4D97-AF65-F5344CB8AC3E}">
        <p14:creationId xmlns:p14="http://schemas.microsoft.com/office/powerpoint/2010/main" val="84420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3B7C5B-4A11-49DC-B9DC-571ADB95A156}"/>
              </a:ext>
            </a:extLst>
          </p:cNvPr>
          <p:cNvPicPr>
            <a:picLocks noChangeAspect="1"/>
          </p:cNvPicPr>
          <p:nvPr/>
        </p:nvPicPr>
        <p:blipFill>
          <a:blip r:embed="rId3"/>
          <a:stretch>
            <a:fillRect/>
          </a:stretch>
        </p:blipFill>
        <p:spPr>
          <a:xfrm>
            <a:off x="550532" y="1484663"/>
            <a:ext cx="10387067" cy="1547998"/>
          </a:xfrm>
          <a:prstGeom prst="rect">
            <a:avLst/>
          </a:prstGeom>
        </p:spPr>
      </p:pic>
    </p:spTree>
    <p:extLst>
      <p:ext uri="{BB962C8B-B14F-4D97-AF65-F5344CB8AC3E}">
        <p14:creationId xmlns:p14="http://schemas.microsoft.com/office/powerpoint/2010/main" val="1493584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632CC5C-281B-48EA-9250-C7F048D5F8BF}"/>
              </a:ext>
            </a:extLst>
          </p:cNvPr>
          <p:cNvPicPr>
            <a:picLocks noChangeAspect="1"/>
          </p:cNvPicPr>
          <p:nvPr/>
        </p:nvPicPr>
        <p:blipFill>
          <a:blip r:embed="rId2"/>
          <a:stretch>
            <a:fillRect/>
          </a:stretch>
        </p:blipFill>
        <p:spPr>
          <a:xfrm>
            <a:off x="651200" y="1370474"/>
            <a:ext cx="10419752" cy="1633538"/>
          </a:xfrm>
          <a:prstGeom prst="rect">
            <a:avLst/>
          </a:prstGeom>
        </p:spPr>
      </p:pic>
    </p:spTree>
    <p:extLst>
      <p:ext uri="{BB962C8B-B14F-4D97-AF65-F5344CB8AC3E}">
        <p14:creationId xmlns:p14="http://schemas.microsoft.com/office/powerpoint/2010/main" val="3159020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184D272-E77A-44C4-93EC-4BC7E829B5B5}"/>
              </a:ext>
            </a:extLst>
          </p:cNvPr>
          <p:cNvPicPr>
            <a:picLocks noChangeAspect="1"/>
          </p:cNvPicPr>
          <p:nvPr/>
        </p:nvPicPr>
        <p:blipFill>
          <a:blip r:embed="rId2"/>
          <a:stretch>
            <a:fillRect/>
          </a:stretch>
        </p:blipFill>
        <p:spPr>
          <a:xfrm>
            <a:off x="596686" y="1920041"/>
            <a:ext cx="10557132" cy="2411929"/>
          </a:xfrm>
          <a:prstGeom prst="rect">
            <a:avLst/>
          </a:prstGeom>
        </p:spPr>
      </p:pic>
    </p:spTree>
    <p:extLst>
      <p:ext uri="{BB962C8B-B14F-4D97-AF65-F5344CB8AC3E}">
        <p14:creationId xmlns:p14="http://schemas.microsoft.com/office/powerpoint/2010/main" val="22467528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40034C1-7A9A-422D-90A6-B0F93D039A82}"/>
              </a:ext>
            </a:extLst>
          </p:cNvPr>
          <p:cNvSpPr>
            <a:spLocks noGrp="1"/>
          </p:cNvSpPr>
          <p:nvPr>
            <p:ph idx="1"/>
          </p:nvPr>
        </p:nvSpPr>
        <p:spPr/>
        <p:txBody>
          <a:bodyPr>
            <a:normAutofit fontScale="92500" lnSpcReduction="10000"/>
          </a:bodyPr>
          <a:lstStyle/>
          <a:p>
            <a:r>
              <a:rPr lang="en-IN" dirty="0"/>
              <a:t>The computation of TRAILING:</a:t>
            </a:r>
          </a:p>
          <a:p>
            <a:pPr marL="514350" indent="-514350">
              <a:buAutoNum type="arabicPeriod"/>
            </a:pPr>
            <a:r>
              <a:rPr lang="en-IN" dirty="0"/>
              <a:t>‘a’ is in TRAILING(A) if there is a production of the form A    </a:t>
            </a:r>
            <a:r>
              <a:rPr lang="el-GR" dirty="0"/>
              <a:t>γ</a:t>
            </a:r>
            <a:r>
              <a:rPr lang="en-IN" dirty="0"/>
              <a:t>a</a:t>
            </a:r>
            <a:r>
              <a:rPr lang="el-GR" dirty="0">
                <a:solidFill>
                  <a:srgbClr val="FF0000"/>
                </a:solidFill>
              </a:rPr>
              <a:t>δ</a:t>
            </a:r>
            <a:r>
              <a:rPr lang="en-IN" dirty="0"/>
              <a:t>,   where </a:t>
            </a:r>
            <a:r>
              <a:rPr lang="el-GR" dirty="0"/>
              <a:t>δ</a:t>
            </a:r>
            <a:r>
              <a:rPr lang="en-IN" dirty="0"/>
              <a:t> is ε  or a single non-terminal</a:t>
            </a:r>
          </a:p>
          <a:p>
            <a:pPr marL="0" indent="0">
              <a:buNone/>
            </a:pPr>
            <a:r>
              <a:rPr lang="en-IN" dirty="0"/>
              <a:t>2. If ‘a’ is in TRAILING(B), and there is a production of the form A     </a:t>
            </a:r>
            <a:r>
              <a:rPr lang="el-GR" dirty="0"/>
              <a:t>α</a:t>
            </a:r>
            <a:r>
              <a:rPr lang="en-IN" dirty="0">
                <a:solidFill>
                  <a:srgbClr val="FF0000"/>
                </a:solidFill>
              </a:rPr>
              <a:t>B</a:t>
            </a:r>
            <a:r>
              <a:rPr lang="en-IN" dirty="0"/>
              <a:t>, </a:t>
            </a:r>
          </a:p>
          <a:p>
            <a:pPr marL="0" indent="0">
              <a:buNone/>
            </a:pPr>
            <a:r>
              <a:rPr lang="en-IN" dirty="0"/>
              <a:t>    then ‘a’ is in TRAILING(A).</a:t>
            </a:r>
          </a:p>
          <a:p>
            <a:pPr marL="0" indent="0">
              <a:buNone/>
            </a:pPr>
            <a:endParaRPr lang="en-IN" dirty="0" smtClean="0"/>
          </a:p>
          <a:p>
            <a:pPr marL="0" indent="0">
              <a:buNone/>
            </a:pPr>
            <a:r>
              <a:rPr lang="en-IN" dirty="0" smtClean="0"/>
              <a:t>More Rules for Leading “L” and Trailing “B”:</a:t>
            </a:r>
            <a:endParaRPr lang="en-IN" dirty="0"/>
          </a:p>
          <a:p>
            <a:pPr marL="0" indent="0">
              <a:buNone/>
            </a:pPr>
            <a:r>
              <a:rPr lang="en-IN" dirty="0" smtClean="0"/>
              <a:t>Rule 3: If A     </a:t>
            </a:r>
            <a:r>
              <a:rPr lang="en-IN" dirty="0"/>
              <a:t>B </a:t>
            </a:r>
            <a:r>
              <a:rPr lang="en-IN" dirty="0" smtClean="0"/>
              <a:t>then put </a:t>
            </a:r>
            <a:r>
              <a:rPr lang="en-IN" dirty="0"/>
              <a:t>the set Leading(B) in Leading(A</a:t>
            </a:r>
            <a:r>
              <a:rPr lang="en-IN" dirty="0" smtClean="0"/>
              <a:t>); put the set Trailing(B) in Trailing (A).</a:t>
            </a:r>
            <a:endParaRPr lang="en-IN" dirty="0"/>
          </a:p>
          <a:p>
            <a:pPr marL="0" indent="0">
              <a:buNone/>
            </a:pPr>
            <a:r>
              <a:rPr lang="en-IN" dirty="0" smtClean="0"/>
              <a:t>Rule 4: If A     a then Leading(A</a:t>
            </a:r>
            <a:r>
              <a:rPr lang="en-IN" dirty="0"/>
              <a:t>) = </a:t>
            </a:r>
            <a:r>
              <a:rPr lang="en-IN" dirty="0" smtClean="0"/>
              <a:t>Trailing(A</a:t>
            </a:r>
            <a:r>
              <a:rPr lang="en-IN" dirty="0"/>
              <a:t>) = {a}</a:t>
            </a:r>
          </a:p>
        </p:txBody>
      </p:sp>
      <p:cxnSp>
        <p:nvCxnSpPr>
          <p:cNvPr id="5" name="Straight Arrow Connector 4">
            <a:extLst>
              <a:ext uri="{FF2B5EF4-FFF2-40B4-BE49-F238E27FC236}">
                <a16:creationId xmlns:a16="http://schemas.microsoft.com/office/drawing/2014/main" xmlns="" id="{BB113686-CF4D-4CD7-8D86-DB44441346DB}"/>
              </a:ext>
            </a:extLst>
          </p:cNvPr>
          <p:cNvCxnSpPr/>
          <p:nvPr/>
        </p:nvCxnSpPr>
        <p:spPr>
          <a:xfrm>
            <a:off x="9048998" y="2485951"/>
            <a:ext cx="237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1E8B01C3-B25E-4496-ADCB-2561DE7BECB8}"/>
              </a:ext>
            </a:extLst>
          </p:cNvPr>
          <p:cNvCxnSpPr/>
          <p:nvPr/>
        </p:nvCxnSpPr>
        <p:spPr>
          <a:xfrm>
            <a:off x="9618213" y="3272201"/>
            <a:ext cx="237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xmlns="" id="{8635AC35-5E71-4E4F-AD3A-7FE896D3C2BA}"/>
              </a:ext>
            </a:extLst>
          </p:cNvPr>
          <p:cNvCxnSpPr/>
          <p:nvPr/>
        </p:nvCxnSpPr>
        <p:spPr>
          <a:xfrm>
            <a:off x="2432588" y="4983687"/>
            <a:ext cx="237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7B3BDE6D-240D-4468-B9D8-F7938E4B2AAE}"/>
              </a:ext>
            </a:extLst>
          </p:cNvPr>
          <p:cNvCxnSpPr/>
          <p:nvPr/>
        </p:nvCxnSpPr>
        <p:spPr>
          <a:xfrm>
            <a:off x="2432588" y="5751601"/>
            <a:ext cx="237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5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01F227-30B8-43E7-8C2C-39D15E6EB653}"/>
              </a:ext>
            </a:extLst>
          </p:cNvPr>
          <p:cNvSpPr>
            <a:spLocks noGrp="1"/>
          </p:cNvSpPr>
          <p:nvPr>
            <p:ph idx="1"/>
          </p:nvPr>
        </p:nvSpPr>
        <p:spPr>
          <a:xfrm>
            <a:off x="838200" y="712519"/>
            <a:ext cx="10515600" cy="5464444"/>
          </a:xfrm>
        </p:spPr>
        <p:txBody>
          <a:bodyPr/>
          <a:lstStyle/>
          <a:p>
            <a:r>
              <a:rPr lang="en-IN" dirty="0"/>
              <a:t>3 general types of parsers for grammars</a:t>
            </a:r>
          </a:p>
          <a:p>
            <a:r>
              <a:rPr lang="en-IN" dirty="0"/>
              <a:t>Universal parsing methods</a:t>
            </a:r>
          </a:p>
          <a:p>
            <a:pPr lvl="1"/>
            <a:r>
              <a:rPr lang="en-IN" dirty="0"/>
              <a:t>Cocke-Younger-</a:t>
            </a:r>
            <a:r>
              <a:rPr lang="en-IN" dirty="0" err="1"/>
              <a:t>Kasami</a:t>
            </a:r>
            <a:r>
              <a:rPr lang="en-IN" dirty="0"/>
              <a:t> algorithm and Earley’s algorithm</a:t>
            </a:r>
          </a:p>
          <a:p>
            <a:pPr lvl="1"/>
            <a:r>
              <a:rPr lang="en-IN" dirty="0"/>
              <a:t>Can parse any grammar</a:t>
            </a:r>
          </a:p>
          <a:p>
            <a:pPr lvl="1"/>
            <a:r>
              <a:rPr lang="en-IN" dirty="0"/>
              <a:t>Too inefficient to use in production compilers</a:t>
            </a:r>
          </a:p>
          <a:p>
            <a:r>
              <a:rPr lang="en-IN" dirty="0"/>
              <a:t>Top-down</a:t>
            </a:r>
          </a:p>
          <a:p>
            <a:pPr lvl="1"/>
            <a:r>
              <a:rPr lang="en-IN" dirty="0"/>
              <a:t>Build parse trees from the top (root) to the bottom (leaves)</a:t>
            </a:r>
          </a:p>
          <a:p>
            <a:pPr lvl="1"/>
            <a:r>
              <a:rPr lang="en-IN" dirty="0"/>
              <a:t>The input to the parser is scanned from left to right, one symbol at a time</a:t>
            </a:r>
          </a:p>
          <a:p>
            <a:r>
              <a:rPr lang="en-IN" dirty="0"/>
              <a:t>Bottom-up</a:t>
            </a:r>
          </a:p>
          <a:p>
            <a:pPr lvl="1"/>
            <a:r>
              <a:rPr lang="en-IN" dirty="0"/>
              <a:t>Start from the leaves and work up to the root</a:t>
            </a:r>
          </a:p>
          <a:p>
            <a:pPr lvl="1"/>
            <a:r>
              <a:rPr lang="en-IN" dirty="0"/>
              <a:t>The input to the parser is scanned from left to right, one symbol at a time</a:t>
            </a:r>
          </a:p>
        </p:txBody>
      </p:sp>
    </p:spTree>
    <p:extLst>
      <p:ext uri="{BB962C8B-B14F-4D97-AF65-F5344CB8AC3E}">
        <p14:creationId xmlns:p14="http://schemas.microsoft.com/office/powerpoint/2010/main" val="1133255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9C7DBE-1D30-49C8-A1AC-292F0E6628CA}"/>
              </a:ext>
            </a:extLst>
          </p:cNvPr>
          <p:cNvSpPr>
            <a:spLocks noGrp="1"/>
          </p:cNvSpPr>
          <p:nvPr>
            <p:ph idx="1"/>
          </p:nvPr>
        </p:nvSpPr>
        <p:spPr>
          <a:xfrm>
            <a:off x="838200" y="546265"/>
            <a:ext cx="10515600" cy="5630698"/>
          </a:xfrm>
        </p:spPr>
        <p:txBody>
          <a:bodyPr/>
          <a:lstStyle/>
          <a:p>
            <a:pPr marL="0" indent="0">
              <a:buNone/>
            </a:pPr>
            <a:r>
              <a:rPr lang="en-IN" dirty="0"/>
              <a:t>G: E    EAE | (E) | id</a:t>
            </a:r>
          </a:p>
          <a:p>
            <a:pPr marL="0" indent="0">
              <a:buNone/>
            </a:pPr>
            <a:r>
              <a:rPr lang="en-IN" dirty="0"/>
              <a:t>     A    + | *</a:t>
            </a:r>
          </a:p>
          <a:p>
            <a:pPr marL="0" indent="0">
              <a:buNone/>
            </a:pPr>
            <a:endParaRPr lang="en-IN" dirty="0"/>
          </a:p>
          <a:p>
            <a:pPr marL="0" indent="0">
              <a:buNone/>
            </a:pPr>
            <a:r>
              <a:rPr lang="en-IN" dirty="0"/>
              <a:t>Step 1: Convert the Grammar to Operator Grammar</a:t>
            </a:r>
          </a:p>
          <a:p>
            <a:pPr marL="0" indent="0">
              <a:buNone/>
            </a:pPr>
            <a:r>
              <a:rPr lang="en-IN" dirty="0"/>
              <a:t>G’: E      E+E | E*E | (E) |id</a:t>
            </a:r>
          </a:p>
          <a:p>
            <a:pPr marL="0" indent="0">
              <a:buNone/>
            </a:pPr>
            <a:endParaRPr lang="en-IN" dirty="0"/>
          </a:p>
          <a:p>
            <a:pPr marL="0" indent="0">
              <a:buNone/>
            </a:pPr>
            <a:r>
              <a:rPr lang="en-IN" dirty="0"/>
              <a:t>Step 2: Removing ambiguity</a:t>
            </a:r>
          </a:p>
          <a:p>
            <a:pPr marL="0" indent="0">
              <a:buNone/>
            </a:pPr>
            <a:r>
              <a:rPr lang="en-IN" dirty="0"/>
              <a:t>G’’: E     E+T | T</a:t>
            </a:r>
          </a:p>
          <a:p>
            <a:pPr marL="0" indent="0">
              <a:buNone/>
            </a:pPr>
            <a:r>
              <a:rPr lang="en-IN" dirty="0"/>
              <a:t>       T     T*F  | F</a:t>
            </a:r>
          </a:p>
          <a:p>
            <a:pPr marL="0" indent="0">
              <a:buNone/>
            </a:pPr>
            <a:r>
              <a:rPr lang="en-IN" dirty="0"/>
              <a:t>       F     (E) | id</a:t>
            </a:r>
          </a:p>
        </p:txBody>
      </p:sp>
      <p:cxnSp>
        <p:nvCxnSpPr>
          <p:cNvPr id="5" name="Straight Arrow Connector 4">
            <a:extLst>
              <a:ext uri="{FF2B5EF4-FFF2-40B4-BE49-F238E27FC236}">
                <a16:creationId xmlns:a16="http://schemas.microsoft.com/office/drawing/2014/main" xmlns="" id="{0EF9B62F-07FA-493D-918E-73C61024CA35}"/>
              </a:ext>
            </a:extLst>
          </p:cNvPr>
          <p:cNvCxnSpPr/>
          <p:nvPr/>
        </p:nvCxnSpPr>
        <p:spPr>
          <a:xfrm>
            <a:off x="1543792" y="760021"/>
            <a:ext cx="261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8A9111B9-D0E5-446C-A8DC-C9D92BD5D24D}"/>
              </a:ext>
            </a:extLst>
          </p:cNvPr>
          <p:cNvCxnSpPr/>
          <p:nvPr/>
        </p:nvCxnSpPr>
        <p:spPr>
          <a:xfrm>
            <a:off x="1541810" y="1280554"/>
            <a:ext cx="261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xmlns="" id="{676A4E04-60B0-460C-954A-BE2F2607FE6C}"/>
              </a:ext>
            </a:extLst>
          </p:cNvPr>
          <p:cNvCxnSpPr>
            <a:cxnSpLocks/>
          </p:cNvCxnSpPr>
          <p:nvPr/>
        </p:nvCxnSpPr>
        <p:spPr>
          <a:xfrm>
            <a:off x="1648691" y="2810493"/>
            <a:ext cx="346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4C902849-DF36-42F4-B139-3F7C8D6C4F1C}"/>
              </a:ext>
            </a:extLst>
          </p:cNvPr>
          <p:cNvCxnSpPr>
            <a:cxnSpLocks/>
          </p:cNvCxnSpPr>
          <p:nvPr/>
        </p:nvCxnSpPr>
        <p:spPr>
          <a:xfrm>
            <a:off x="1696189" y="4328557"/>
            <a:ext cx="346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8D7942FE-8CE1-434F-A9D4-51461308B877}"/>
              </a:ext>
            </a:extLst>
          </p:cNvPr>
          <p:cNvCxnSpPr>
            <a:cxnSpLocks/>
          </p:cNvCxnSpPr>
          <p:nvPr/>
        </p:nvCxnSpPr>
        <p:spPr>
          <a:xfrm>
            <a:off x="1670462" y="4872841"/>
            <a:ext cx="346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64939EEA-DEDD-4A6A-8474-623D606FAD25}"/>
              </a:ext>
            </a:extLst>
          </p:cNvPr>
          <p:cNvCxnSpPr>
            <a:cxnSpLocks/>
          </p:cNvCxnSpPr>
          <p:nvPr/>
        </p:nvCxnSpPr>
        <p:spPr>
          <a:xfrm>
            <a:off x="1748639" y="5381500"/>
            <a:ext cx="346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598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053EEF-C6F5-48B3-A171-9DDD69E9E3F0}"/>
              </a:ext>
            </a:extLst>
          </p:cNvPr>
          <p:cNvSpPr>
            <a:spLocks noGrp="1"/>
          </p:cNvSpPr>
          <p:nvPr>
            <p:ph idx="1"/>
          </p:nvPr>
        </p:nvSpPr>
        <p:spPr>
          <a:xfrm>
            <a:off x="838200" y="534390"/>
            <a:ext cx="10515600" cy="5642573"/>
          </a:xfrm>
        </p:spPr>
        <p:txBody>
          <a:bodyPr/>
          <a:lstStyle/>
          <a:p>
            <a:pPr marL="0" indent="0">
              <a:buNone/>
            </a:pPr>
            <a:r>
              <a:rPr lang="en-IN" dirty="0"/>
              <a:t>Step 3: Calculate Leading and Trailing of G’’</a:t>
            </a:r>
          </a:p>
        </p:txBody>
      </p:sp>
      <p:graphicFrame>
        <p:nvGraphicFramePr>
          <p:cNvPr id="4" name="Table 4">
            <a:extLst>
              <a:ext uri="{FF2B5EF4-FFF2-40B4-BE49-F238E27FC236}">
                <a16:creationId xmlns:a16="http://schemas.microsoft.com/office/drawing/2014/main" xmlns="" id="{1239E190-52B9-4A03-A958-13B7264BE462}"/>
              </a:ext>
            </a:extLst>
          </p:cNvPr>
          <p:cNvGraphicFramePr>
            <a:graphicFrameLocks noGrp="1"/>
          </p:cNvGraphicFramePr>
          <p:nvPr>
            <p:extLst>
              <p:ext uri="{D42A27DB-BD31-4B8C-83A1-F6EECF244321}">
                <p14:modId xmlns:p14="http://schemas.microsoft.com/office/powerpoint/2010/main" val="2409215349"/>
              </p:ext>
            </p:extLst>
          </p:nvPr>
        </p:nvGraphicFramePr>
        <p:xfrm>
          <a:off x="838199" y="1562813"/>
          <a:ext cx="9160823" cy="3340515"/>
        </p:xfrm>
        <a:graphic>
          <a:graphicData uri="http://schemas.openxmlformats.org/drawingml/2006/table">
            <a:tbl>
              <a:tblPr firstRow="1" bandRow="1">
                <a:tableStyleId>{5C22544A-7EE6-4342-B048-85BDC9FD1C3A}</a:tableStyleId>
              </a:tblPr>
              <a:tblGrid>
                <a:gridCol w="1145103">
                  <a:extLst>
                    <a:ext uri="{9D8B030D-6E8A-4147-A177-3AD203B41FA5}">
                      <a16:colId xmlns:a16="http://schemas.microsoft.com/office/drawing/2014/main" xmlns="" val="725949259"/>
                    </a:ext>
                  </a:extLst>
                </a:gridCol>
                <a:gridCol w="1145103">
                  <a:extLst>
                    <a:ext uri="{9D8B030D-6E8A-4147-A177-3AD203B41FA5}">
                      <a16:colId xmlns:a16="http://schemas.microsoft.com/office/drawing/2014/main" xmlns="" val="3991802223"/>
                    </a:ext>
                  </a:extLst>
                </a:gridCol>
                <a:gridCol w="1004208">
                  <a:extLst>
                    <a:ext uri="{9D8B030D-6E8A-4147-A177-3AD203B41FA5}">
                      <a16:colId xmlns:a16="http://schemas.microsoft.com/office/drawing/2014/main" xmlns="" val="3915052544"/>
                    </a:ext>
                  </a:extLst>
                </a:gridCol>
                <a:gridCol w="926275">
                  <a:extLst>
                    <a:ext uri="{9D8B030D-6E8A-4147-A177-3AD203B41FA5}">
                      <a16:colId xmlns:a16="http://schemas.microsoft.com/office/drawing/2014/main" xmlns="" val="2612794542"/>
                    </a:ext>
                  </a:extLst>
                </a:gridCol>
                <a:gridCol w="985652">
                  <a:extLst>
                    <a:ext uri="{9D8B030D-6E8A-4147-A177-3AD203B41FA5}">
                      <a16:colId xmlns:a16="http://schemas.microsoft.com/office/drawing/2014/main" xmlns="" val="4275816931"/>
                    </a:ext>
                  </a:extLst>
                </a:gridCol>
                <a:gridCol w="1187533">
                  <a:extLst>
                    <a:ext uri="{9D8B030D-6E8A-4147-A177-3AD203B41FA5}">
                      <a16:colId xmlns:a16="http://schemas.microsoft.com/office/drawing/2014/main" xmlns="" val="3387333778"/>
                    </a:ext>
                  </a:extLst>
                </a:gridCol>
                <a:gridCol w="1080654">
                  <a:extLst>
                    <a:ext uri="{9D8B030D-6E8A-4147-A177-3AD203B41FA5}">
                      <a16:colId xmlns:a16="http://schemas.microsoft.com/office/drawing/2014/main" xmlns="" val="15849708"/>
                    </a:ext>
                  </a:extLst>
                </a:gridCol>
                <a:gridCol w="831273">
                  <a:extLst>
                    <a:ext uri="{9D8B030D-6E8A-4147-A177-3AD203B41FA5}">
                      <a16:colId xmlns:a16="http://schemas.microsoft.com/office/drawing/2014/main" xmlns="" val="1616456759"/>
                    </a:ext>
                  </a:extLst>
                </a:gridCol>
                <a:gridCol w="855022">
                  <a:extLst>
                    <a:ext uri="{9D8B030D-6E8A-4147-A177-3AD203B41FA5}">
                      <a16:colId xmlns:a16="http://schemas.microsoft.com/office/drawing/2014/main" xmlns="" val="2755301291"/>
                    </a:ext>
                  </a:extLst>
                </a:gridCol>
              </a:tblGrid>
              <a:tr h="808705">
                <a:tc>
                  <a:txBody>
                    <a:bodyPr/>
                    <a:lstStyle/>
                    <a:p>
                      <a:r>
                        <a:rPr lang="en-IN" dirty="0"/>
                        <a:t>X</a:t>
                      </a:r>
                    </a:p>
                  </a:txBody>
                  <a:tcPr/>
                </a:tc>
                <a:tc gridSpan="4">
                  <a:txBody>
                    <a:bodyPr/>
                    <a:lstStyle/>
                    <a:p>
                      <a:pPr algn="ctr"/>
                      <a:r>
                        <a:rPr lang="en-IN" dirty="0"/>
                        <a:t>Leading (X)</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4">
                  <a:txBody>
                    <a:bodyPr/>
                    <a:lstStyle/>
                    <a:p>
                      <a:pPr algn="ctr"/>
                      <a:r>
                        <a:rPr lang="en-IN" dirty="0"/>
                        <a:t>Trailing (X)</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192063493"/>
                  </a:ext>
                </a:extLst>
              </a:tr>
              <a:tr h="808705">
                <a:tc>
                  <a:txBody>
                    <a:bodyPr/>
                    <a:lstStyle/>
                    <a:p>
                      <a:r>
                        <a:rPr lang="en-IN" dirty="0"/>
                        <a:t>E</a:t>
                      </a:r>
                    </a:p>
                  </a:txBody>
                  <a:tcPr/>
                </a:tc>
                <a:tc>
                  <a:txBody>
                    <a:bodyPr/>
                    <a:lstStyle/>
                    <a:p>
                      <a:r>
                        <a:rPr lang="en-IN" dirty="0"/>
                        <a:t>+</a:t>
                      </a:r>
                    </a:p>
                    <a:p>
                      <a:endParaRPr lang="en-IN" dirty="0"/>
                    </a:p>
                  </a:txBody>
                  <a:tcPr/>
                </a:tc>
                <a:tc>
                  <a:txBody>
                    <a:bodyPr/>
                    <a:lstStyle/>
                    <a:p>
                      <a:r>
                        <a:rPr lang="en-IN" dirty="0"/>
                        <a:t>*</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p>
                      <a:r>
                        <a:rPr lang="en-IN" dirty="0"/>
                        <a:t>E        T</a:t>
                      </a:r>
                    </a:p>
                  </a:txBody>
                  <a:tcPr/>
                </a:tc>
                <a:tc>
                  <a:txBody>
                    <a:bodyPr/>
                    <a:lstStyle/>
                    <a:p>
                      <a:r>
                        <a:rPr lang="en-IN" dirty="0"/>
                        <a:t>)</a:t>
                      </a:r>
                    </a:p>
                  </a:txBody>
                  <a:tcPr/>
                </a:tc>
                <a:tc>
                  <a:txBody>
                    <a:bodyPr/>
                    <a:lstStyle/>
                    <a:p>
                      <a:r>
                        <a:rPr lang="en-IN" dirty="0"/>
                        <a:t>id</a:t>
                      </a:r>
                    </a:p>
                  </a:txBody>
                  <a:tcPr/>
                </a:tc>
                <a:extLst>
                  <a:ext uri="{0D108BD9-81ED-4DB2-BD59-A6C34878D82A}">
                    <a16:rowId xmlns:a16="http://schemas.microsoft.com/office/drawing/2014/main" xmlns="" val="4089568253"/>
                  </a:ext>
                </a:extLst>
              </a:tr>
              <a:tr h="808705">
                <a:tc>
                  <a:txBody>
                    <a:bodyPr/>
                    <a:lstStyle/>
                    <a:p>
                      <a:r>
                        <a:rPr lang="en-IN" dirty="0"/>
                        <a:t>T</a:t>
                      </a:r>
                    </a:p>
                  </a:txBody>
                  <a:tcPr/>
                </a:tc>
                <a:tc>
                  <a:txBody>
                    <a:bodyPr/>
                    <a:lstStyle/>
                    <a:p>
                      <a:r>
                        <a:rPr lang="en-IN" dirty="0"/>
                        <a:t>*</a:t>
                      </a:r>
                    </a:p>
                  </a:txBody>
                  <a:tcPr/>
                </a:tc>
                <a:tc>
                  <a:txBody>
                    <a:bodyPr/>
                    <a:lstStyle/>
                    <a:p>
                      <a:r>
                        <a:rPr lang="en-IN" dirty="0"/>
                        <a:t>(</a:t>
                      </a:r>
                    </a:p>
                    <a:p>
                      <a:r>
                        <a:rPr lang="en-IN" dirty="0"/>
                        <a:t>T         F</a:t>
                      </a:r>
                    </a:p>
                  </a:txBody>
                  <a:tcPr/>
                </a:tc>
                <a:tc>
                  <a:txBody>
                    <a:bodyPr/>
                    <a:lstStyle/>
                    <a:p>
                      <a:r>
                        <a:rPr lang="en-IN" dirty="0"/>
                        <a:t>id</a:t>
                      </a:r>
                    </a:p>
                  </a:txBody>
                  <a:tcPr/>
                </a:tc>
                <a:tc>
                  <a:txBody>
                    <a:bodyPr/>
                    <a:lstStyle/>
                    <a:p>
                      <a:endParaRPr lang="en-IN"/>
                    </a:p>
                  </a:txBody>
                  <a:tcPr/>
                </a:tc>
                <a:tc>
                  <a:txBody>
                    <a:bodyPr/>
                    <a:lstStyle/>
                    <a:p>
                      <a:r>
                        <a:rPr lang="en-IN" dirty="0"/>
                        <a:t>*</a:t>
                      </a:r>
                    </a:p>
                  </a:txBody>
                  <a:tcPr/>
                </a:tc>
                <a:tc>
                  <a:txBody>
                    <a:bodyPr/>
                    <a:lstStyle/>
                    <a:p>
                      <a:r>
                        <a:rPr lang="en-I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         F</a:t>
                      </a:r>
                    </a:p>
                  </a:txBody>
                  <a:tcPr/>
                </a:tc>
                <a:tc>
                  <a:txBody>
                    <a:bodyPr/>
                    <a:lstStyle/>
                    <a:p>
                      <a:r>
                        <a:rPr lang="en-IN" dirty="0"/>
                        <a:t>id</a:t>
                      </a:r>
                    </a:p>
                  </a:txBody>
                  <a:tcPr/>
                </a:tc>
                <a:tc>
                  <a:txBody>
                    <a:bodyPr/>
                    <a:lstStyle/>
                    <a:p>
                      <a:endParaRPr lang="en-IN" dirty="0"/>
                    </a:p>
                  </a:txBody>
                  <a:tcPr/>
                </a:tc>
                <a:extLst>
                  <a:ext uri="{0D108BD9-81ED-4DB2-BD59-A6C34878D82A}">
                    <a16:rowId xmlns:a16="http://schemas.microsoft.com/office/drawing/2014/main" xmlns="" val="2041944119"/>
                  </a:ext>
                </a:extLst>
              </a:tr>
              <a:tr h="808705">
                <a:tc>
                  <a:txBody>
                    <a:bodyPr/>
                    <a:lstStyle/>
                    <a:p>
                      <a:r>
                        <a:rPr lang="en-IN" dirty="0"/>
                        <a:t>F</a:t>
                      </a:r>
                    </a:p>
                  </a:txBody>
                  <a:tcPr/>
                </a:tc>
                <a:tc>
                  <a:txBody>
                    <a:bodyPr/>
                    <a:lstStyle/>
                    <a:p>
                      <a:r>
                        <a:rPr lang="en-IN" dirty="0"/>
                        <a:t>(</a:t>
                      </a:r>
                    </a:p>
                  </a:txBody>
                  <a:tcPr/>
                </a:tc>
                <a:tc>
                  <a:txBody>
                    <a:bodyPr/>
                    <a:lstStyle/>
                    <a:p>
                      <a:r>
                        <a:rPr lang="en-IN" dirty="0"/>
                        <a:t>id</a:t>
                      </a:r>
                    </a:p>
                    <a:p>
                      <a:r>
                        <a:rPr lang="en-IN" dirty="0"/>
                        <a:t>F         id</a:t>
                      </a:r>
                    </a:p>
                  </a:txBody>
                  <a:tcPr/>
                </a:tc>
                <a:tc>
                  <a:txBody>
                    <a:bodyPr/>
                    <a:lstStyle/>
                    <a:p>
                      <a:endParaRPr lang="en-IN" dirty="0"/>
                    </a:p>
                  </a:txBody>
                  <a:tcPr/>
                </a:tc>
                <a:tc>
                  <a:txBody>
                    <a:bodyPr/>
                    <a:lstStyle/>
                    <a:p>
                      <a:endParaRPr lang="en-IN"/>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         id</a:t>
                      </a:r>
                    </a:p>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157655105"/>
                  </a:ext>
                </a:extLst>
              </a:tr>
            </a:tbl>
          </a:graphicData>
        </a:graphic>
      </p:graphicFrame>
      <p:pic>
        <p:nvPicPr>
          <p:cNvPr id="6" name="Picture 5">
            <a:extLst>
              <a:ext uri="{FF2B5EF4-FFF2-40B4-BE49-F238E27FC236}">
                <a16:creationId xmlns:a16="http://schemas.microsoft.com/office/drawing/2014/main" xmlns="" id="{AB8C1A27-9FE6-4A46-A94D-2E0EB31D6398}"/>
              </a:ext>
            </a:extLst>
          </p:cNvPr>
          <p:cNvPicPr>
            <a:picLocks noChangeAspect="1"/>
          </p:cNvPicPr>
          <p:nvPr/>
        </p:nvPicPr>
        <p:blipFill>
          <a:blip r:embed="rId2"/>
          <a:stretch>
            <a:fillRect/>
          </a:stretch>
        </p:blipFill>
        <p:spPr>
          <a:xfrm>
            <a:off x="2057153" y="2694709"/>
            <a:ext cx="952500" cy="304800"/>
          </a:xfrm>
          <a:prstGeom prst="rect">
            <a:avLst/>
          </a:prstGeom>
        </p:spPr>
      </p:pic>
      <p:sp>
        <p:nvSpPr>
          <p:cNvPr id="9" name="TextBox 8">
            <a:extLst>
              <a:ext uri="{FF2B5EF4-FFF2-40B4-BE49-F238E27FC236}">
                <a16:creationId xmlns:a16="http://schemas.microsoft.com/office/drawing/2014/main" xmlns="" id="{66B7930F-074D-41E3-BA0D-F493665EAF6E}"/>
              </a:ext>
            </a:extLst>
          </p:cNvPr>
          <p:cNvSpPr txBox="1"/>
          <p:nvPr/>
        </p:nvSpPr>
        <p:spPr>
          <a:xfrm>
            <a:off x="3182587" y="2694709"/>
            <a:ext cx="952500" cy="369332"/>
          </a:xfrm>
          <a:prstGeom prst="rect">
            <a:avLst/>
          </a:prstGeom>
          <a:noFill/>
        </p:spPr>
        <p:txBody>
          <a:bodyPr wrap="square" rtlCol="0">
            <a:spAutoFit/>
          </a:bodyPr>
          <a:lstStyle/>
          <a:p>
            <a:r>
              <a:rPr lang="en-IN" dirty="0"/>
              <a:t>E        T</a:t>
            </a:r>
          </a:p>
        </p:txBody>
      </p:sp>
      <p:cxnSp>
        <p:nvCxnSpPr>
          <p:cNvPr id="11" name="Straight Arrow Connector 10">
            <a:extLst>
              <a:ext uri="{FF2B5EF4-FFF2-40B4-BE49-F238E27FC236}">
                <a16:creationId xmlns:a16="http://schemas.microsoft.com/office/drawing/2014/main" xmlns="" id="{2899071A-19E7-4FB3-9019-EBDE5CBBBDF2}"/>
              </a:ext>
            </a:extLst>
          </p:cNvPr>
          <p:cNvCxnSpPr/>
          <p:nvPr/>
        </p:nvCxnSpPr>
        <p:spPr>
          <a:xfrm>
            <a:off x="3408218" y="2873828"/>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xmlns="" id="{5EFF3455-D462-4DB9-937F-DBFD92D5FA75}"/>
              </a:ext>
            </a:extLst>
          </p:cNvPr>
          <p:cNvPicPr>
            <a:picLocks noChangeAspect="1"/>
          </p:cNvPicPr>
          <p:nvPr/>
        </p:nvPicPr>
        <p:blipFill>
          <a:blip r:embed="rId3"/>
          <a:stretch>
            <a:fillRect/>
          </a:stretch>
        </p:blipFill>
        <p:spPr>
          <a:xfrm>
            <a:off x="2057153" y="4347853"/>
            <a:ext cx="876300" cy="342900"/>
          </a:xfrm>
          <a:prstGeom prst="rect">
            <a:avLst/>
          </a:prstGeom>
        </p:spPr>
      </p:pic>
      <p:cxnSp>
        <p:nvCxnSpPr>
          <p:cNvPr id="14" name="Straight Arrow Connector 13">
            <a:extLst>
              <a:ext uri="{FF2B5EF4-FFF2-40B4-BE49-F238E27FC236}">
                <a16:creationId xmlns:a16="http://schemas.microsoft.com/office/drawing/2014/main" xmlns="" id="{2B6941FE-D28E-4A3F-80CF-32A80F07C065}"/>
              </a:ext>
            </a:extLst>
          </p:cNvPr>
          <p:cNvCxnSpPr/>
          <p:nvPr/>
        </p:nvCxnSpPr>
        <p:spPr>
          <a:xfrm>
            <a:off x="3373829" y="4466603"/>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xmlns="" id="{82CECFCB-591A-497E-B849-4CD795C0E9D5}"/>
              </a:ext>
            </a:extLst>
          </p:cNvPr>
          <p:cNvPicPr>
            <a:picLocks noChangeAspect="1"/>
          </p:cNvPicPr>
          <p:nvPr/>
        </p:nvPicPr>
        <p:blipFill>
          <a:blip r:embed="rId4"/>
          <a:stretch>
            <a:fillRect/>
          </a:stretch>
        </p:blipFill>
        <p:spPr>
          <a:xfrm>
            <a:off x="2057153" y="3477492"/>
            <a:ext cx="952500" cy="381000"/>
          </a:xfrm>
          <a:prstGeom prst="rect">
            <a:avLst/>
          </a:prstGeom>
        </p:spPr>
      </p:pic>
      <p:cxnSp>
        <p:nvCxnSpPr>
          <p:cNvPr id="17" name="Straight Arrow Connector 16">
            <a:extLst>
              <a:ext uri="{FF2B5EF4-FFF2-40B4-BE49-F238E27FC236}">
                <a16:creationId xmlns:a16="http://schemas.microsoft.com/office/drawing/2014/main" xmlns="" id="{2569B65E-CB65-4D5A-A234-9439D3CBEE71}"/>
              </a:ext>
            </a:extLst>
          </p:cNvPr>
          <p:cNvCxnSpPr/>
          <p:nvPr/>
        </p:nvCxnSpPr>
        <p:spPr>
          <a:xfrm>
            <a:off x="3382492" y="3643741"/>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xmlns="" id="{A4F9FBEA-A4A2-438A-9163-194774D2C464}"/>
              </a:ext>
            </a:extLst>
          </p:cNvPr>
          <p:cNvPicPr>
            <a:picLocks noChangeAspect="1"/>
          </p:cNvPicPr>
          <p:nvPr/>
        </p:nvPicPr>
        <p:blipFill>
          <a:blip r:embed="rId2"/>
          <a:stretch>
            <a:fillRect/>
          </a:stretch>
        </p:blipFill>
        <p:spPr>
          <a:xfrm>
            <a:off x="6114554" y="2721428"/>
            <a:ext cx="952500" cy="304800"/>
          </a:xfrm>
          <a:prstGeom prst="rect">
            <a:avLst/>
          </a:prstGeom>
        </p:spPr>
      </p:pic>
      <p:pic>
        <p:nvPicPr>
          <p:cNvPr id="21" name="Picture 20">
            <a:extLst>
              <a:ext uri="{FF2B5EF4-FFF2-40B4-BE49-F238E27FC236}">
                <a16:creationId xmlns:a16="http://schemas.microsoft.com/office/drawing/2014/main" xmlns="" id="{81E31ABD-7F87-4E46-BD42-479203A3D0C3}"/>
              </a:ext>
            </a:extLst>
          </p:cNvPr>
          <p:cNvPicPr>
            <a:picLocks noChangeAspect="1"/>
          </p:cNvPicPr>
          <p:nvPr/>
        </p:nvPicPr>
        <p:blipFill>
          <a:blip r:embed="rId3"/>
          <a:stretch>
            <a:fillRect/>
          </a:stretch>
        </p:blipFill>
        <p:spPr>
          <a:xfrm>
            <a:off x="6114554" y="4347853"/>
            <a:ext cx="876300" cy="342900"/>
          </a:xfrm>
          <a:prstGeom prst="rect">
            <a:avLst/>
          </a:prstGeom>
        </p:spPr>
      </p:pic>
      <p:cxnSp>
        <p:nvCxnSpPr>
          <p:cNvPr id="22" name="Straight Arrow Connector 21">
            <a:extLst>
              <a:ext uri="{FF2B5EF4-FFF2-40B4-BE49-F238E27FC236}">
                <a16:creationId xmlns:a16="http://schemas.microsoft.com/office/drawing/2014/main" xmlns="" id="{34C04887-3DA7-4B0A-BF9B-ABB8A2E31118}"/>
              </a:ext>
            </a:extLst>
          </p:cNvPr>
          <p:cNvCxnSpPr/>
          <p:nvPr/>
        </p:nvCxnSpPr>
        <p:spPr>
          <a:xfrm>
            <a:off x="7492583" y="4464628"/>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xmlns="" id="{30E5BFE3-F5B1-46F4-B522-30BE12058B23}"/>
              </a:ext>
            </a:extLst>
          </p:cNvPr>
          <p:cNvPicPr>
            <a:picLocks noChangeAspect="1"/>
          </p:cNvPicPr>
          <p:nvPr/>
        </p:nvPicPr>
        <p:blipFill>
          <a:blip r:embed="rId4"/>
          <a:stretch>
            <a:fillRect/>
          </a:stretch>
        </p:blipFill>
        <p:spPr>
          <a:xfrm>
            <a:off x="6096000" y="3452642"/>
            <a:ext cx="952500" cy="381000"/>
          </a:xfrm>
          <a:prstGeom prst="rect">
            <a:avLst/>
          </a:prstGeom>
        </p:spPr>
      </p:pic>
      <p:cxnSp>
        <p:nvCxnSpPr>
          <p:cNvPr id="26" name="Straight Arrow Connector 25">
            <a:extLst>
              <a:ext uri="{FF2B5EF4-FFF2-40B4-BE49-F238E27FC236}">
                <a16:creationId xmlns:a16="http://schemas.microsoft.com/office/drawing/2014/main" xmlns="" id="{B28429D3-D468-4A89-A07C-CCB8E9FE7C0C}"/>
              </a:ext>
            </a:extLst>
          </p:cNvPr>
          <p:cNvCxnSpPr/>
          <p:nvPr/>
        </p:nvCxnSpPr>
        <p:spPr>
          <a:xfrm>
            <a:off x="7478730" y="3655120"/>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xmlns="" id="{73163249-7800-4B58-851D-9D3C310455F4}"/>
              </a:ext>
            </a:extLst>
          </p:cNvPr>
          <p:cNvCxnSpPr/>
          <p:nvPr/>
        </p:nvCxnSpPr>
        <p:spPr>
          <a:xfrm>
            <a:off x="7476751" y="2833744"/>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8836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AB48EE7-6AB8-4E86-8323-3C194002BDA5}"/>
              </a:ext>
            </a:extLst>
          </p:cNvPr>
          <p:cNvSpPr>
            <a:spLocks noGrp="1"/>
          </p:cNvSpPr>
          <p:nvPr>
            <p:ph idx="1"/>
          </p:nvPr>
        </p:nvSpPr>
        <p:spPr>
          <a:xfrm>
            <a:off x="838200" y="237506"/>
            <a:ext cx="10515600" cy="5939457"/>
          </a:xfrm>
        </p:spPr>
        <p:txBody>
          <a:bodyPr/>
          <a:lstStyle/>
          <a:p>
            <a:pPr marL="0" indent="0">
              <a:buNone/>
            </a:pPr>
            <a:r>
              <a:rPr lang="en-IN" dirty="0"/>
              <a:t>Step 4: Assign </a:t>
            </a:r>
            <a:r>
              <a:rPr lang="en-IN" dirty="0" smtClean="0"/>
              <a:t>Precedencies</a:t>
            </a:r>
            <a:endParaRPr lang="en-IN" dirty="0"/>
          </a:p>
        </p:txBody>
      </p:sp>
      <p:pic>
        <p:nvPicPr>
          <p:cNvPr id="5" name="Picture 4">
            <a:extLst>
              <a:ext uri="{FF2B5EF4-FFF2-40B4-BE49-F238E27FC236}">
                <a16:creationId xmlns:a16="http://schemas.microsoft.com/office/drawing/2014/main" xmlns="" id="{0FEEB011-7613-4632-B297-7B49152D8A93}"/>
              </a:ext>
            </a:extLst>
          </p:cNvPr>
          <p:cNvPicPr>
            <a:picLocks noChangeAspect="1"/>
          </p:cNvPicPr>
          <p:nvPr/>
        </p:nvPicPr>
        <p:blipFill>
          <a:blip r:embed="rId2"/>
          <a:stretch>
            <a:fillRect/>
          </a:stretch>
        </p:blipFill>
        <p:spPr>
          <a:xfrm>
            <a:off x="923987" y="641617"/>
            <a:ext cx="8113136" cy="3526944"/>
          </a:xfrm>
          <a:prstGeom prst="rect">
            <a:avLst/>
          </a:prstGeom>
        </p:spPr>
      </p:pic>
      <p:pic>
        <p:nvPicPr>
          <p:cNvPr id="7" name="Picture 6">
            <a:extLst>
              <a:ext uri="{FF2B5EF4-FFF2-40B4-BE49-F238E27FC236}">
                <a16:creationId xmlns:a16="http://schemas.microsoft.com/office/drawing/2014/main" xmlns="" id="{D2B98BC7-E23C-42A9-BA49-E6EB1CB46D1F}"/>
              </a:ext>
            </a:extLst>
          </p:cNvPr>
          <p:cNvPicPr>
            <a:picLocks noChangeAspect="1"/>
          </p:cNvPicPr>
          <p:nvPr/>
        </p:nvPicPr>
        <p:blipFill>
          <a:blip r:embed="rId3"/>
          <a:stretch>
            <a:fillRect/>
          </a:stretch>
        </p:blipFill>
        <p:spPr>
          <a:xfrm>
            <a:off x="923987" y="4168561"/>
            <a:ext cx="8037462" cy="2525327"/>
          </a:xfrm>
          <a:prstGeom prst="rect">
            <a:avLst/>
          </a:prstGeom>
        </p:spPr>
      </p:pic>
      <p:sp>
        <p:nvSpPr>
          <p:cNvPr id="2" name="TextBox 1">
            <a:extLst>
              <a:ext uri="{FF2B5EF4-FFF2-40B4-BE49-F238E27FC236}">
                <a16:creationId xmlns:a16="http://schemas.microsoft.com/office/drawing/2014/main" xmlns="" id="{27188497-C440-4B2B-A2E3-BCCEA31BC703}"/>
              </a:ext>
            </a:extLst>
          </p:cNvPr>
          <p:cNvSpPr txBox="1"/>
          <p:nvPr/>
        </p:nvSpPr>
        <p:spPr>
          <a:xfrm>
            <a:off x="9144000" y="3917092"/>
            <a:ext cx="3048000" cy="369332"/>
          </a:xfrm>
          <a:prstGeom prst="rect">
            <a:avLst/>
          </a:prstGeom>
          <a:noFill/>
        </p:spPr>
        <p:txBody>
          <a:bodyPr wrap="square" rtlCol="0">
            <a:spAutoFit/>
          </a:bodyPr>
          <a:lstStyle/>
          <a:p>
            <a:r>
              <a:rPr lang="en-IN" dirty="0"/>
              <a:t>$         Leading(S)</a:t>
            </a:r>
          </a:p>
        </p:txBody>
      </p:sp>
      <p:pic>
        <p:nvPicPr>
          <p:cNvPr id="6" name="Picture 5">
            <a:extLst>
              <a:ext uri="{FF2B5EF4-FFF2-40B4-BE49-F238E27FC236}">
                <a16:creationId xmlns:a16="http://schemas.microsoft.com/office/drawing/2014/main" xmlns="" id="{36E02836-1075-4D1E-B72E-511537C90C96}"/>
              </a:ext>
            </a:extLst>
          </p:cNvPr>
          <p:cNvPicPr>
            <a:picLocks noChangeAspect="1"/>
          </p:cNvPicPr>
          <p:nvPr/>
        </p:nvPicPr>
        <p:blipFill>
          <a:blip r:embed="rId4"/>
          <a:stretch>
            <a:fillRect/>
          </a:stretch>
        </p:blipFill>
        <p:spPr>
          <a:xfrm>
            <a:off x="9450087" y="4007957"/>
            <a:ext cx="285750" cy="200025"/>
          </a:xfrm>
          <a:prstGeom prst="rect">
            <a:avLst/>
          </a:prstGeom>
        </p:spPr>
      </p:pic>
      <p:sp>
        <p:nvSpPr>
          <p:cNvPr id="9" name="TextBox 8">
            <a:extLst>
              <a:ext uri="{FF2B5EF4-FFF2-40B4-BE49-F238E27FC236}">
                <a16:creationId xmlns:a16="http://schemas.microsoft.com/office/drawing/2014/main" xmlns="" id="{FE8710B8-52EB-4671-A3B1-9B1140445D4D}"/>
              </a:ext>
            </a:extLst>
          </p:cNvPr>
          <p:cNvSpPr txBox="1"/>
          <p:nvPr/>
        </p:nvSpPr>
        <p:spPr>
          <a:xfrm>
            <a:off x="9037123" y="5662186"/>
            <a:ext cx="3048000" cy="369332"/>
          </a:xfrm>
          <a:prstGeom prst="rect">
            <a:avLst/>
          </a:prstGeom>
          <a:noFill/>
        </p:spPr>
        <p:txBody>
          <a:bodyPr wrap="square" rtlCol="0">
            <a:spAutoFit/>
          </a:bodyPr>
          <a:lstStyle/>
          <a:p>
            <a:r>
              <a:rPr lang="en-IN" dirty="0"/>
              <a:t>Trailing(S)         $</a:t>
            </a:r>
          </a:p>
        </p:txBody>
      </p:sp>
      <p:pic>
        <p:nvPicPr>
          <p:cNvPr id="11" name="Picture 10">
            <a:extLst>
              <a:ext uri="{FF2B5EF4-FFF2-40B4-BE49-F238E27FC236}">
                <a16:creationId xmlns:a16="http://schemas.microsoft.com/office/drawing/2014/main" xmlns="" id="{91D23457-75FA-4E57-B634-87E0B01AEB00}"/>
              </a:ext>
            </a:extLst>
          </p:cNvPr>
          <p:cNvPicPr>
            <a:picLocks noChangeAspect="1"/>
          </p:cNvPicPr>
          <p:nvPr/>
        </p:nvPicPr>
        <p:blipFill>
          <a:blip r:embed="rId5"/>
          <a:stretch>
            <a:fillRect/>
          </a:stretch>
        </p:blipFill>
        <p:spPr>
          <a:xfrm>
            <a:off x="10095840" y="5747053"/>
            <a:ext cx="304800" cy="238125"/>
          </a:xfrm>
          <a:prstGeom prst="rect">
            <a:avLst/>
          </a:prstGeom>
        </p:spPr>
      </p:pic>
    </p:spTree>
    <p:extLst>
      <p:ext uri="{BB962C8B-B14F-4D97-AF65-F5344CB8AC3E}">
        <p14:creationId xmlns:p14="http://schemas.microsoft.com/office/powerpoint/2010/main" val="24291785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FAB6665-4C18-4238-9C7A-9393F444EB3C}"/>
              </a:ext>
            </a:extLst>
          </p:cNvPr>
          <p:cNvPicPr>
            <a:picLocks noChangeAspect="1"/>
          </p:cNvPicPr>
          <p:nvPr/>
        </p:nvPicPr>
        <p:blipFill>
          <a:blip r:embed="rId2"/>
          <a:stretch>
            <a:fillRect/>
          </a:stretch>
        </p:blipFill>
        <p:spPr>
          <a:xfrm>
            <a:off x="838200" y="365125"/>
            <a:ext cx="7602030" cy="5905046"/>
          </a:xfrm>
          <a:prstGeom prst="rect">
            <a:avLst/>
          </a:prstGeom>
        </p:spPr>
      </p:pic>
    </p:spTree>
    <p:extLst>
      <p:ext uri="{BB962C8B-B14F-4D97-AF65-F5344CB8AC3E}">
        <p14:creationId xmlns:p14="http://schemas.microsoft.com/office/powerpoint/2010/main" val="26479466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28D8B01-E5CA-4799-A583-E3A57B44E1E4}"/>
              </a:ext>
            </a:extLst>
          </p:cNvPr>
          <p:cNvPicPr>
            <a:picLocks noChangeAspect="1"/>
          </p:cNvPicPr>
          <p:nvPr/>
        </p:nvPicPr>
        <p:blipFill>
          <a:blip r:embed="rId2"/>
          <a:stretch>
            <a:fillRect/>
          </a:stretch>
        </p:blipFill>
        <p:spPr>
          <a:xfrm>
            <a:off x="728353" y="372341"/>
            <a:ext cx="6384966" cy="6340626"/>
          </a:xfrm>
          <a:prstGeom prst="rect">
            <a:avLst/>
          </a:prstGeom>
        </p:spPr>
      </p:pic>
    </p:spTree>
    <p:extLst>
      <p:ext uri="{BB962C8B-B14F-4D97-AF65-F5344CB8AC3E}">
        <p14:creationId xmlns:p14="http://schemas.microsoft.com/office/powerpoint/2010/main" val="10519916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528FB5E-9368-40E4-A366-2F095BEB8FBF}"/>
              </a:ext>
            </a:extLst>
          </p:cNvPr>
          <p:cNvPicPr>
            <a:picLocks noChangeAspect="1"/>
          </p:cNvPicPr>
          <p:nvPr/>
        </p:nvPicPr>
        <p:blipFill>
          <a:blip r:embed="rId2"/>
          <a:stretch>
            <a:fillRect/>
          </a:stretch>
        </p:blipFill>
        <p:spPr>
          <a:xfrm>
            <a:off x="847725" y="365125"/>
            <a:ext cx="9579186" cy="5667540"/>
          </a:xfrm>
          <a:prstGeom prst="rect">
            <a:avLst/>
          </a:prstGeom>
        </p:spPr>
      </p:pic>
    </p:spTree>
    <p:extLst>
      <p:ext uri="{BB962C8B-B14F-4D97-AF65-F5344CB8AC3E}">
        <p14:creationId xmlns:p14="http://schemas.microsoft.com/office/powerpoint/2010/main" val="28456672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A03A5B-83C9-42D6-B054-0BE99591FB72}"/>
              </a:ext>
            </a:extLst>
          </p:cNvPr>
          <p:cNvPicPr>
            <a:picLocks noChangeAspect="1"/>
          </p:cNvPicPr>
          <p:nvPr/>
        </p:nvPicPr>
        <p:blipFill>
          <a:blip r:embed="rId2"/>
          <a:stretch>
            <a:fillRect/>
          </a:stretch>
        </p:blipFill>
        <p:spPr>
          <a:xfrm>
            <a:off x="1059784" y="500976"/>
            <a:ext cx="5860000" cy="3777307"/>
          </a:xfrm>
          <a:prstGeom prst="rect">
            <a:avLst/>
          </a:prstGeom>
        </p:spPr>
      </p:pic>
      <p:sp>
        <p:nvSpPr>
          <p:cNvPr id="2" name="TextBox 1">
            <a:extLst>
              <a:ext uri="{FF2B5EF4-FFF2-40B4-BE49-F238E27FC236}">
                <a16:creationId xmlns:a16="http://schemas.microsoft.com/office/drawing/2014/main" xmlns="" id="{00E19CC7-63F1-4BEF-8A7E-5442AF8637CB}"/>
              </a:ext>
            </a:extLst>
          </p:cNvPr>
          <p:cNvSpPr txBox="1"/>
          <p:nvPr/>
        </p:nvSpPr>
        <p:spPr>
          <a:xfrm>
            <a:off x="1099264" y="4780017"/>
            <a:ext cx="4609070" cy="1477328"/>
          </a:xfrm>
          <a:prstGeom prst="rect">
            <a:avLst/>
          </a:prstGeom>
          <a:noFill/>
        </p:spPr>
        <p:txBody>
          <a:bodyPr wrap="square" rtlCol="0">
            <a:spAutoFit/>
          </a:bodyPr>
          <a:lstStyle/>
          <a:p>
            <a:r>
              <a:rPr lang="en-IN" dirty="0">
                <a:solidFill>
                  <a:srgbClr val="FF0000"/>
                </a:solidFill>
              </a:rPr>
              <a:t>(</a:t>
            </a:r>
            <a:r>
              <a:rPr lang="en-IN" dirty="0"/>
              <a:t>E</a:t>
            </a:r>
            <a:r>
              <a:rPr lang="en-IN" dirty="0">
                <a:solidFill>
                  <a:srgbClr val="FF0000"/>
                </a:solidFill>
              </a:rPr>
              <a:t> )   </a:t>
            </a:r>
            <a:r>
              <a:rPr lang="en-IN" dirty="0"/>
              <a:t>=&gt;  (           )</a:t>
            </a:r>
          </a:p>
          <a:p>
            <a:r>
              <a:rPr lang="en-IN" dirty="0"/>
              <a:t>E</a:t>
            </a:r>
            <a:r>
              <a:rPr lang="en-IN" dirty="0">
                <a:solidFill>
                  <a:srgbClr val="FF0000"/>
                </a:solidFill>
              </a:rPr>
              <a:t>+T</a:t>
            </a:r>
            <a:r>
              <a:rPr lang="en-IN" dirty="0"/>
              <a:t>  =&gt; +           Leading(T) = { *, (, id}</a:t>
            </a:r>
          </a:p>
          <a:p>
            <a:r>
              <a:rPr lang="en-IN" dirty="0"/>
              <a:t>T</a:t>
            </a:r>
            <a:r>
              <a:rPr lang="en-IN" dirty="0">
                <a:solidFill>
                  <a:srgbClr val="FF0000"/>
                </a:solidFill>
              </a:rPr>
              <a:t>*F</a:t>
            </a:r>
            <a:r>
              <a:rPr lang="en-IN" dirty="0"/>
              <a:t>  =&gt; *         L(F) = {(, id}</a:t>
            </a:r>
          </a:p>
          <a:p>
            <a:r>
              <a:rPr lang="en-IN" dirty="0">
                <a:solidFill>
                  <a:srgbClr val="FF0000"/>
                </a:solidFill>
              </a:rPr>
              <a:t>(E</a:t>
            </a:r>
            <a:r>
              <a:rPr lang="en-IN" dirty="0"/>
              <a:t>) =&gt;   (          L(E) = {*, +, (, id}</a:t>
            </a:r>
          </a:p>
          <a:p>
            <a:r>
              <a:rPr lang="en-IN" dirty="0"/>
              <a:t>               $        L(E ) = {*, +, (, id}     </a:t>
            </a:r>
          </a:p>
        </p:txBody>
      </p:sp>
      <p:pic>
        <p:nvPicPr>
          <p:cNvPr id="4" name="Picture 3">
            <a:extLst>
              <a:ext uri="{FF2B5EF4-FFF2-40B4-BE49-F238E27FC236}">
                <a16:creationId xmlns:a16="http://schemas.microsoft.com/office/drawing/2014/main" xmlns="" id="{5323F552-7E25-43B0-9EAD-468BE7124ECF}"/>
              </a:ext>
            </a:extLst>
          </p:cNvPr>
          <p:cNvPicPr>
            <a:picLocks noChangeAspect="1"/>
          </p:cNvPicPr>
          <p:nvPr/>
        </p:nvPicPr>
        <p:blipFill>
          <a:blip r:embed="rId3"/>
          <a:stretch>
            <a:fillRect/>
          </a:stretch>
        </p:blipFill>
        <p:spPr>
          <a:xfrm>
            <a:off x="2168096" y="4884738"/>
            <a:ext cx="342900" cy="238125"/>
          </a:xfrm>
          <a:prstGeom prst="rect">
            <a:avLst/>
          </a:prstGeom>
        </p:spPr>
      </p:pic>
      <p:pic>
        <p:nvPicPr>
          <p:cNvPr id="7" name="Picture 6">
            <a:extLst>
              <a:ext uri="{FF2B5EF4-FFF2-40B4-BE49-F238E27FC236}">
                <a16:creationId xmlns:a16="http://schemas.microsoft.com/office/drawing/2014/main" xmlns="" id="{4D2763BC-867C-4805-89A7-8BA666D65264}"/>
              </a:ext>
            </a:extLst>
          </p:cNvPr>
          <p:cNvPicPr>
            <a:picLocks noChangeAspect="1"/>
          </p:cNvPicPr>
          <p:nvPr/>
        </p:nvPicPr>
        <p:blipFill>
          <a:blip r:embed="rId4"/>
          <a:stretch>
            <a:fillRect/>
          </a:stretch>
        </p:blipFill>
        <p:spPr>
          <a:xfrm>
            <a:off x="2168096" y="5217816"/>
            <a:ext cx="192045" cy="151308"/>
          </a:xfrm>
          <a:prstGeom prst="rect">
            <a:avLst/>
          </a:prstGeom>
        </p:spPr>
      </p:pic>
      <p:pic>
        <p:nvPicPr>
          <p:cNvPr id="9" name="Picture 8">
            <a:extLst>
              <a:ext uri="{FF2B5EF4-FFF2-40B4-BE49-F238E27FC236}">
                <a16:creationId xmlns:a16="http://schemas.microsoft.com/office/drawing/2014/main" xmlns="" id="{6C81C69B-A701-48F9-8881-D0897876047E}"/>
              </a:ext>
            </a:extLst>
          </p:cNvPr>
          <p:cNvPicPr>
            <a:picLocks noChangeAspect="1"/>
          </p:cNvPicPr>
          <p:nvPr/>
        </p:nvPicPr>
        <p:blipFill>
          <a:blip r:embed="rId5"/>
          <a:stretch>
            <a:fillRect/>
          </a:stretch>
        </p:blipFill>
        <p:spPr>
          <a:xfrm>
            <a:off x="8815920" y="4902758"/>
            <a:ext cx="378581" cy="220105"/>
          </a:xfrm>
          <a:prstGeom prst="rect">
            <a:avLst/>
          </a:prstGeom>
        </p:spPr>
      </p:pic>
      <p:sp>
        <p:nvSpPr>
          <p:cNvPr id="10" name="TextBox 9">
            <a:extLst>
              <a:ext uri="{FF2B5EF4-FFF2-40B4-BE49-F238E27FC236}">
                <a16:creationId xmlns:a16="http://schemas.microsoft.com/office/drawing/2014/main" xmlns="" id="{3DEF5465-180A-41B1-A560-A7390556FD68}"/>
              </a:ext>
            </a:extLst>
          </p:cNvPr>
          <p:cNvSpPr txBox="1"/>
          <p:nvPr/>
        </p:nvSpPr>
        <p:spPr>
          <a:xfrm>
            <a:off x="1865870" y="4410685"/>
            <a:ext cx="2397211" cy="369332"/>
          </a:xfrm>
          <a:prstGeom prst="rect">
            <a:avLst/>
          </a:prstGeom>
          <a:noFill/>
        </p:spPr>
        <p:txBody>
          <a:bodyPr wrap="square" rtlCol="0">
            <a:spAutoFit/>
          </a:bodyPr>
          <a:lstStyle/>
          <a:p>
            <a:r>
              <a:rPr lang="en-IN" dirty="0"/>
              <a:t>Row  ------- Column</a:t>
            </a:r>
          </a:p>
        </p:txBody>
      </p:sp>
      <p:pic>
        <p:nvPicPr>
          <p:cNvPr id="12" name="Picture 11">
            <a:extLst>
              <a:ext uri="{FF2B5EF4-FFF2-40B4-BE49-F238E27FC236}">
                <a16:creationId xmlns:a16="http://schemas.microsoft.com/office/drawing/2014/main" xmlns="" id="{2465C9F5-33C2-4E79-A45A-B9EC0B648348}"/>
              </a:ext>
            </a:extLst>
          </p:cNvPr>
          <p:cNvPicPr>
            <a:picLocks noChangeAspect="1"/>
          </p:cNvPicPr>
          <p:nvPr/>
        </p:nvPicPr>
        <p:blipFill>
          <a:blip r:embed="rId4"/>
          <a:stretch>
            <a:fillRect/>
          </a:stretch>
        </p:blipFill>
        <p:spPr>
          <a:xfrm>
            <a:off x="2182383" y="5448648"/>
            <a:ext cx="192045" cy="151308"/>
          </a:xfrm>
          <a:prstGeom prst="rect">
            <a:avLst/>
          </a:prstGeom>
        </p:spPr>
      </p:pic>
      <p:pic>
        <p:nvPicPr>
          <p:cNvPr id="14" name="Picture 13">
            <a:extLst>
              <a:ext uri="{FF2B5EF4-FFF2-40B4-BE49-F238E27FC236}">
                <a16:creationId xmlns:a16="http://schemas.microsoft.com/office/drawing/2014/main" xmlns="" id="{DABA8056-87B0-4E95-AAD2-078CE7F0CB33}"/>
              </a:ext>
            </a:extLst>
          </p:cNvPr>
          <p:cNvPicPr>
            <a:picLocks noChangeAspect="1"/>
          </p:cNvPicPr>
          <p:nvPr/>
        </p:nvPicPr>
        <p:blipFill>
          <a:blip r:embed="rId4"/>
          <a:stretch>
            <a:fillRect/>
          </a:stretch>
        </p:blipFill>
        <p:spPr>
          <a:xfrm>
            <a:off x="2182383" y="5774433"/>
            <a:ext cx="192045" cy="151308"/>
          </a:xfrm>
          <a:prstGeom prst="rect">
            <a:avLst/>
          </a:prstGeom>
        </p:spPr>
      </p:pic>
      <p:pic>
        <p:nvPicPr>
          <p:cNvPr id="16" name="Picture 15">
            <a:extLst>
              <a:ext uri="{FF2B5EF4-FFF2-40B4-BE49-F238E27FC236}">
                <a16:creationId xmlns:a16="http://schemas.microsoft.com/office/drawing/2014/main" xmlns="" id="{7719458B-A64A-4D0B-9B54-8445AC3AD0BF}"/>
              </a:ext>
            </a:extLst>
          </p:cNvPr>
          <p:cNvPicPr>
            <a:picLocks noChangeAspect="1"/>
          </p:cNvPicPr>
          <p:nvPr/>
        </p:nvPicPr>
        <p:blipFill>
          <a:blip r:embed="rId4"/>
          <a:stretch>
            <a:fillRect/>
          </a:stretch>
        </p:blipFill>
        <p:spPr>
          <a:xfrm>
            <a:off x="2159600" y="6022639"/>
            <a:ext cx="192045" cy="151308"/>
          </a:xfrm>
          <a:prstGeom prst="rect">
            <a:avLst/>
          </a:prstGeom>
        </p:spPr>
      </p:pic>
      <p:sp>
        <p:nvSpPr>
          <p:cNvPr id="17" name="TextBox 16">
            <a:extLst>
              <a:ext uri="{FF2B5EF4-FFF2-40B4-BE49-F238E27FC236}">
                <a16:creationId xmlns:a16="http://schemas.microsoft.com/office/drawing/2014/main" xmlns="" id="{F06AFD06-597E-4C13-BF59-DD74F900BC8B}"/>
              </a:ext>
            </a:extLst>
          </p:cNvPr>
          <p:cNvSpPr txBox="1"/>
          <p:nvPr/>
        </p:nvSpPr>
        <p:spPr>
          <a:xfrm>
            <a:off x="5846677" y="4867159"/>
            <a:ext cx="4177227" cy="1200329"/>
          </a:xfrm>
          <a:prstGeom prst="rect">
            <a:avLst/>
          </a:prstGeom>
          <a:noFill/>
        </p:spPr>
        <p:txBody>
          <a:bodyPr wrap="square" rtlCol="0">
            <a:spAutoFit/>
          </a:bodyPr>
          <a:lstStyle/>
          <a:p>
            <a:r>
              <a:rPr lang="en-IN" dirty="0">
                <a:solidFill>
                  <a:srgbClr val="FF0000"/>
                </a:solidFill>
              </a:rPr>
              <a:t>E+</a:t>
            </a:r>
            <a:r>
              <a:rPr lang="en-IN" dirty="0"/>
              <a:t>T  =&gt; Trailing(E) ={+, *, ), id}              +</a:t>
            </a:r>
          </a:p>
          <a:p>
            <a:r>
              <a:rPr lang="en-IN" dirty="0">
                <a:solidFill>
                  <a:srgbClr val="FF0000"/>
                </a:solidFill>
              </a:rPr>
              <a:t>T*</a:t>
            </a:r>
            <a:r>
              <a:rPr lang="en-IN" dirty="0"/>
              <a:t>F  =&gt;            T(T) ={*, ), id}                  *</a:t>
            </a:r>
          </a:p>
          <a:p>
            <a:pPr marL="342900" indent="-342900">
              <a:buAutoNum type="alphaUcParenBoth" startAt="5"/>
            </a:pPr>
            <a:r>
              <a:rPr lang="en-IN" dirty="0"/>
              <a:t>=&gt;              T(E) ={+, *, ), id}              )</a:t>
            </a:r>
          </a:p>
          <a:p>
            <a:r>
              <a:rPr lang="en-IN" dirty="0"/>
              <a:t>                         T(E) ={+, *, ), id}              $</a:t>
            </a:r>
          </a:p>
        </p:txBody>
      </p:sp>
      <p:sp>
        <p:nvSpPr>
          <p:cNvPr id="19" name="TextBox 18">
            <a:extLst>
              <a:ext uri="{FF2B5EF4-FFF2-40B4-BE49-F238E27FC236}">
                <a16:creationId xmlns:a16="http://schemas.microsoft.com/office/drawing/2014/main" xmlns="" id="{C67D9565-A3BF-4621-BFEB-584F77A84938}"/>
              </a:ext>
            </a:extLst>
          </p:cNvPr>
          <p:cNvSpPr txBox="1"/>
          <p:nvPr/>
        </p:nvSpPr>
        <p:spPr>
          <a:xfrm>
            <a:off x="7921003" y="4414122"/>
            <a:ext cx="2397211" cy="369332"/>
          </a:xfrm>
          <a:prstGeom prst="rect">
            <a:avLst/>
          </a:prstGeom>
          <a:noFill/>
        </p:spPr>
        <p:txBody>
          <a:bodyPr wrap="square" rtlCol="0">
            <a:spAutoFit/>
          </a:bodyPr>
          <a:lstStyle/>
          <a:p>
            <a:r>
              <a:rPr lang="en-IN" dirty="0"/>
              <a:t>Row  ------- Column</a:t>
            </a:r>
          </a:p>
        </p:txBody>
      </p:sp>
      <p:pic>
        <p:nvPicPr>
          <p:cNvPr id="21" name="Picture 20">
            <a:extLst>
              <a:ext uri="{FF2B5EF4-FFF2-40B4-BE49-F238E27FC236}">
                <a16:creationId xmlns:a16="http://schemas.microsoft.com/office/drawing/2014/main" xmlns="" id="{28EFD350-FB29-487C-8283-EDCF24A9575C}"/>
              </a:ext>
            </a:extLst>
          </p:cNvPr>
          <p:cNvPicPr>
            <a:picLocks noChangeAspect="1"/>
          </p:cNvPicPr>
          <p:nvPr/>
        </p:nvPicPr>
        <p:blipFill>
          <a:blip r:embed="rId5"/>
          <a:stretch>
            <a:fillRect/>
          </a:stretch>
        </p:blipFill>
        <p:spPr>
          <a:xfrm>
            <a:off x="8826485" y="5217816"/>
            <a:ext cx="378581" cy="220105"/>
          </a:xfrm>
          <a:prstGeom prst="rect">
            <a:avLst/>
          </a:prstGeom>
        </p:spPr>
      </p:pic>
      <p:pic>
        <p:nvPicPr>
          <p:cNvPr id="23" name="Picture 22">
            <a:extLst>
              <a:ext uri="{FF2B5EF4-FFF2-40B4-BE49-F238E27FC236}">
                <a16:creationId xmlns:a16="http://schemas.microsoft.com/office/drawing/2014/main" xmlns="" id="{9D7C69F7-06DD-4013-8A8C-A81023458394}"/>
              </a:ext>
            </a:extLst>
          </p:cNvPr>
          <p:cNvPicPr>
            <a:picLocks noChangeAspect="1"/>
          </p:cNvPicPr>
          <p:nvPr/>
        </p:nvPicPr>
        <p:blipFill>
          <a:blip r:embed="rId5"/>
          <a:stretch>
            <a:fillRect/>
          </a:stretch>
        </p:blipFill>
        <p:spPr>
          <a:xfrm>
            <a:off x="8826485" y="5518681"/>
            <a:ext cx="378581" cy="220105"/>
          </a:xfrm>
          <a:prstGeom prst="rect">
            <a:avLst/>
          </a:prstGeom>
        </p:spPr>
      </p:pic>
      <p:pic>
        <p:nvPicPr>
          <p:cNvPr id="25" name="Picture 24">
            <a:extLst>
              <a:ext uri="{FF2B5EF4-FFF2-40B4-BE49-F238E27FC236}">
                <a16:creationId xmlns:a16="http://schemas.microsoft.com/office/drawing/2014/main" xmlns="" id="{7551CD49-96CD-4192-9DC7-3F6CC0F5BFA8}"/>
              </a:ext>
            </a:extLst>
          </p:cNvPr>
          <p:cNvPicPr>
            <a:picLocks noChangeAspect="1"/>
          </p:cNvPicPr>
          <p:nvPr/>
        </p:nvPicPr>
        <p:blipFill>
          <a:blip r:embed="rId5"/>
          <a:stretch>
            <a:fillRect/>
          </a:stretch>
        </p:blipFill>
        <p:spPr>
          <a:xfrm>
            <a:off x="8826486" y="5819546"/>
            <a:ext cx="368016" cy="247553"/>
          </a:xfrm>
          <a:prstGeom prst="rect">
            <a:avLst/>
          </a:prstGeom>
        </p:spPr>
      </p:pic>
    </p:spTree>
    <p:extLst>
      <p:ext uri="{BB962C8B-B14F-4D97-AF65-F5344CB8AC3E}">
        <p14:creationId xmlns:p14="http://schemas.microsoft.com/office/powerpoint/2010/main" val="34768155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F965E5-569E-4AEF-B863-EDD5EED8AE8C}"/>
              </a:ext>
            </a:extLst>
          </p:cNvPr>
          <p:cNvPicPr>
            <a:picLocks noChangeAspect="1"/>
          </p:cNvPicPr>
          <p:nvPr/>
        </p:nvPicPr>
        <p:blipFill>
          <a:blip r:embed="rId2"/>
          <a:stretch>
            <a:fillRect/>
          </a:stretch>
        </p:blipFill>
        <p:spPr>
          <a:xfrm>
            <a:off x="639473" y="309562"/>
            <a:ext cx="6257925" cy="6238875"/>
          </a:xfrm>
          <a:prstGeom prst="rect">
            <a:avLst/>
          </a:prstGeom>
        </p:spPr>
      </p:pic>
    </p:spTree>
    <p:extLst>
      <p:ext uri="{BB962C8B-B14F-4D97-AF65-F5344CB8AC3E}">
        <p14:creationId xmlns:p14="http://schemas.microsoft.com/office/powerpoint/2010/main" val="2404642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7BD7904-D92E-4FDF-A857-8F14B7F54014}"/>
              </a:ext>
            </a:extLst>
          </p:cNvPr>
          <p:cNvPicPr>
            <a:picLocks noChangeAspect="1"/>
          </p:cNvPicPr>
          <p:nvPr/>
        </p:nvPicPr>
        <p:blipFill>
          <a:blip r:embed="rId2"/>
          <a:stretch>
            <a:fillRect/>
          </a:stretch>
        </p:blipFill>
        <p:spPr>
          <a:xfrm>
            <a:off x="962215" y="782764"/>
            <a:ext cx="8797361" cy="5105972"/>
          </a:xfrm>
          <a:prstGeom prst="rect">
            <a:avLst/>
          </a:prstGeom>
        </p:spPr>
      </p:pic>
    </p:spTree>
    <p:extLst>
      <p:ext uri="{BB962C8B-B14F-4D97-AF65-F5344CB8AC3E}">
        <p14:creationId xmlns:p14="http://schemas.microsoft.com/office/powerpoint/2010/main" val="2422780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0DC16FAB-AFB9-41CA-91C9-4F677AD31D7E}"/>
              </a:ext>
            </a:extLst>
          </p:cNvPr>
          <p:cNvGraphicFramePr>
            <a:graphicFrameLocks noGrp="1"/>
          </p:cNvGraphicFramePr>
          <p:nvPr>
            <p:ph idx="1"/>
            <p:extLst>
              <p:ext uri="{D42A27DB-BD31-4B8C-83A1-F6EECF244321}">
                <p14:modId xmlns:p14="http://schemas.microsoft.com/office/powerpoint/2010/main" val="3118770593"/>
              </p:ext>
            </p:extLst>
          </p:nvPr>
        </p:nvGraphicFramePr>
        <p:xfrm>
          <a:off x="588819" y="276860"/>
          <a:ext cx="5507181" cy="6304280"/>
        </p:xfrm>
        <a:graphic>
          <a:graphicData uri="http://schemas.openxmlformats.org/drawingml/2006/table">
            <a:tbl>
              <a:tblPr firstRow="1" bandRow="1">
                <a:tableStyleId>{5C22544A-7EE6-4342-B048-85BDC9FD1C3A}</a:tableStyleId>
              </a:tblPr>
              <a:tblGrid>
                <a:gridCol w="2083129">
                  <a:extLst>
                    <a:ext uri="{9D8B030D-6E8A-4147-A177-3AD203B41FA5}">
                      <a16:colId xmlns:a16="http://schemas.microsoft.com/office/drawing/2014/main" xmlns="" val="376867575"/>
                    </a:ext>
                  </a:extLst>
                </a:gridCol>
                <a:gridCol w="1341912">
                  <a:extLst>
                    <a:ext uri="{9D8B030D-6E8A-4147-A177-3AD203B41FA5}">
                      <a16:colId xmlns:a16="http://schemas.microsoft.com/office/drawing/2014/main" xmlns="" val="338751511"/>
                    </a:ext>
                  </a:extLst>
                </a:gridCol>
                <a:gridCol w="2082140">
                  <a:extLst>
                    <a:ext uri="{9D8B030D-6E8A-4147-A177-3AD203B41FA5}">
                      <a16:colId xmlns:a16="http://schemas.microsoft.com/office/drawing/2014/main" xmlns="" val="3887795599"/>
                    </a:ext>
                  </a:extLst>
                </a:gridCol>
              </a:tblGrid>
              <a:tr h="370840">
                <a:tc>
                  <a:txBody>
                    <a:bodyPr/>
                    <a:lstStyle/>
                    <a:p>
                      <a:r>
                        <a:rPr lang="en-IN" dirty="0"/>
                        <a:t>Stack</a:t>
                      </a:r>
                    </a:p>
                  </a:txBody>
                  <a:tcPr/>
                </a:tc>
                <a:tc>
                  <a:txBody>
                    <a:bodyPr/>
                    <a:lstStyle/>
                    <a:p>
                      <a:r>
                        <a:rPr lang="en-IN" dirty="0"/>
                        <a:t>Input Buffer</a:t>
                      </a:r>
                    </a:p>
                  </a:txBody>
                  <a:tcPr/>
                </a:tc>
                <a:tc>
                  <a:txBody>
                    <a:bodyPr/>
                    <a:lstStyle/>
                    <a:p>
                      <a:r>
                        <a:rPr lang="en-IN" dirty="0"/>
                        <a:t>Action</a:t>
                      </a:r>
                    </a:p>
                  </a:txBody>
                  <a:tcPr/>
                </a:tc>
                <a:extLst>
                  <a:ext uri="{0D108BD9-81ED-4DB2-BD59-A6C34878D82A}">
                    <a16:rowId xmlns:a16="http://schemas.microsoft.com/office/drawing/2014/main" xmlns="" val="1320457850"/>
                  </a:ext>
                </a:extLst>
              </a:tr>
              <a:tr h="370840">
                <a:tc>
                  <a:txBody>
                    <a:bodyPr/>
                    <a:lstStyle/>
                    <a:p>
                      <a:r>
                        <a:rPr lang="en-IN" dirty="0"/>
                        <a:t>$</a:t>
                      </a:r>
                    </a:p>
                  </a:txBody>
                  <a:tcPr/>
                </a:tc>
                <a:tc>
                  <a:txBody>
                    <a:bodyPr/>
                    <a:lstStyle/>
                    <a:p>
                      <a:r>
                        <a:rPr lang="en-IN" dirty="0"/>
                        <a:t>id + id * id $</a:t>
                      </a:r>
                    </a:p>
                  </a:txBody>
                  <a:tcPr/>
                </a:tc>
                <a:tc>
                  <a:txBody>
                    <a:bodyPr/>
                    <a:lstStyle/>
                    <a:p>
                      <a:r>
                        <a:rPr lang="en-IN" dirty="0"/>
                        <a:t>shift</a:t>
                      </a:r>
                    </a:p>
                  </a:txBody>
                  <a:tcPr/>
                </a:tc>
                <a:extLst>
                  <a:ext uri="{0D108BD9-81ED-4DB2-BD59-A6C34878D82A}">
                    <a16:rowId xmlns:a16="http://schemas.microsoft.com/office/drawing/2014/main" xmlns="" val="35601017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id</a:t>
                      </a:r>
                    </a:p>
                  </a:txBody>
                  <a:tcPr/>
                </a:tc>
                <a:tc>
                  <a:txBody>
                    <a:bodyPr/>
                    <a:lstStyle/>
                    <a:p>
                      <a:r>
                        <a:rPr lang="en-IN" dirty="0"/>
                        <a:t>    + id * id $</a:t>
                      </a:r>
                    </a:p>
                  </a:txBody>
                  <a:tcPr/>
                </a:tc>
                <a:tc>
                  <a:txBody>
                    <a:bodyPr/>
                    <a:lstStyle/>
                    <a:p>
                      <a:r>
                        <a:rPr lang="en-IN" dirty="0"/>
                        <a:t>reduce</a:t>
                      </a:r>
                    </a:p>
                  </a:txBody>
                  <a:tcPr/>
                </a:tc>
                <a:extLst>
                  <a:ext uri="{0D108BD9-81ED-4DB2-BD59-A6C34878D82A}">
                    <a16:rowId xmlns:a16="http://schemas.microsoft.com/office/drawing/2014/main" xmlns="" val="701460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id</a:t>
                      </a:r>
                    </a:p>
                  </a:txBody>
                  <a:tcPr/>
                </a:tc>
                <a:tc>
                  <a:txBody>
                    <a:bodyPr/>
                    <a:lstStyle/>
                    <a:p>
                      <a:r>
                        <a:rPr lang="en-IN" dirty="0"/>
                        <a:t>    + id * id $</a:t>
                      </a:r>
                    </a:p>
                  </a:txBody>
                  <a:tcPr/>
                </a:tc>
                <a:tc>
                  <a:txBody>
                    <a:bodyPr/>
                    <a:lstStyle/>
                    <a:p>
                      <a:r>
                        <a:rPr lang="en-IN" dirty="0"/>
                        <a:t>pop</a:t>
                      </a:r>
                    </a:p>
                  </a:txBody>
                  <a:tcPr/>
                </a:tc>
                <a:extLst>
                  <a:ext uri="{0D108BD9-81ED-4DB2-BD59-A6C34878D82A}">
                    <a16:rowId xmlns:a16="http://schemas.microsoft.com/office/drawing/2014/main" xmlns="" val="2489585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txBody>
                  <a:tcPr/>
                </a:tc>
                <a:tc>
                  <a:txBody>
                    <a:bodyPr/>
                    <a:lstStyle/>
                    <a:p>
                      <a:r>
                        <a:rPr lang="en-IN" dirty="0"/>
                        <a:t>    + id * id $</a:t>
                      </a:r>
                    </a:p>
                  </a:txBody>
                  <a:tcPr/>
                </a:tc>
                <a:tc>
                  <a:txBody>
                    <a:bodyPr/>
                    <a:lstStyle/>
                    <a:p>
                      <a:r>
                        <a:rPr lang="en-IN" dirty="0"/>
                        <a:t>shift</a:t>
                      </a:r>
                    </a:p>
                  </a:txBody>
                  <a:tcPr/>
                </a:tc>
                <a:extLst>
                  <a:ext uri="{0D108BD9-81ED-4DB2-BD59-A6C34878D82A}">
                    <a16:rowId xmlns:a16="http://schemas.microsoft.com/office/drawing/2014/main" xmlns="" val="42922535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txBody>
                  <a:tcPr/>
                </a:tc>
                <a:tc>
                  <a:txBody>
                    <a:bodyPr/>
                    <a:lstStyle/>
                    <a:p>
                      <a:r>
                        <a:rPr lang="en-IN" dirty="0"/>
                        <a:t>       id * id $</a:t>
                      </a:r>
                    </a:p>
                  </a:txBody>
                  <a:tcPr/>
                </a:tc>
                <a:tc>
                  <a:txBody>
                    <a:bodyPr/>
                    <a:lstStyle/>
                    <a:p>
                      <a:r>
                        <a:rPr lang="en-IN" dirty="0"/>
                        <a:t>shift</a:t>
                      </a:r>
                    </a:p>
                  </a:txBody>
                  <a:tcPr/>
                </a:tc>
                <a:extLst>
                  <a:ext uri="{0D108BD9-81ED-4DB2-BD59-A6C34878D82A}">
                    <a16:rowId xmlns:a16="http://schemas.microsoft.com/office/drawing/2014/main" xmlns="" val="1785216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id</a:t>
                      </a:r>
                    </a:p>
                  </a:txBody>
                  <a:tcPr/>
                </a:tc>
                <a:tc>
                  <a:txBody>
                    <a:bodyPr/>
                    <a:lstStyle/>
                    <a:p>
                      <a:r>
                        <a:rPr lang="en-IN" dirty="0"/>
                        <a:t>           * id $</a:t>
                      </a:r>
                    </a:p>
                  </a:txBody>
                  <a:tcPr/>
                </a:tc>
                <a:tc>
                  <a:txBody>
                    <a:bodyPr/>
                    <a:lstStyle/>
                    <a:p>
                      <a:r>
                        <a:rPr lang="en-IN" dirty="0"/>
                        <a:t>shift</a:t>
                      </a:r>
                    </a:p>
                  </a:txBody>
                  <a:tcPr/>
                </a:tc>
                <a:extLst>
                  <a:ext uri="{0D108BD9-81ED-4DB2-BD59-A6C34878D82A}">
                    <a16:rowId xmlns:a16="http://schemas.microsoft.com/office/drawing/2014/main" xmlns="" val="6710775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id</a:t>
                      </a:r>
                    </a:p>
                  </a:txBody>
                  <a:tcPr/>
                </a:tc>
                <a:tc>
                  <a:txBody>
                    <a:bodyPr/>
                    <a:lstStyle/>
                    <a:p>
                      <a:r>
                        <a:rPr lang="en-IN" dirty="0"/>
                        <a:t>           * id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Pop</a:t>
                      </a:r>
                    </a:p>
                  </a:txBody>
                  <a:tcPr/>
                </a:tc>
                <a:extLst>
                  <a:ext uri="{0D108BD9-81ED-4DB2-BD59-A6C34878D82A}">
                    <a16:rowId xmlns:a16="http://schemas.microsoft.com/office/drawing/2014/main" xmlns="" val="14476323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 id $</a:t>
                      </a:r>
                    </a:p>
                  </a:txBody>
                  <a:tcPr/>
                </a:tc>
                <a:tc>
                  <a:txBody>
                    <a:bodyPr/>
                    <a:lstStyle/>
                    <a:p>
                      <a:r>
                        <a:rPr lang="en-IN" dirty="0"/>
                        <a:t>shift</a:t>
                      </a:r>
                    </a:p>
                  </a:txBody>
                  <a:tcPr/>
                </a:tc>
                <a:extLst>
                  <a:ext uri="{0D108BD9-81ED-4DB2-BD59-A6C34878D82A}">
                    <a16:rowId xmlns:a16="http://schemas.microsoft.com/office/drawing/2014/main" xmlns="" val="221460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id $</a:t>
                      </a:r>
                    </a:p>
                  </a:txBody>
                  <a:tcPr/>
                </a:tc>
                <a:tc>
                  <a:txBody>
                    <a:bodyPr/>
                    <a:lstStyle/>
                    <a:p>
                      <a:r>
                        <a:rPr lang="en-IN" dirty="0"/>
                        <a:t>shift</a:t>
                      </a:r>
                    </a:p>
                  </a:txBody>
                  <a:tcPr/>
                </a:tc>
                <a:extLst>
                  <a:ext uri="{0D108BD9-81ED-4DB2-BD59-A6C34878D82A}">
                    <a16:rowId xmlns:a16="http://schemas.microsoft.com/office/drawing/2014/main" xmlns="" val="17851620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       id</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23383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       id</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2713390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2588458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15384178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18014239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38241285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txBody>
                  <a:tcPr/>
                </a:tc>
                <a:tc>
                  <a:txBody>
                    <a:bodyPr/>
                    <a:lstStyle/>
                    <a:p>
                      <a:r>
                        <a:rPr lang="en-IN" dirty="0"/>
                        <a:t>                  $</a:t>
                      </a:r>
                    </a:p>
                  </a:txBody>
                  <a:tcPr/>
                </a:tc>
                <a:tc>
                  <a:txBody>
                    <a:bodyPr/>
                    <a:lstStyle/>
                    <a:p>
                      <a:r>
                        <a:rPr lang="en-IN" dirty="0"/>
                        <a:t>Accept</a:t>
                      </a:r>
                    </a:p>
                  </a:txBody>
                  <a:tcPr/>
                </a:tc>
                <a:extLst>
                  <a:ext uri="{0D108BD9-81ED-4DB2-BD59-A6C34878D82A}">
                    <a16:rowId xmlns:a16="http://schemas.microsoft.com/office/drawing/2014/main" xmlns="" val="601852811"/>
                  </a:ext>
                </a:extLst>
              </a:tr>
            </a:tbl>
          </a:graphicData>
        </a:graphic>
      </p:graphicFrame>
      <p:pic>
        <p:nvPicPr>
          <p:cNvPr id="6" name="Picture 5">
            <a:extLst>
              <a:ext uri="{FF2B5EF4-FFF2-40B4-BE49-F238E27FC236}">
                <a16:creationId xmlns:a16="http://schemas.microsoft.com/office/drawing/2014/main" xmlns="" id="{E3794309-79EF-4B53-90EE-6FD645100B91}"/>
              </a:ext>
            </a:extLst>
          </p:cNvPr>
          <p:cNvPicPr>
            <a:picLocks noChangeAspect="1"/>
          </p:cNvPicPr>
          <p:nvPr/>
        </p:nvPicPr>
        <p:blipFill>
          <a:blip r:embed="rId3"/>
          <a:stretch>
            <a:fillRect/>
          </a:stretch>
        </p:blipFill>
        <p:spPr>
          <a:xfrm>
            <a:off x="7387724" y="408461"/>
            <a:ext cx="4119465" cy="2655373"/>
          </a:xfrm>
          <a:prstGeom prst="rect">
            <a:avLst/>
          </a:prstGeom>
        </p:spPr>
      </p:pic>
      <p:pic>
        <p:nvPicPr>
          <p:cNvPr id="8" name="Picture 7">
            <a:extLst>
              <a:ext uri="{FF2B5EF4-FFF2-40B4-BE49-F238E27FC236}">
                <a16:creationId xmlns:a16="http://schemas.microsoft.com/office/drawing/2014/main" xmlns="" id="{894D8B59-7000-4FA5-AF44-94A80FCCDB16}"/>
              </a:ext>
            </a:extLst>
          </p:cNvPr>
          <p:cNvPicPr>
            <a:picLocks noChangeAspect="1"/>
          </p:cNvPicPr>
          <p:nvPr/>
        </p:nvPicPr>
        <p:blipFill>
          <a:blip r:embed="rId4"/>
          <a:stretch>
            <a:fillRect/>
          </a:stretch>
        </p:blipFill>
        <p:spPr>
          <a:xfrm>
            <a:off x="844200" y="1138979"/>
            <a:ext cx="204788" cy="176213"/>
          </a:xfrm>
          <a:prstGeom prst="rect">
            <a:avLst/>
          </a:prstGeom>
        </p:spPr>
      </p:pic>
      <p:pic>
        <p:nvPicPr>
          <p:cNvPr id="10" name="Picture 9">
            <a:extLst>
              <a:ext uri="{FF2B5EF4-FFF2-40B4-BE49-F238E27FC236}">
                <a16:creationId xmlns:a16="http://schemas.microsoft.com/office/drawing/2014/main" xmlns="" id="{26873213-9BC7-4F38-8A23-0D0EA7E649EE}"/>
              </a:ext>
            </a:extLst>
          </p:cNvPr>
          <p:cNvPicPr>
            <a:picLocks noChangeAspect="1"/>
          </p:cNvPicPr>
          <p:nvPr/>
        </p:nvPicPr>
        <p:blipFill>
          <a:blip r:embed="rId4"/>
          <a:stretch>
            <a:fillRect/>
          </a:stretch>
        </p:blipFill>
        <p:spPr>
          <a:xfrm>
            <a:off x="844200" y="1497588"/>
            <a:ext cx="204788" cy="176213"/>
          </a:xfrm>
          <a:prstGeom prst="rect">
            <a:avLst/>
          </a:prstGeom>
        </p:spPr>
      </p:pic>
      <p:pic>
        <p:nvPicPr>
          <p:cNvPr id="12" name="Picture 11">
            <a:extLst>
              <a:ext uri="{FF2B5EF4-FFF2-40B4-BE49-F238E27FC236}">
                <a16:creationId xmlns:a16="http://schemas.microsoft.com/office/drawing/2014/main" xmlns="" id="{42B77482-F185-4CB8-8488-45ADC393CAF5}"/>
              </a:ext>
            </a:extLst>
          </p:cNvPr>
          <p:cNvPicPr>
            <a:picLocks noChangeAspect="1"/>
          </p:cNvPicPr>
          <p:nvPr/>
        </p:nvPicPr>
        <p:blipFill>
          <a:blip r:embed="rId5"/>
          <a:stretch>
            <a:fillRect/>
          </a:stretch>
        </p:blipFill>
        <p:spPr>
          <a:xfrm>
            <a:off x="1304369" y="1497588"/>
            <a:ext cx="195263" cy="166688"/>
          </a:xfrm>
          <a:prstGeom prst="rect">
            <a:avLst/>
          </a:prstGeom>
        </p:spPr>
      </p:pic>
      <p:pic>
        <p:nvPicPr>
          <p:cNvPr id="14" name="Picture 13">
            <a:extLst>
              <a:ext uri="{FF2B5EF4-FFF2-40B4-BE49-F238E27FC236}">
                <a16:creationId xmlns:a16="http://schemas.microsoft.com/office/drawing/2014/main" xmlns="" id="{52C50D39-D1AE-4CC6-B009-8E262E5B0E45}"/>
              </a:ext>
            </a:extLst>
          </p:cNvPr>
          <p:cNvPicPr>
            <a:picLocks noChangeAspect="1"/>
          </p:cNvPicPr>
          <p:nvPr/>
        </p:nvPicPr>
        <p:blipFill>
          <a:blip r:embed="rId4"/>
          <a:stretch>
            <a:fillRect/>
          </a:stretch>
        </p:blipFill>
        <p:spPr>
          <a:xfrm>
            <a:off x="830345" y="2231879"/>
            <a:ext cx="204788" cy="176213"/>
          </a:xfrm>
          <a:prstGeom prst="rect">
            <a:avLst/>
          </a:prstGeom>
        </p:spPr>
      </p:pic>
      <p:pic>
        <p:nvPicPr>
          <p:cNvPr id="22" name="Picture 21">
            <a:extLst>
              <a:ext uri="{FF2B5EF4-FFF2-40B4-BE49-F238E27FC236}">
                <a16:creationId xmlns:a16="http://schemas.microsoft.com/office/drawing/2014/main" xmlns="" id="{26D3F43E-20CA-400D-8586-14364C2ACC6B}"/>
              </a:ext>
            </a:extLst>
          </p:cNvPr>
          <p:cNvPicPr>
            <a:picLocks noChangeAspect="1"/>
          </p:cNvPicPr>
          <p:nvPr/>
        </p:nvPicPr>
        <p:blipFill>
          <a:blip r:embed="rId4"/>
          <a:stretch>
            <a:fillRect/>
          </a:stretch>
        </p:blipFill>
        <p:spPr>
          <a:xfrm>
            <a:off x="828370" y="2621782"/>
            <a:ext cx="204788" cy="176213"/>
          </a:xfrm>
          <a:prstGeom prst="rect">
            <a:avLst/>
          </a:prstGeom>
        </p:spPr>
      </p:pic>
      <p:pic>
        <p:nvPicPr>
          <p:cNvPr id="24" name="Picture 23">
            <a:extLst>
              <a:ext uri="{FF2B5EF4-FFF2-40B4-BE49-F238E27FC236}">
                <a16:creationId xmlns:a16="http://schemas.microsoft.com/office/drawing/2014/main" xmlns="" id="{C0F2A2D6-86CE-486D-BBDD-9DACAC6EB249}"/>
              </a:ext>
            </a:extLst>
          </p:cNvPr>
          <p:cNvPicPr>
            <a:picLocks noChangeAspect="1"/>
          </p:cNvPicPr>
          <p:nvPr/>
        </p:nvPicPr>
        <p:blipFill>
          <a:blip r:embed="rId4"/>
          <a:stretch>
            <a:fillRect/>
          </a:stretch>
        </p:blipFill>
        <p:spPr>
          <a:xfrm>
            <a:off x="1272709" y="2621781"/>
            <a:ext cx="204788" cy="176213"/>
          </a:xfrm>
          <a:prstGeom prst="rect">
            <a:avLst/>
          </a:prstGeom>
        </p:spPr>
      </p:pic>
      <p:pic>
        <p:nvPicPr>
          <p:cNvPr id="26" name="Picture 25">
            <a:extLst>
              <a:ext uri="{FF2B5EF4-FFF2-40B4-BE49-F238E27FC236}">
                <a16:creationId xmlns:a16="http://schemas.microsoft.com/office/drawing/2014/main" xmlns="" id="{7ED14C56-E7A4-46AA-B998-2CC1D71486DC}"/>
              </a:ext>
            </a:extLst>
          </p:cNvPr>
          <p:cNvPicPr>
            <a:picLocks noChangeAspect="1"/>
          </p:cNvPicPr>
          <p:nvPr/>
        </p:nvPicPr>
        <p:blipFill>
          <a:blip r:embed="rId4"/>
          <a:stretch>
            <a:fillRect/>
          </a:stretch>
        </p:blipFill>
        <p:spPr>
          <a:xfrm>
            <a:off x="826393" y="2999810"/>
            <a:ext cx="204788" cy="176213"/>
          </a:xfrm>
          <a:prstGeom prst="rect">
            <a:avLst/>
          </a:prstGeom>
        </p:spPr>
      </p:pic>
      <p:pic>
        <p:nvPicPr>
          <p:cNvPr id="28" name="Picture 27">
            <a:extLst>
              <a:ext uri="{FF2B5EF4-FFF2-40B4-BE49-F238E27FC236}">
                <a16:creationId xmlns:a16="http://schemas.microsoft.com/office/drawing/2014/main" xmlns="" id="{90A8EF0D-BF57-4D14-9C1F-53A5E7E2CAC0}"/>
              </a:ext>
            </a:extLst>
          </p:cNvPr>
          <p:cNvPicPr>
            <a:picLocks noChangeAspect="1"/>
          </p:cNvPicPr>
          <p:nvPr/>
        </p:nvPicPr>
        <p:blipFill>
          <a:blip r:embed="rId4"/>
          <a:stretch>
            <a:fillRect/>
          </a:stretch>
        </p:blipFill>
        <p:spPr>
          <a:xfrm>
            <a:off x="1270732" y="2999809"/>
            <a:ext cx="204788" cy="176213"/>
          </a:xfrm>
          <a:prstGeom prst="rect">
            <a:avLst/>
          </a:prstGeom>
        </p:spPr>
      </p:pic>
      <p:pic>
        <p:nvPicPr>
          <p:cNvPr id="30" name="Picture 29">
            <a:extLst>
              <a:ext uri="{FF2B5EF4-FFF2-40B4-BE49-F238E27FC236}">
                <a16:creationId xmlns:a16="http://schemas.microsoft.com/office/drawing/2014/main" xmlns="" id="{D471B9A7-BC72-4FFC-86B1-72117179A361}"/>
              </a:ext>
            </a:extLst>
          </p:cNvPr>
          <p:cNvPicPr>
            <a:picLocks noChangeAspect="1"/>
          </p:cNvPicPr>
          <p:nvPr/>
        </p:nvPicPr>
        <p:blipFill>
          <a:blip r:embed="rId5"/>
          <a:stretch>
            <a:fillRect/>
          </a:stretch>
        </p:blipFill>
        <p:spPr>
          <a:xfrm>
            <a:off x="1784327" y="3004571"/>
            <a:ext cx="195263" cy="166688"/>
          </a:xfrm>
          <a:prstGeom prst="rect">
            <a:avLst/>
          </a:prstGeom>
        </p:spPr>
      </p:pic>
      <p:pic>
        <p:nvPicPr>
          <p:cNvPr id="32" name="Picture 31">
            <a:extLst>
              <a:ext uri="{FF2B5EF4-FFF2-40B4-BE49-F238E27FC236}">
                <a16:creationId xmlns:a16="http://schemas.microsoft.com/office/drawing/2014/main" xmlns="" id="{6DA0BC6C-0949-4868-8490-8167458F1839}"/>
              </a:ext>
            </a:extLst>
          </p:cNvPr>
          <p:cNvPicPr>
            <a:picLocks noChangeAspect="1"/>
          </p:cNvPicPr>
          <p:nvPr/>
        </p:nvPicPr>
        <p:blipFill>
          <a:blip r:embed="rId4"/>
          <a:stretch>
            <a:fillRect/>
          </a:stretch>
        </p:blipFill>
        <p:spPr>
          <a:xfrm>
            <a:off x="824418" y="3354089"/>
            <a:ext cx="204788" cy="176213"/>
          </a:xfrm>
          <a:prstGeom prst="rect">
            <a:avLst/>
          </a:prstGeom>
        </p:spPr>
      </p:pic>
      <p:pic>
        <p:nvPicPr>
          <p:cNvPr id="34" name="Picture 33">
            <a:extLst>
              <a:ext uri="{FF2B5EF4-FFF2-40B4-BE49-F238E27FC236}">
                <a16:creationId xmlns:a16="http://schemas.microsoft.com/office/drawing/2014/main" xmlns="" id="{D3A98FE5-A61A-4430-BB1E-DC511641D1A9}"/>
              </a:ext>
            </a:extLst>
          </p:cNvPr>
          <p:cNvPicPr>
            <a:picLocks noChangeAspect="1"/>
          </p:cNvPicPr>
          <p:nvPr/>
        </p:nvPicPr>
        <p:blipFill>
          <a:blip r:embed="rId4"/>
          <a:stretch>
            <a:fillRect/>
          </a:stretch>
        </p:blipFill>
        <p:spPr>
          <a:xfrm>
            <a:off x="822438" y="3732120"/>
            <a:ext cx="204788" cy="176213"/>
          </a:xfrm>
          <a:prstGeom prst="rect">
            <a:avLst/>
          </a:prstGeom>
        </p:spPr>
      </p:pic>
      <p:pic>
        <p:nvPicPr>
          <p:cNvPr id="36" name="Picture 35">
            <a:extLst>
              <a:ext uri="{FF2B5EF4-FFF2-40B4-BE49-F238E27FC236}">
                <a16:creationId xmlns:a16="http://schemas.microsoft.com/office/drawing/2014/main" xmlns="" id="{9DFC43C4-1077-4E56-9784-479EEC5746AD}"/>
              </a:ext>
            </a:extLst>
          </p:cNvPr>
          <p:cNvPicPr>
            <a:picLocks noChangeAspect="1"/>
          </p:cNvPicPr>
          <p:nvPr/>
        </p:nvPicPr>
        <p:blipFill>
          <a:blip r:embed="rId4"/>
          <a:stretch>
            <a:fillRect/>
          </a:stretch>
        </p:blipFill>
        <p:spPr>
          <a:xfrm>
            <a:off x="1283588" y="3730145"/>
            <a:ext cx="204788" cy="176213"/>
          </a:xfrm>
          <a:prstGeom prst="rect">
            <a:avLst/>
          </a:prstGeom>
        </p:spPr>
      </p:pic>
      <p:pic>
        <p:nvPicPr>
          <p:cNvPr id="38" name="Picture 37">
            <a:extLst>
              <a:ext uri="{FF2B5EF4-FFF2-40B4-BE49-F238E27FC236}">
                <a16:creationId xmlns:a16="http://schemas.microsoft.com/office/drawing/2014/main" xmlns="" id="{3520D6C6-6A39-42B8-B8D9-0BB19AEDB3DE}"/>
              </a:ext>
            </a:extLst>
          </p:cNvPr>
          <p:cNvPicPr>
            <a:picLocks noChangeAspect="1"/>
          </p:cNvPicPr>
          <p:nvPr/>
        </p:nvPicPr>
        <p:blipFill>
          <a:blip r:embed="rId4"/>
          <a:stretch>
            <a:fillRect/>
          </a:stretch>
        </p:blipFill>
        <p:spPr>
          <a:xfrm>
            <a:off x="832336" y="4098275"/>
            <a:ext cx="204788" cy="176213"/>
          </a:xfrm>
          <a:prstGeom prst="rect">
            <a:avLst/>
          </a:prstGeom>
        </p:spPr>
      </p:pic>
      <p:pic>
        <p:nvPicPr>
          <p:cNvPr id="40" name="Picture 39">
            <a:extLst>
              <a:ext uri="{FF2B5EF4-FFF2-40B4-BE49-F238E27FC236}">
                <a16:creationId xmlns:a16="http://schemas.microsoft.com/office/drawing/2014/main" xmlns="" id="{5712989D-EEBE-4870-A7BC-AF569C2049A1}"/>
              </a:ext>
            </a:extLst>
          </p:cNvPr>
          <p:cNvPicPr>
            <a:picLocks noChangeAspect="1"/>
          </p:cNvPicPr>
          <p:nvPr/>
        </p:nvPicPr>
        <p:blipFill>
          <a:blip r:embed="rId4"/>
          <a:stretch>
            <a:fillRect/>
          </a:stretch>
        </p:blipFill>
        <p:spPr>
          <a:xfrm>
            <a:off x="1270732" y="4098274"/>
            <a:ext cx="204788" cy="176213"/>
          </a:xfrm>
          <a:prstGeom prst="rect">
            <a:avLst/>
          </a:prstGeom>
        </p:spPr>
      </p:pic>
      <p:pic>
        <p:nvPicPr>
          <p:cNvPr id="42" name="Picture 41">
            <a:extLst>
              <a:ext uri="{FF2B5EF4-FFF2-40B4-BE49-F238E27FC236}">
                <a16:creationId xmlns:a16="http://schemas.microsoft.com/office/drawing/2014/main" xmlns="" id="{A17F1951-8B74-4AA3-88B4-A1C33FB3C6D2}"/>
              </a:ext>
            </a:extLst>
          </p:cNvPr>
          <p:cNvPicPr>
            <a:picLocks noChangeAspect="1"/>
          </p:cNvPicPr>
          <p:nvPr/>
        </p:nvPicPr>
        <p:blipFill>
          <a:blip r:embed="rId4"/>
          <a:stretch>
            <a:fillRect/>
          </a:stretch>
        </p:blipFill>
        <p:spPr>
          <a:xfrm>
            <a:off x="1708140" y="4096299"/>
            <a:ext cx="204788" cy="176213"/>
          </a:xfrm>
          <a:prstGeom prst="rect">
            <a:avLst/>
          </a:prstGeom>
        </p:spPr>
      </p:pic>
      <p:pic>
        <p:nvPicPr>
          <p:cNvPr id="44" name="Picture 43">
            <a:extLst>
              <a:ext uri="{FF2B5EF4-FFF2-40B4-BE49-F238E27FC236}">
                <a16:creationId xmlns:a16="http://schemas.microsoft.com/office/drawing/2014/main" xmlns="" id="{B61CA09B-B8CE-4CE3-A8F8-DBBCF02DA365}"/>
              </a:ext>
            </a:extLst>
          </p:cNvPr>
          <p:cNvPicPr>
            <a:picLocks noChangeAspect="1"/>
          </p:cNvPicPr>
          <p:nvPr/>
        </p:nvPicPr>
        <p:blipFill>
          <a:blip r:embed="rId4"/>
          <a:stretch>
            <a:fillRect/>
          </a:stretch>
        </p:blipFill>
        <p:spPr>
          <a:xfrm>
            <a:off x="822438" y="4464426"/>
            <a:ext cx="204788" cy="176213"/>
          </a:xfrm>
          <a:prstGeom prst="rect">
            <a:avLst/>
          </a:prstGeom>
        </p:spPr>
      </p:pic>
      <p:pic>
        <p:nvPicPr>
          <p:cNvPr id="48" name="Picture 47">
            <a:extLst>
              <a:ext uri="{FF2B5EF4-FFF2-40B4-BE49-F238E27FC236}">
                <a16:creationId xmlns:a16="http://schemas.microsoft.com/office/drawing/2014/main" xmlns="" id="{39A41A81-5D4B-41C5-9996-179BEFD2D37A}"/>
              </a:ext>
            </a:extLst>
          </p:cNvPr>
          <p:cNvPicPr>
            <a:picLocks noChangeAspect="1"/>
          </p:cNvPicPr>
          <p:nvPr/>
        </p:nvPicPr>
        <p:blipFill>
          <a:blip r:embed="rId4"/>
          <a:stretch>
            <a:fillRect/>
          </a:stretch>
        </p:blipFill>
        <p:spPr>
          <a:xfrm>
            <a:off x="1682655" y="4464426"/>
            <a:ext cx="204788" cy="176213"/>
          </a:xfrm>
          <a:prstGeom prst="rect">
            <a:avLst/>
          </a:prstGeom>
        </p:spPr>
      </p:pic>
      <p:pic>
        <p:nvPicPr>
          <p:cNvPr id="50" name="Picture 49">
            <a:extLst>
              <a:ext uri="{FF2B5EF4-FFF2-40B4-BE49-F238E27FC236}">
                <a16:creationId xmlns:a16="http://schemas.microsoft.com/office/drawing/2014/main" xmlns="" id="{D87ABABD-EAE7-41BA-94F8-3220A97BDF35}"/>
              </a:ext>
            </a:extLst>
          </p:cNvPr>
          <p:cNvPicPr>
            <a:picLocks noChangeAspect="1"/>
          </p:cNvPicPr>
          <p:nvPr/>
        </p:nvPicPr>
        <p:blipFill>
          <a:blip r:embed="rId5"/>
          <a:stretch>
            <a:fillRect/>
          </a:stretch>
        </p:blipFill>
        <p:spPr>
          <a:xfrm>
            <a:off x="2257230" y="4464426"/>
            <a:ext cx="195263" cy="166688"/>
          </a:xfrm>
          <a:prstGeom prst="rect">
            <a:avLst/>
          </a:prstGeom>
        </p:spPr>
      </p:pic>
      <p:pic>
        <p:nvPicPr>
          <p:cNvPr id="52" name="Picture 51">
            <a:extLst>
              <a:ext uri="{FF2B5EF4-FFF2-40B4-BE49-F238E27FC236}">
                <a16:creationId xmlns:a16="http://schemas.microsoft.com/office/drawing/2014/main" xmlns="" id="{BF23A6B5-5AEC-4254-AD91-356E3CC1EE4E}"/>
              </a:ext>
            </a:extLst>
          </p:cNvPr>
          <p:cNvPicPr>
            <a:picLocks noChangeAspect="1"/>
          </p:cNvPicPr>
          <p:nvPr/>
        </p:nvPicPr>
        <p:blipFill>
          <a:blip r:embed="rId4"/>
          <a:stretch>
            <a:fillRect/>
          </a:stretch>
        </p:blipFill>
        <p:spPr>
          <a:xfrm>
            <a:off x="822438" y="4842458"/>
            <a:ext cx="204788" cy="176213"/>
          </a:xfrm>
          <a:prstGeom prst="rect">
            <a:avLst/>
          </a:prstGeom>
        </p:spPr>
      </p:pic>
      <p:pic>
        <p:nvPicPr>
          <p:cNvPr id="54" name="Picture 53">
            <a:extLst>
              <a:ext uri="{FF2B5EF4-FFF2-40B4-BE49-F238E27FC236}">
                <a16:creationId xmlns:a16="http://schemas.microsoft.com/office/drawing/2014/main" xmlns="" id="{6B7AC0BB-83C7-438E-BC03-44019FB999E6}"/>
              </a:ext>
            </a:extLst>
          </p:cNvPr>
          <p:cNvPicPr>
            <a:picLocks noChangeAspect="1"/>
          </p:cNvPicPr>
          <p:nvPr/>
        </p:nvPicPr>
        <p:blipFill>
          <a:blip r:embed="rId4"/>
          <a:stretch>
            <a:fillRect/>
          </a:stretch>
        </p:blipFill>
        <p:spPr>
          <a:xfrm>
            <a:off x="1260845" y="4466162"/>
            <a:ext cx="204788" cy="176213"/>
          </a:xfrm>
          <a:prstGeom prst="rect">
            <a:avLst/>
          </a:prstGeom>
        </p:spPr>
      </p:pic>
      <p:pic>
        <p:nvPicPr>
          <p:cNvPr id="56" name="Picture 55">
            <a:extLst>
              <a:ext uri="{FF2B5EF4-FFF2-40B4-BE49-F238E27FC236}">
                <a16:creationId xmlns:a16="http://schemas.microsoft.com/office/drawing/2014/main" xmlns="" id="{E2B23DDE-DB14-4237-BD68-B57053F10EDC}"/>
              </a:ext>
            </a:extLst>
          </p:cNvPr>
          <p:cNvPicPr>
            <a:picLocks noChangeAspect="1"/>
          </p:cNvPicPr>
          <p:nvPr/>
        </p:nvPicPr>
        <p:blipFill>
          <a:blip r:embed="rId4"/>
          <a:stretch>
            <a:fillRect/>
          </a:stretch>
        </p:blipFill>
        <p:spPr>
          <a:xfrm>
            <a:off x="1260845" y="4844762"/>
            <a:ext cx="204788" cy="176213"/>
          </a:xfrm>
          <a:prstGeom prst="rect">
            <a:avLst/>
          </a:prstGeom>
        </p:spPr>
      </p:pic>
      <p:pic>
        <p:nvPicPr>
          <p:cNvPr id="58" name="Picture 57">
            <a:extLst>
              <a:ext uri="{FF2B5EF4-FFF2-40B4-BE49-F238E27FC236}">
                <a16:creationId xmlns:a16="http://schemas.microsoft.com/office/drawing/2014/main" xmlns="" id="{4F461E71-6CEF-489F-94C4-7B64E44B62FF}"/>
              </a:ext>
            </a:extLst>
          </p:cNvPr>
          <p:cNvPicPr>
            <a:picLocks noChangeAspect="1"/>
          </p:cNvPicPr>
          <p:nvPr/>
        </p:nvPicPr>
        <p:blipFill>
          <a:blip r:embed="rId4"/>
          <a:stretch>
            <a:fillRect/>
          </a:stretch>
        </p:blipFill>
        <p:spPr>
          <a:xfrm>
            <a:off x="830345" y="5196732"/>
            <a:ext cx="204788" cy="176213"/>
          </a:xfrm>
          <a:prstGeom prst="rect">
            <a:avLst/>
          </a:prstGeom>
        </p:spPr>
      </p:pic>
      <p:pic>
        <p:nvPicPr>
          <p:cNvPr id="60" name="Picture 59">
            <a:extLst>
              <a:ext uri="{FF2B5EF4-FFF2-40B4-BE49-F238E27FC236}">
                <a16:creationId xmlns:a16="http://schemas.microsoft.com/office/drawing/2014/main" xmlns="" id="{E0C9E0AA-B20F-404F-8578-7A4E3685272E}"/>
              </a:ext>
            </a:extLst>
          </p:cNvPr>
          <p:cNvPicPr>
            <a:picLocks noChangeAspect="1"/>
          </p:cNvPicPr>
          <p:nvPr/>
        </p:nvPicPr>
        <p:blipFill>
          <a:blip r:embed="rId4"/>
          <a:stretch>
            <a:fillRect/>
          </a:stretch>
        </p:blipFill>
        <p:spPr>
          <a:xfrm>
            <a:off x="1260845" y="5199062"/>
            <a:ext cx="204788" cy="176213"/>
          </a:xfrm>
          <a:prstGeom prst="rect">
            <a:avLst/>
          </a:prstGeom>
        </p:spPr>
      </p:pic>
      <p:pic>
        <p:nvPicPr>
          <p:cNvPr id="62" name="Picture 61">
            <a:extLst>
              <a:ext uri="{FF2B5EF4-FFF2-40B4-BE49-F238E27FC236}">
                <a16:creationId xmlns:a16="http://schemas.microsoft.com/office/drawing/2014/main" xmlns="" id="{BD3BAC44-9D1D-433D-871A-0902914B1E56}"/>
              </a:ext>
            </a:extLst>
          </p:cNvPr>
          <p:cNvPicPr>
            <a:picLocks noChangeAspect="1"/>
          </p:cNvPicPr>
          <p:nvPr/>
        </p:nvPicPr>
        <p:blipFill>
          <a:blip r:embed="rId5"/>
          <a:stretch>
            <a:fillRect/>
          </a:stretch>
        </p:blipFill>
        <p:spPr>
          <a:xfrm>
            <a:off x="1717665" y="5196731"/>
            <a:ext cx="206421" cy="176213"/>
          </a:xfrm>
          <a:prstGeom prst="rect">
            <a:avLst/>
          </a:prstGeom>
        </p:spPr>
      </p:pic>
      <p:pic>
        <p:nvPicPr>
          <p:cNvPr id="64" name="Picture 63">
            <a:extLst>
              <a:ext uri="{FF2B5EF4-FFF2-40B4-BE49-F238E27FC236}">
                <a16:creationId xmlns:a16="http://schemas.microsoft.com/office/drawing/2014/main" xmlns="" id="{A3DDEA47-AF64-4A74-807D-D82C282BDCDF}"/>
              </a:ext>
            </a:extLst>
          </p:cNvPr>
          <p:cNvPicPr>
            <a:picLocks noChangeAspect="1"/>
          </p:cNvPicPr>
          <p:nvPr/>
        </p:nvPicPr>
        <p:blipFill>
          <a:blip r:embed="rId4"/>
          <a:stretch>
            <a:fillRect/>
          </a:stretch>
        </p:blipFill>
        <p:spPr>
          <a:xfrm>
            <a:off x="822438" y="5598516"/>
            <a:ext cx="204788" cy="176213"/>
          </a:xfrm>
          <a:prstGeom prst="rect">
            <a:avLst/>
          </a:prstGeom>
        </p:spPr>
      </p:pic>
      <p:pic>
        <p:nvPicPr>
          <p:cNvPr id="66" name="Picture 65">
            <a:extLst>
              <a:ext uri="{FF2B5EF4-FFF2-40B4-BE49-F238E27FC236}">
                <a16:creationId xmlns:a16="http://schemas.microsoft.com/office/drawing/2014/main" xmlns="" id="{3F23AFF1-728E-44C9-B153-9391CE403083}"/>
              </a:ext>
            </a:extLst>
          </p:cNvPr>
          <p:cNvPicPr>
            <a:picLocks noChangeAspect="1"/>
          </p:cNvPicPr>
          <p:nvPr/>
        </p:nvPicPr>
        <p:blipFill>
          <a:blip r:embed="rId4"/>
          <a:stretch>
            <a:fillRect/>
          </a:stretch>
        </p:blipFill>
        <p:spPr>
          <a:xfrm>
            <a:off x="834304" y="5940915"/>
            <a:ext cx="204788" cy="176213"/>
          </a:xfrm>
          <a:prstGeom prst="rect">
            <a:avLst/>
          </a:prstGeom>
        </p:spPr>
      </p:pic>
      <p:pic>
        <p:nvPicPr>
          <p:cNvPr id="68" name="Picture 67">
            <a:extLst>
              <a:ext uri="{FF2B5EF4-FFF2-40B4-BE49-F238E27FC236}">
                <a16:creationId xmlns:a16="http://schemas.microsoft.com/office/drawing/2014/main" xmlns="" id="{5439E505-F732-4FAC-BC6A-D571BE6E8C78}"/>
              </a:ext>
            </a:extLst>
          </p:cNvPr>
          <p:cNvPicPr>
            <a:picLocks noChangeAspect="1"/>
          </p:cNvPicPr>
          <p:nvPr/>
        </p:nvPicPr>
        <p:blipFill>
          <a:blip r:embed="rId5"/>
          <a:stretch>
            <a:fillRect/>
          </a:stretch>
        </p:blipFill>
        <p:spPr>
          <a:xfrm>
            <a:off x="1259212" y="5940915"/>
            <a:ext cx="206421" cy="176213"/>
          </a:xfrm>
          <a:prstGeom prst="rect">
            <a:avLst/>
          </a:prstGeom>
        </p:spPr>
      </p:pic>
    </p:spTree>
    <p:extLst>
      <p:ext uri="{BB962C8B-B14F-4D97-AF65-F5344CB8AC3E}">
        <p14:creationId xmlns:p14="http://schemas.microsoft.com/office/powerpoint/2010/main" val="235779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14BBE05-E01A-4DE2-82A7-B2606541F230}"/>
              </a:ext>
            </a:extLst>
          </p:cNvPr>
          <p:cNvSpPr>
            <a:spLocks noGrp="1"/>
          </p:cNvSpPr>
          <p:nvPr>
            <p:ph idx="1"/>
          </p:nvPr>
        </p:nvSpPr>
        <p:spPr/>
        <p:txBody>
          <a:bodyPr/>
          <a:lstStyle/>
          <a:p>
            <a:r>
              <a:rPr lang="en-IN" dirty="0"/>
              <a:t>Assume:</a:t>
            </a:r>
          </a:p>
          <a:p>
            <a:pPr lvl="1"/>
            <a:r>
              <a:rPr lang="en-IN" dirty="0"/>
              <a:t>Output of the parser is some representation of the </a:t>
            </a:r>
            <a:r>
              <a:rPr lang="en-IN" i="1" dirty="0"/>
              <a:t>parse tree </a:t>
            </a:r>
            <a:r>
              <a:rPr lang="en-IN" dirty="0"/>
              <a:t>for the stream of tokens produced by the lexical analyser</a:t>
            </a:r>
          </a:p>
        </p:txBody>
      </p:sp>
    </p:spTree>
    <p:extLst>
      <p:ext uri="{BB962C8B-B14F-4D97-AF65-F5344CB8AC3E}">
        <p14:creationId xmlns:p14="http://schemas.microsoft.com/office/powerpoint/2010/main" val="25480717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42E51-3583-4CD8-AA0E-26CC9365BD96}"/>
              </a:ext>
            </a:extLst>
          </p:cNvPr>
          <p:cNvSpPr>
            <a:spLocks noGrp="1"/>
          </p:cNvSpPr>
          <p:nvPr>
            <p:ph type="title"/>
          </p:nvPr>
        </p:nvSpPr>
        <p:spPr/>
        <p:txBody>
          <a:bodyPr/>
          <a:lstStyle/>
          <a:p>
            <a:r>
              <a:rPr lang="en-IN" dirty="0"/>
              <a:t>Error Recovery in Operator-Precedence Parsing</a:t>
            </a:r>
          </a:p>
        </p:txBody>
      </p:sp>
      <p:sp>
        <p:nvSpPr>
          <p:cNvPr id="3" name="Content Placeholder 2">
            <a:extLst>
              <a:ext uri="{FF2B5EF4-FFF2-40B4-BE49-F238E27FC236}">
                <a16:creationId xmlns:a16="http://schemas.microsoft.com/office/drawing/2014/main" xmlns="" id="{A62B27DF-759C-4269-B43B-5D8BA265B3A5}"/>
              </a:ext>
            </a:extLst>
          </p:cNvPr>
          <p:cNvSpPr>
            <a:spLocks noGrp="1"/>
          </p:cNvSpPr>
          <p:nvPr>
            <p:ph idx="1"/>
          </p:nvPr>
        </p:nvSpPr>
        <p:spPr/>
        <p:txBody>
          <a:bodyPr/>
          <a:lstStyle/>
          <a:p>
            <a:r>
              <a:rPr lang="en-IN" dirty="0"/>
              <a:t>There are 2 points in the parsing process at which an operator-precedence parser can discover syntactic errors:</a:t>
            </a:r>
          </a:p>
          <a:p>
            <a:pPr marL="514350" indent="-514350">
              <a:buFont typeface="+mj-lt"/>
              <a:buAutoNum type="arabicPeriod"/>
            </a:pPr>
            <a:r>
              <a:rPr lang="en-IN" dirty="0"/>
              <a:t>If no precedence relation holds between the terminal on top of the stack and the current input</a:t>
            </a:r>
          </a:p>
          <a:p>
            <a:pPr marL="514350" indent="-514350">
              <a:buFont typeface="+mj-lt"/>
              <a:buAutoNum type="arabicPeriod"/>
            </a:pPr>
            <a:r>
              <a:rPr lang="en-IN" dirty="0"/>
              <a:t>If a handle has been found, but there is no production with this handle as a right side</a:t>
            </a:r>
          </a:p>
        </p:txBody>
      </p:sp>
    </p:spTree>
    <p:extLst>
      <p:ext uri="{BB962C8B-B14F-4D97-AF65-F5344CB8AC3E}">
        <p14:creationId xmlns:p14="http://schemas.microsoft.com/office/powerpoint/2010/main" val="19798687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362DA6D-1877-4E0D-9B83-0F9FFCC59572}"/>
              </a:ext>
            </a:extLst>
          </p:cNvPr>
          <p:cNvSpPr>
            <a:spLocks noGrp="1"/>
          </p:cNvSpPr>
          <p:nvPr>
            <p:ph idx="1"/>
          </p:nvPr>
        </p:nvSpPr>
        <p:spPr>
          <a:xfrm>
            <a:off x="838200" y="769257"/>
            <a:ext cx="10515600" cy="5407706"/>
          </a:xfrm>
        </p:spPr>
        <p:txBody>
          <a:bodyPr>
            <a:normAutofit lnSpcReduction="10000"/>
          </a:bodyPr>
          <a:lstStyle/>
          <a:p>
            <a:r>
              <a:rPr lang="en-IN" dirty="0"/>
              <a:t>Handling errors during reduction:</a:t>
            </a:r>
          </a:p>
          <a:p>
            <a:r>
              <a:rPr lang="en-IN" dirty="0"/>
              <a:t>Pop symbols off the stack. </a:t>
            </a:r>
          </a:p>
          <a:p>
            <a:r>
              <a:rPr lang="en-IN" dirty="0"/>
              <a:t>As there is no production to reduce by, no semantic actions are taken; a diagnostic message is printed instead</a:t>
            </a:r>
          </a:p>
          <a:p>
            <a:endParaRPr lang="en-IN" dirty="0"/>
          </a:p>
          <a:p>
            <a:endParaRPr lang="en-IN" dirty="0"/>
          </a:p>
          <a:p>
            <a:r>
              <a:rPr lang="en-IN" dirty="0"/>
              <a:t>Handling Shift/Reduce errors:</a:t>
            </a:r>
          </a:p>
          <a:p>
            <a:r>
              <a:rPr lang="en-IN" dirty="0"/>
              <a:t>If no relation holds between the top stack symbol and the first input symbol, then modify the stack or the input or both</a:t>
            </a:r>
          </a:p>
          <a:p>
            <a:r>
              <a:rPr lang="en-IN" dirty="0"/>
              <a:t>If inserting or changing be careful not to get into an infinite loop</a:t>
            </a:r>
          </a:p>
          <a:p>
            <a:r>
              <a:rPr lang="en-IN" dirty="0"/>
              <a:t>By guaranteeing that after recovery the current input symbol can be shifted</a:t>
            </a:r>
          </a:p>
        </p:txBody>
      </p:sp>
    </p:spTree>
    <p:extLst>
      <p:ext uri="{BB962C8B-B14F-4D97-AF65-F5344CB8AC3E}">
        <p14:creationId xmlns:p14="http://schemas.microsoft.com/office/powerpoint/2010/main" val="19366430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5A360C-B966-4D2A-A7F0-38246719101A}"/>
              </a:ext>
            </a:extLst>
          </p:cNvPr>
          <p:cNvSpPr>
            <a:spLocks noGrp="1"/>
          </p:cNvSpPr>
          <p:nvPr>
            <p:ph idx="1"/>
          </p:nvPr>
        </p:nvSpPr>
        <p:spPr>
          <a:xfrm>
            <a:off x="838200" y="1175657"/>
            <a:ext cx="10515600" cy="5001306"/>
          </a:xfrm>
        </p:spPr>
        <p:txBody>
          <a:bodyPr/>
          <a:lstStyle/>
          <a:p>
            <a:r>
              <a:rPr lang="en-IN" dirty="0"/>
              <a:t>For each blank entry in the precedence matrix we must specify an error-recovery routine</a:t>
            </a:r>
          </a:p>
          <a:p>
            <a:r>
              <a:rPr lang="en-IN" dirty="0"/>
              <a:t>The same routine could be used in several places</a:t>
            </a:r>
          </a:p>
          <a:p>
            <a:r>
              <a:rPr lang="en-IN" dirty="0"/>
              <a:t>Then when the parser consults the entry  and no precedence relation holds it finds a pointer to the error-recovery routine for this error</a:t>
            </a:r>
          </a:p>
        </p:txBody>
      </p:sp>
    </p:spTree>
    <p:extLst>
      <p:ext uri="{BB962C8B-B14F-4D97-AF65-F5344CB8AC3E}">
        <p14:creationId xmlns:p14="http://schemas.microsoft.com/office/powerpoint/2010/main" val="33447222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054011-B350-4059-BC92-DBD0606146CE}"/>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xmlns="" id="{ABD3A0A5-191D-4E9A-86BF-9C02351034CD}"/>
              </a:ext>
            </a:extLst>
          </p:cNvPr>
          <p:cNvSpPr>
            <a:spLocks noGrp="1"/>
          </p:cNvSpPr>
          <p:nvPr>
            <p:ph idx="1"/>
          </p:nvPr>
        </p:nvSpPr>
        <p:spPr>
          <a:xfrm>
            <a:off x="838200" y="1399309"/>
            <a:ext cx="10515600" cy="4777654"/>
          </a:xfrm>
        </p:spPr>
        <p:txBody>
          <a:bodyPr/>
          <a:lstStyle/>
          <a:p>
            <a:r>
              <a:rPr lang="en-IN" dirty="0"/>
              <a:t>ND2019</a:t>
            </a:r>
          </a:p>
          <a:p>
            <a:endParaRPr lang="en-IN" dirty="0"/>
          </a:p>
          <a:p>
            <a:endParaRPr lang="en-IN" dirty="0"/>
          </a:p>
          <a:p>
            <a:endParaRPr lang="en-IN" dirty="0"/>
          </a:p>
          <a:p>
            <a:r>
              <a:rPr lang="en-IN" dirty="0"/>
              <a:t>Aug2020</a:t>
            </a:r>
          </a:p>
          <a:p>
            <a:endParaRPr lang="en-IN" dirty="0"/>
          </a:p>
        </p:txBody>
      </p:sp>
      <p:pic>
        <p:nvPicPr>
          <p:cNvPr id="5" name="Picture 4">
            <a:extLst>
              <a:ext uri="{FF2B5EF4-FFF2-40B4-BE49-F238E27FC236}">
                <a16:creationId xmlns:a16="http://schemas.microsoft.com/office/drawing/2014/main" xmlns="" id="{31FF9D5A-5E59-42BE-A545-EA7FD91AA175}"/>
              </a:ext>
            </a:extLst>
          </p:cNvPr>
          <p:cNvPicPr>
            <a:picLocks noChangeAspect="1"/>
          </p:cNvPicPr>
          <p:nvPr/>
        </p:nvPicPr>
        <p:blipFill>
          <a:blip r:embed="rId2"/>
          <a:stretch>
            <a:fillRect/>
          </a:stretch>
        </p:blipFill>
        <p:spPr>
          <a:xfrm>
            <a:off x="968520" y="1829524"/>
            <a:ext cx="8810625" cy="1028700"/>
          </a:xfrm>
          <a:prstGeom prst="rect">
            <a:avLst/>
          </a:prstGeom>
        </p:spPr>
      </p:pic>
      <p:pic>
        <p:nvPicPr>
          <p:cNvPr id="7" name="Picture 6">
            <a:extLst>
              <a:ext uri="{FF2B5EF4-FFF2-40B4-BE49-F238E27FC236}">
                <a16:creationId xmlns:a16="http://schemas.microsoft.com/office/drawing/2014/main" xmlns="" id="{8EE4F46A-1B9E-47EA-9DBB-635064AD8C3A}"/>
              </a:ext>
            </a:extLst>
          </p:cNvPr>
          <p:cNvPicPr>
            <a:picLocks noChangeAspect="1"/>
          </p:cNvPicPr>
          <p:nvPr/>
        </p:nvPicPr>
        <p:blipFill>
          <a:blip r:embed="rId3"/>
          <a:stretch>
            <a:fillRect/>
          </a:stretch>
        </p:blipFill>
        <p:spPr>
          <a:xfrm>
            <a:off x="1025670" y="2843649"/>
            <a:ext cx="8753475" cy="561975"/>
          </a:xfrm>
          <a:prstGeom prst="rect">
            <a:avLst/>
          </a:prstGeom>
        </p:spPr>
      </p:pic>
      <p:pic>
        <p:nvPicPr>
          <p:cNvPr id="9" name="Picture 8">
            <a:extLst>
              <a:ext uri="{FF2B5EF4-FFF2-40B4-BE49-F238E27FC236}">
                <a16:creationId xmlns:a16="http://schemas.microsoft.com/office/drawing/2014/main" xmlns="" id="{FECB9076-0ED8-49D0-B0CF-13ECE3610268}"/>
              </a:ext>
            </a:extLst>
          </p:cNvPr>
          <p:cNvPicPr>
            <a:picLocks noChangeAspect="1"/>
          </p:cNvPicPr>
          <p:nvPr/>
        </p:nvPicPr>
        <p:blipFill>
          <a:blip r:embed="rId4"/>
          <a:stretch>
            <a:fillRect/>
          </a:stretch>
        </p:blipFill>
        <p:spPr>
          <a:xfrm>
            <a:off x="968520" y="3892408"/>
            <a:ext cx="10163175" cy="2133600"/>
          </a:xfrm>
          <a:prstGeom prst="rect">
            <a:avLst/>
          </a:prstGeom>
        </p:spPr>
      </p:pic>
    </p:spTree>
    <p:extLst>
      <p:ext uri="{BB962C8B-B14F-4D97-AF65-F5344CB8AC3E}">
        <p14:creationId xmlns:p14="http://schemas.microsoft.com/office/powerpoint/2010/main" val="37699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277" y="543877"/>
            <a:ext cx="10715625" cy="1952625"/>
          </a:xfrm>
          <a:prstGeom prst="rect">
            <a:avLst/>
          </a:prstGeom>
        </p:spPr>
      </p:pic>
    </p:spTree>
    <p:extLst>
      <p:ext uri="{BB962C8B-B14F-4D97-AF65-F5344CB8AC3E}">
        <p14:creationId xmlns:p14="http://schemas.microsoft.com/office/powerpoint/2010/main" val="34248076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9C7DBE-1D30-49C8-A1AC-292F0E6628CA}"/>
              </a:ext>
            </a:extLst>
          </p:cNvPr>
          <p:cNvSpPr>
            <a:spLocks noGrp="1"/>
          </p:cNvSpPr>
          <p:nvPr>
            <p:ph idx="1"/>
          </p:nvPr>
        </p:nvSpPr>
        <p:spPr>
          <a:xfrm>
            <a:off x="838200" y="546265"/>
            <a:ext cx="10515600" cy="5630698"/>
          </a:xfrm>
        </p:spPr>
        <p:txBody>
          <a:bodyPr/>
          <a:lstStyle/>
          <a:p>
            <a:pPr marL="0" indent="0">
              <a:buNone/>
            </a:pPr>
            <a:r>
              <a:rPr lang="en-IN" dirty="0"/>
              <a:t>G: S     a | ^ | (T)</a:t>
            </a:r>
          </a:p>
          <a:p>
            <a:pPr marL="0" indent="0">
              <a:buNone/>
            </a:pPr>
            <a:r>
              <a:rPr lang="en-IN" dirty="0"/>
              <a:t>     T     T,S | S</a:t>
            </a:r>
          </a:p>
          <a:p>
            <a:pPr marL="0" indent="0">
              <a:buNone/>
            </a:pPr>
            <a:endParaRPr lang="en-IN" dirty="0"/>
          </a:p>
          <a:p>
            <a:pPr marL="0" indent="0">
              <a:buNone/>
            </a:pPr>
            <a:r>
              <a:rPr lang="en-IN" dirty="0"/>
              <a:t>Step 1: Grammar is Operator Grammar</a:t>
            </a:r>
          </a:p>
          <a:p>
            <a:pPr marL="0" indent="0">
              <a:buNone/>
            </a:pPr>
            <a:r>
              <a:rPr lang="en-IN" dirty="0"/>
              <a:t>Step 2:  No ambiguity</a:t>
            </a:r>
          </a:p>
          <a:p>
            <a:pPr marL="0" indent="0">
              <a:buNone/>
            </a:pPr>
            <a:r>
              <a:rPr lang="en-IN" dirty="0"/>
              <a:t>Step 3: Calculate Leading and Trailing of G</a:t>
            </a:r>
          </a:p>
          <a:p>
            <a:pPr marL="0" indent="0">
              <a:buNone/>
            </a:pPr>
            <a:r>
              <a:rPr lang="en-IN" sz="2000" dirty="0"/>
              <a:t>		</a:t>
            </a:r>
            <a:endParaRPr lang="en-IN" dirty="0"/>
          </a:p>
        </p:txBody>
      </p:sp>
      <p:cxnSp>
        <p:nvCxnSpPr>
          <p:cNvPr id="5" name="Straight Arrow Connector 4">
            <a:extLst>
              <a:ext uri="{FF2B5EF4-FFF2-40B4-BE49-F238E27FC236}">
                <a16:creationId xmlns:a16="http://schemas.microsoft.com/office/drawing/2014/main" xmlns="" id="{0EF9B62F-07FA-493D-918E-73C61024CA35}"/>
              </a:ext>
            </a:extLst>
          </p:cNvPr>
          <p:cNvCxnSpPr/>
          <p:nvPr/>
        </p:nvCxnSpPr>
        <p:spPr>
          <a:xfrm>
            <a:off x="1543792" y="760021"/>
            <a:ext cx="261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8A9111B9-D0E5-446C-A8DC-C9D92BD5D24D}"/>
              </a:ext>
            </a:extLst>
          </p:cNvPr>
          <p:cNvCxnSpPr/>
          <p:nvPr/>
        </p:nvCxnSpPr>
        <p:spPr>
          <a:xfrm>
            <a:off x="1541810" y="1280554"/>
            <a:ext cx="261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96151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053EEF-C6F5-48B3-A171-9DDD69E9E3F0}"/>
              </a:ext>
            </a:extLst>
          </p:cNvPr>
          <p:cNvSpPr>
            <a:spLocks noGrp="1"/>
          </p:cNvSpPr>
          <p:nvPr>
            <p:ph idx="1"/>
          </p:nvPr>
        </p:nvSpPr>
        <p:spPr>
          <a:xfrm>
            <a:off x="838200" y="534390"/>
            <a:ext cx="10515600" cy="5642573"/>
          </a:xfrm>
        </p:spPr>
        <p:txBody>
          <a:bodyPr/>
          <a:lstStyle/>
          <a:p>
            <a:pPr marL="0" indent="0">
              <a:buNone/>
            </a:pPr>
            <a:r>
              <a:rPr lang="en-IN" dirty="0"/>
              <a:t>Step 3: Calculate Leading and Trailing of G’’</a:t>
            </a:r>
          </a:p>
        </p:txBody>
      </p:sp>
      <p:graphicFrame>
        <p:nvGraphicFramePr>
          <p:cNvPr id="4" name="Table 4">
            <a:extLst>
              <a:ext uri="{FF2B5EF4-FFF2-40B4-BE49-F238E27FC236}">
                <a16:creationId xmlns:a16="http://schemas.microsoft.com/office/drawing/2014/main" xmlns="" id="{1239E190-52B9-4A03-A958-13B7264BE462}"/>
              </a:ext>
            </a:extLst>
          </p:cNvPr>
          <p:cNvGraphicFramePr>
            <a:graphicFrameLocks noGrp="1"/>
          </p:cNvGraphicFramePr>
          <p:nvPr>
            <p:extLst>
              <p:ext uri="{D42A27DB-BD31-4B8C-83A1-F6EECF244321}">
                <p14:modId xmlns:p14="http://schemas.microsoft.com/office/powerpoint/2010/main" val="1999613419"/>
              </p:ext>
            </p:extLst>
          </p:nvPr>
        </p:nvGraphicFramePr>
        <p:xfrm>
          <a:off x="873744" y="1516984"/>
          <a:ext cx="5675912" cy="1881998"/>
        </p:xfrm>
        <a:graphic>
          <a:graphicData uri="http://schemas.openxmlformats.org/drawingml/2006/table">
            <a:tbl>
              <a:tblPr firstRow="1" bandRow="1">
                <a:tableStyleId>{5C22544A-7EE6-4342-B048-85BDC9FD1C3A}</a:tableStyleId>
              </a:tblPr>
              <a:tblGrid>
                <a:gridCol w="709489">
                  <a:extLst>
                    <a:ext uri="{9D8B030D-6E8A-4147-A177-3AD203B41FA5}">
                      <a16:colId xmlns:a16="http://schemas.microsoft.com/office/drawing/2014/main" xmlns="" val="725949259"/>
                    </a:ext>
                  </a:extLst>
                </a:gridCol>
                <a:gridCol w="709489">
                  <a:extLst>
                    <a:ext uri="{9D8B030D-6E8A-4147-A177-3AD203B41FA5}">
                      <a16:colId xmlns:a16="http://schemas.microsoft.com/office/drawing/2014/main" xmlns="" val="3991802223"/>
                    </a:ext>
                  </a:extLst>
                </a:gridCol>
                <a:gridCol w="622193">
                  <a:extLst>
                    <a:ext uri="{9D8B030D-6E8A-4147-A177-3AD203B41FA5}">
                      <a16:colId xmlns:a16="http://schemas.microsoft.com/office/drawing/2014/main" xmlns="" val="3915052544"/>
                    </a:ext>
                  </a:extLst>
                </a:gridCol>
                <a:gridCol w="573907">
                  <a:extLst>
                    <a:ext uri="{9D8B030D-6E8A-4147-A177-3AD203B41FA5}">
                      <a16:colId xmlns:a16="http://schemas.microsoft.com/office/drawing/2014/main" xmlns="" val="2612794542"/>
                    </a:ext>
                  </a:extLst>
                </a:gridCol>
                <a:gridCol w="610695">
                  <a:extLst>
                    <a:ext uri="{9D8B030D-6E8A-4147-A177-3AD203B41FA5}">
                      <a16:colId xmlns:a16="http://schemas.microsoft.com/office/drawing/2014/main" xmlns="" val="4275816931"/>
                    </a:ext>
                  </a:extLst>
                </a:gridCol>
                <a:gridCol w="735778">
                  <a:extLst>
                    <a:ext uri="{9D8B030D-6E8A-4147-A177-3AD203B41FA5}">
                      <a16:colId xmlns:a16="http://schemas.microsoft.com/office/drawing/2014/main" xmlns="" val="3387333778"/>
                    </a:ext>
                  </a:extLst>
                </a:gridCol>
                <a:gridCol w="669557">
                  <a:extLst>
                    <a:ext uri="{9D8B030D-6E8A-4147-A177-3AD203B41FA5}">
                      <a16:colId xmlns:a16="http://schemas.microsoft.com/office/drawing/2014/main" xmlns="" val="15849708"/>
                    </a:ext>
                  </a:extLst>
                </a:gridCol>
                <a:gridCol w="515045">
                  <a:extLst>
                    <a:ext uri="{9D8B030D-6E8A-4147-A177-3AD203B41FA5}">
                      <a16:colId xmlns:a16="http://schemas.microsoft.com/office/drawing/2014/main" xmlns="" val="1616456759"/>
                    </a:ext>
                  </a:extLst>
                </a:gridCol>
                <a:gridCol w="529759">
                  <a:extLst>
                    <a:ext uri="{9D8B030D-6E8A-4147-A177-3AD203B41FA5}">
                      <a16:colId xmlns:a16="http://schemas.microsoft.com/office/drawing/2014/main" xmlns="" val="2755301291"/>
                    </a:ext>
                  </a:extLst>
                </a:gridCol>
              </a:tblGrid>
              <a:tr h="601838">
                <a:tc>
                  <a:txBody>
                    <a:bodyPr/>
                    <a:lstStyle/>
                    <a:p>
                      <a:r>
                        <a:rPr lang="en-IN" dirty="0"/>
                        <a:t>X</a:t>
                      </a:r>
                    </a:p>
                  </a:txBody>
                  <a:tcPr/>
                </a:tc>
                <a:tc gridSpan="4">
                  <a:txBody>
                    <a:bodyPr/>
                    <a:lstStyle/>
                    <a:p>
                      <a:pPr algn="ctr"/>
                      <a:r>
                        <a:rPr lang="en-IN" dirty="0"/>
                        <a:t>Leading (X)</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4">
                  <a:txBody>
                    <a:bodyPr/>
                    <a:lstStyle/>
                    <a:p>
                      <a:pPr algn="ctr"/>
                      <a:r>
                        <a:rPr lang="en-IN" dirty="0"/>
                        <a:t>Trailing (X)</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192063493"/>
                  </a:ext>
                </a:extLst>
              </a:tr>
              <a:tr h="548686">
                <a:tc>
                  <a:txBody>
                    <a:bodyPr/>
                    <a:lstStyle/>
                    <a:p>
                      <a:r>
                        <a:rPr lang="en-IN" dirty="0"/>
                        <a:t>S</a:t>
                      </a:r>
                    </a:p>
                  </a:txBody>
                  <a:tcPr/>
                </a:tc>
                <a:tc>
                  <a:txBody>
                    <a:bodyPr/>
                    <a:lstStyle/>
                    <a:p>
                      <a:r>
                        <a:rPr lang="en-IN" dirty="0"/>
                        <a:t>a</a:t>
                      </a:r>
                    </a:p>
                    <a:p>
                      <a:endParaRPr lang="en-IN" dirty="0"/>
                    </a:p>
                  </a:txBody>
                  <a:tcPr/>
                </a:tc>
                <a:tc>
                  <a:txBody>
                    <a:bodyPr/>
                    <a:lstStyle/>
                    <a:p>
                      <a:r>
                        <a:rPr lang="en-IN" dirty="0"/>
                        <a:t>^</a:t>
                      </a:r>
                    </a:p>
                  </a:txBody>
                  <a:tcPr/>
                </a:tc>
                <a:tc>
                  <a:txBody>
                    <a:bodyPr/>
                    <a:lstStyle/>
                    <a:p>
                      <a:r>
                        <a:rPr lang="en-IN" dirty="0"/>
                        <a:t>(</a:t>
                      </a:r>
                    </a:p>
                  </a:txBody>
                  <a:tcPr/>
                </a:tc>
                <a:tc>
                  <a:txBody>
                    <a:bodyPr/>
                    <a:lstStyle/>
                    <a:p>
                      <a:endParaRPr lang="en-IN" dirty="0"/>
                    </a:p>
                  </a:txBody>
                  <a:tcPr/>
                </a:tc>
                <a:tc>
                  <a:txBody>
                    <a:bodyPr/>
                    <a:lstStyle/>
                    <a:p>
                      <a:r>
                        <a:rPr lang="en-IN" dirty="0"/>
                        <a:t>a</a:t>
                      </a:r>
                    </a:p>
                  </a:txBody>
                  <a:tcPr/>
                </a:tc>
                <a:tc>
                  <a:txBody>
                    <a:bodyPr/>
                    <a:lstStyle/>
                    <a:p>
                      <a:r>
                        <a:rPr lang="en-IN" dirty="0"/>
                        <a:t>^</a:t>
                      </a:r>
                    </a:p>
                  </a:txBody>
                  <a:tcPr/>
                </a:tc>
                <a:tc>
                  <a:txBody>
                    <a:bodyPr/>
                    <a:lstStyle/>
                    <a:p>
                      <a:r>
                        <a:rPr lang="en-IN" dirty="0"/>
                        <a:t>)</a:t>
                      </a:r>
                    </a:p>
                  </a:txBody>
                  <a:tcPr/>
                </a:tc>
                <a:tc>
                  <a:txBody>
                    <a:bodyPr/>
                    <a:lstStyle/>
                    <a:p>
                      <a:endParaRPr lang="en-IN" dirty="0"/>
                    </a:p>
                  </a:txBody>
                  <a:tcPr/>
                </a:tc>
                <a:extLst>
                  <a:ext uri="{0D108BD9-81ED-4DB2-BD59-A6C34878D82A}">
                    <a16:rowId xmlns:a16="http://schemas.microsoft.com/office/drawing/2014/main" xmlns="" val="4089568253"/>
                  </a:ext>
                </a:extLst>
              </a:tr>
              <a:tr h="601838">
                <a:tc>
                  <a:txBody>
                    <a:bodyPr/>
                    <a:lstStyle/>
                    <a:p>
                      <a:r>
                        <a:rPr lang="en-IN" dirty="0"/>
                        <a:t>T</a:t>
                      </a:r>
                    </a:p>
                  </a:txBody>
                  <a:tcPr/>
                </a:tc>
                <a:tc>
                  <a:txBody>
                    <a:bodyPr/>
                    <a:lstStyle/>
                    <a:p>
                      <a:r>
                        <a:rPr lang="en-IN" dirty="0"/>
                        <a:t>,</a:t>
                      </a:r>
                    </a:p>
                  </a:txBody>
                  <a:tcPr/>
                </a:tc>
                <a:tc>
                  <a:txBody>
                    <a:bodyPr/>
                    <a:lstStyle/>
                    <a:p>
                      <a:r>
                        <a:rPr lang="en-IN" dirty="0"/>
                        <a:t>a</a:t>
                      </a:r>
                    </a:p>
                    <a:p>
                      <a:endParaRPr lang="en-IN" dirty="0"/>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2041944119"/>
                  </a:ext>
                </a:extLst>
              </a:tr>
            </a:tbl>
          </a:graphicData>
        </a:graphic>
      </p:graphicFrame>
      <p:cxnSp>
        <p:nvCxnSpPr>
          <p:cNvPr id="17" name="Straight Arrow Connector 16">
            <a:extLst>
              <a:ext uri="{FF2B5EF4-FFF2-40B4-BE49-F238E27FC236}">
                <a16:creationId xmlns:a16="http://schemas.microsoft.com/office/drawing/2014/main" xmlns="" id="{2569B65E-CB65-4D5A-A234-9439D3CBEE71}"/>
              </a:ext>
            </a:extLst>
          </p:cNvPr>
          <p:cNvCxnSpPr/>
          <p:nvPr/>
        </p:nvCxnSpPr>
        <p:spPr>
          <a:xfrm>
            <a:off x="2615511" y="4317435"/>
            <a:ext cx="285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xmlns="" id="{593D12B6-FD17-480E-AD21-BECEB0A6D18F}"/>
              </a:ext>
            </a:extLst>
          </p:cNvPr>
          <p:cNvPicPr>
            <a:picLocks noChangeAspect="1"/>
          </p:cNvPicPr>
          <p:nvPr/>
        </p:nvPicPr>
        <p:blipFill>
          <a:blip r:embed="rId2"/>
          <a:stretch>
            <a:fillRect/>
          </a:stretch>
        </p:blipFill>
        <p:spPr>
          <a:xfrm>
            <a:off x="4152112" y="3501339"/>
            <a:ext cx="685800" cy="276225"/>
          </a:xfrm>
          <a:prstGeom prst="rect">
            <a:avLst/>
          </a:prstGeom>
        </p:spPr>
      </p:pic>
      <p:pic>
        <p:nvPicPr>
          <p:cNvPr id="2" name="Picture 1">
            <a:extLst>
              <a:ext uri="{FF2B5EF4-FFF2-40B4-BE49-F238E27FC236}">
                <a16:creationId xmlns:a16="http://schemas.microsoft.com/office/drawing/2014/main" xmlns="" id="{76D0EDDF-253E-4366-8BF9-299669883BA0}"/>
              </a:ext>
            </a:extLst>
          </p:cNvPr>
          <p:cNvPicPr>
            <a:picLocks noChangeAspect="1"/>
          </p:cNvPicPr>
          <p:nvPr/>
        </p:nvPicPr>
        <p:blipFill>
          <a:blip r:embed="rId2"/>
          <a:stretch>
            <a:fillRect/>
          </a:stretch>
        </p:blipFill>
        <p:spPr>
          <a:xfrm>
            <a:off x="1529158" y="3412731"/>
            <a:ext cx="685800" cy="276225"/>
          </a:xfrm>
          <a:prstGeom prst="rect">
            <a:avLst/>
          </a:prstGeom>
        </p:spPr>
      </p:pic>
      <p:sp>
        <p:nvSpPr>
          <p:cNvPr id="6" name="TextBox 5">
            <a:extLst>
              <a:ext uri="{FF2B5EF4-FFF2-40B4-BE49-F238E27FC236}">
                <a16:creationId xmlns:a16="http://schemas.microsoft.com/office/drawing/2014/main" xmlns="" id="{B55A934C-5592-4E92-83D0-5451FE129CB2}"/>
              </a:ext>
            </a:extLst>
          </p:cNvPr>
          <p:cNvSpPr txBox="1"/>
          <p:nvPr/>
        </p:nvSpPr>
        <p:spPr>
          <a:xfrm>
            <a:off x="2390156" y="4140396"/>
            <a:ext cx="1020726" cy="369332"/>
          </a:xfrm>
          <a:prstGeom prst="rect">
            <a:avLst/>
          </a:prstGeom>
          <a:noFill/>
        </p:spPr>
        <p:txBody>
          <a:bodyPr wrap="square" rtlCol="0">
            <a:spAutoFit/>
          </a:bodyPr>
          <a:lstStyle/>
          <a:p>
            <a:r>
              <a:rPr lang="en-IN" dirty="0"/>
              <a:t>T         S</a:t>
            </a:r>
          </a:p>
        </p:txBody>
      </p:sp>
    </p:spTree>
    <p:extLst>
      <p:ext uri="{BB962C8B-B14F-4D97-AF65-F5344CB8AC3E}">
        <p14:creationId xmlns:p14="http://schemas.microsoft.com/office/powerpoint/2010/main" val="11735336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32EA28-BF01-4EC0-878C-316E871FEADC}"/>
              </a:ext>
            </a:extLst>
          </p:cNvPr>
          <p:cNvSpPr>
            <a:spLocks noGrp="1"/>
          </p:cNvSpPr>
          <p:nvPr>
            <p:ph idx="1"/>
          </p:nvPr>
        </p:nvSpPr>
        <p:spPr>
          <a:xfrm>
            <a:off x="838200" y="957943"/>
            <a:ext cx="10515600" cy="5219020"/>
          </a:xfrm>
        </p:spPr>
        <p:txBody>
          <a:bodyPr/>
          <a:lstStyle/>
          <a:p>
            <a:pPr marL="0" indent="0">
              <a:buNone/>
            </a:pPr>
            <a:r>
              <a:rPr lang="en-IN" sz="2800" dirty="0">
                <a:solidFill>
                  <a:schemeClr val="accent2"/>
                </a:solidFill>
              </a:rPr>
              <a:t>Pattern</a:t>
            </a:r>
            <a:r>
              <a:rPr lang="en-IN" sz="2800" dirty="0"/>
              <a:t>	Row			Column</a:t>
            </a:r>
          </a:p>
          <a:p>
            <a:pPr marL="0" indent="0">
              <a:buNone/>
            </a:pPr>
            <a:r>
              <a:rPr lang="en-IN" sz="2800" dirty="0" err="1">
                <a:solidFill>
                  <a:schemeClr val="accent2"/>
                </a:solidFill>
              </a:rPr>
              <a:t>tt</a:t>
            </a:r>
            <a:r>
              <a:rPr lang="en-IN" sz="2800" dirty="0">
                <a:solidFill>
                  <a:schemeClr val="accent2"/>
                </a:solidFill>
              </a:rPr>
              <a:t> or t-NT-t   </a:t>
            </a:r>
            <a:r>
              <a:rPr lang="en-IN" sz="2800" dirty="0"/>
              <a:t>(                                   )</a:t>
            </a:r>
          </a:p>
          <a:p>
            <a:pPr marL="0" indent="0">
              <a:buNone/>
            </a:pPr>
            <a:r>
              <a:rPr lang="en-IN" sz="2800" dirty="0">
                <a:solidFill>
                  <a:schemeClr val="accent2"/>
                </a:solidFill>
              </a:rPr>
              <a:t>t-NT</a:t>
            </a:r>
            <a:r>
              <a:rPr lang="en-IN" sz="2800" dirty="0"/>
              <a:t>		(                                  L(T) </a:t>
            </a:r>
          </a:p>
          <a:p>
            <a:pPr marL="0" indent="0">
              <a:buNone/>
            </a:pPr>
            <a:r>
              <a:rPr lang="en-IN" dirty="0"/>
              <a:t>		,                                   L(S)</a:t>
            </a:r>
          </a:p>
          <a:p>
            <a:pPr marL="0" indent="0">
              <a:buNone/>
            </a:pPr>
            <a:r>
              <a:rPr lang="en-IN" dirty="0">
                <a:solidFill>
                  <a:schemeClr val="accent2"/>
                </a:solidFill>
              </a:rPr>
              <a:t>NT-t</a:t>
            </a:r>
            <a:r>
              <a:rPr lang="en-IN" dirty="0"/>
              <a:t>		T(T)			  )</a:t>
            </a:r>
          </a:p>
          <a:p>
            <a:pPr marL="0" indent="0">
              <a:buNone/>
            </a:pPr>
            <a:r>
              <a:rPr lang="en-IN" dirty="0"/>
              <a:t>		T(T)			,</a:t>
            </a:r>
          </a:p>
          <a:p>
            <a:pPr marL="0" indent="0">
              <a:buNone/>
            </a:pPr>
            <a:r>
              <a:rPr lang="en-IN" dirty="0"/>
              <a:t>		</a:t>
            </a:r>
            <a:r>
              <a:rPr lang="en-IN" dirty="0">
                <a:solidFill>
                  <a:schemeClr val="accent2"/>
                </a:solidFill>
              </a:rPr>
              <a:t>$</a:t>
            </a:r>
            <a:r>
              <a:rPr lang="en-IN" dirty="0"/>
              <a:t>			L(S)</a:t>
            </a:r>
          </a:p>
          <a:p>
            <a:pPr marL="0" indent="0">
              <a:buNone/>
            </a:pPr>
            <a:r>
              <a:rPr lang="en-IN" dirty="0"/>
              <a:t>		T(S)			</a:t>
            </a:r>
            <a:r>
              <a:rPr lang="en-IN" dirty="0">
                <a:solidFill>
                  <a:schemeClr val="accent2"/>
                </a:solidFill>
              </a:rPr>
              <a:t>$</a:t>
            </a: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xmlns="" id="{EA151EB5-FEB0-4EBB-8AF3-1CF7253C1A7D}"/>
              </a:ext>
            </a:extLst>
          </p:cNvPr>
          <p:cNvPicPr>
            <a:picLocks noChangeAspect="1"/>
          </p:cNvPicPr>
          <p:nvPr/>
        </p:nvPicPr>
        <p:blipFill>
          <a:blip r:embed="rId2"/>
          <a:stretch>
            <a:fillRect/>
          </a:stretch>
        </p:blipFill>
        <p:spPr>
          <a:xfrm>
            <a:off x="3823715" y="2034042"/>
            <a:ext cx="354115" cy="304704"/>
          </a:xfrm>
          <a:prstGeom prst="rect">
            <a:avLst/>
          </a:prstGeom>
        </p:spPr>
      </p:pic>
      <p:pic>
        <p:nvPicPr>
          <p:cNvPr id="9" name="Picture 8">
            <a:extLst>
              <a:ext uri="{FF2B5EF4-FFF2-40B4-BE49-F238E27FC236}">
                <a16:creationId xmlns:a16="http://schemas.microsoft.com/office/drawing/2014/main" xmlns="" id="{CF7A6187-0F90-49F5-A7F1-F25CA460409A}"/>
              </a:ext>
            </a:extLst>
          </p:cNvPr>
          <p:cNvPicPr>
            <a:picLocks noChangeAspect="1"/>
          </p:cNvPicPr>
          <p:nvPr/>
        </p:nvPicPr>
        <p:blipFill>
          <a:blip r:embed="rId3"/>
          <a:stretch>
            <a:fillRect/>
          </a:stretch>
        </p:blipFill>
        <p:spPr>
          <a:xfrm>
            <a:off x="3823715" y="3103757"/>
            <a:ext cx="354115" cy="302293"/>
          </a:xfrm>
          <a:prstGeom prst="rect">
            <a:avLst/>
          </a:prstGeom>
        </p:spPr>
      </p:pic>
      <p:pic>
        <p:nvPicPr>
          <p:cNvPr id="11" name="Picture 10">
            <a:extLst>
              <a:ext uri="{FF2B5EF4-FFF2-40B4-BE49-F238E27FC236}">
                <a16:creationId xmlns:a16="http://schemas.microsoft.com/office/drawing/2014/main" xmlns="" id="{0650C17C-DD17-419F-9103-0F9EB27D03D0}"/>
              </a:ext>
            </a:extLst>
          </p:cNvPr>
          <p:cNvPicPr>
            <a:picLocks noChangeAspect="1"/>
          </p:cNvPicPr>
          <p:nvPr/>
        </p:nvPicPr>
        <p:blipFill>
          <a:blip r:embed="rId4"/>
          <a:stretch>
            <a:fillRect/>
          </a:stretch>
        </p:blipFill>
        <p:spPr>
          <a:xfrm>
            <a:off x="3796855" y="1489098"/>
            <a:ext cx="380976" cy="281591"/>
          </a:xfrm>
          <a:prstGeom prst="rect">
            <a:avLst/>
          </a:prstGeom>
        </p:spPr>
      </p:pic>
      <p:pic>
        <p:nvPicPr>
          <p:cNvPr id="13" name="Picture 12">
            <a:extLst>
              <a:ext uri="{FF2B5EF4-FFF2-40B4-BE49-F238E27FC236}">
                <a16:creationId xmlns:a16="http://schemas.microsoft.com/office/drawing/2014/main" xmlns="" id="{547EE2AF-122E-4BC1-AFC7-E9DF38F1A69E}"/>
              </a:ext>
            </a:extLst>
          </p:cNvPr>
          <p:cNvPicPr>
            <a:picLocks noChangeAspect="1"/>
          </p:cNvPicPr>
          <p:nvPr/>
        </p:nvPicPr>
        <p:blipFill>
          <a:blip r:embed="rId2"/>
          <a:stretch>
            <a:fillRect/>
          </a:stretch>
        </p:blipFill>
        <p:spPr>
          <a:xfrm>
            <a:off x="3850575" y="2578872"/>
            <a:ext cx="358567" cy="308535"/>
          </a:xfrm>
          <a:prstGeom prst="rect">
            <a:avLst/>
          </a:prstGeom>
        </p:spPr>
      </p:pic>
      <p:pic>
        <p:nvPicPr>
          <p:cNvPr id="15" name="Picture 14">
            <a:extLst>
              <a:ext uri="{FF2B5EF4-FFF2-40B4-BE49-F238E27FC236}">
                <a16:creationId xmlns:a16="http://schemas.microsoft.com/office/drawing/2014/main" xmlns="" id="{3B9CA68A-4FA9-4346-8A88-5FD5C4F102E5}"/>
              </a:ext>
            </a:extLst>
          </p:cNvPr>
          <p:cNvPicPr>
            <a:picLocks noChangeAspect="1"/>
          </p:cNvPicPr>
          <p:nvPr/>
        </p:nvPicPr>
        <p:blipFill>
          <a:blip r:embed="rId3"/>
          <a:stretch>
            <a:fillRect/>
          </a:stretch>
        </p:blipFill>
        <p:spPr>
          <a:xfrm>
            <a:off x="3796855" y="3628387"/>
            <a:ext cx="354115" cy="302293"/>
          </a:xfrm>
          <a:prstGeom prst="rect">
            <a:avLst/>
          </a:prstGeom>
        </p:spPr>
      </p:pic>
      <p:pic>
        <p:nvPicPr>
          <p:cNvPr id="17" name="Picture 16">
            <a:extLst>
              <a:ext uri="{FF2B5EF4-FFF2-40B4-BE49-F238E27FC236}">
                <a16:creationId xmlns:a16="http://schemas.microsoft.com/office/drawing/2014/main" xmlns="" id="{0A116348-C6FD-48DC-81E8-33D6B12B7416}"/>
              </a:ext>
            </a:extLst>
          </p:cNvPr>
          <p:cNvPicPr>
            <a:picLocks noChangeAspect="1"/>
          </p:cNvPicPr>
          <p:nvPr/>
        </p:nvPicPr>
        <p:blipFill>
          <a:blip r:embed="rId2"/>
          <a:stretch>
            <a:fillRect/>
          </a:stretch>
        </p:blipFill>
        <p:spPr>
          <a:xfrm>
            <a:off x="3792403" y="4066389"/>
            <a:ext cx="358567" cy="308535"/>
          </a:xfrm>
          <a:prstGeom prst="rect">
            <a:avLst/>
          </a:prstGeom>
        </p:spPr>
      </p:pic>
      <p:pic>
        <p:nvPicPr>
          <p:cNvPr id="19" name="Picture 18">
            <a:extLst>
              <a:ext uri="{FF2B5EF4-FFF2-40B4-BE49-F238E27FC236}">
                <a16:creationId xmlns:a16="http://schemas.microsoft.com/office/drawing/2014/main" xmlns="" id="{5276FCCB-F4FC-4E41-8F7E-CF6B7C3BB3CF}"/>
              </a:ext>
            </a:extLst>
          </p:cNvPr>
          <p:cNvPicPr>
            <a:picLocks noChangeAspect="1"/>
          </p:cNvPicPr>
          <p:nvPr/>
        </p:nvPicPr>
        <p:blipFill>
          <a:blip r:embed="rId3"/>
          <a:stretch>
            <a:fillRect/>
          </a:stretch>
        </p:blipFill>
        <p:spPr>
          <a:xfrm>
            <a:off x="3792403" y="4574117"/>
            <a:ext cx="354115" cy="302293"/>
          </a:xfrm>
          <a:prstGeom prst="rect">
            <a:avLst/>
          </a:prstGeom>
        </p:spPr>
      </p:pic>
    </p:spTree>
    <p:extLst>
      <p:ext uri="{BB962C8B-B14F-4D97-AF65-F5344CB8AC3E}">
        <p14:creationId xmlns:p14="http://schemas.microsoft.com/office/powerpoint/2010/main" val="36458221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52145523-DAD3-4704-89C1-568519DDBBE3}"/>
              </a:ext>
            </a:extLst>
          </p:cNvPr>
          <p:cNvGraphicFramePr>
            <a:graphicFrameLocks noGrp="1"/>
          </p:cNvGraphicFramePr>
          <p:nvPr>
            <p:ph idx="1"/>
            <p:extLst>
              <p:ext uri="{D42A27DB-BD31-4B8C-83A1-F6EECF244321}">
                <p14:modId xmlns:p14="http://schemas.microsoft.com/office/powerpoint/2010/main" val="1437032481"/>
              </p:ext>
            </p:extLst>
          </p:nvPr>
        </p:nvGraphicFramePr>
        <p:xfrm>
          <a:off x="838199" y="1825625"/>
          <a:ext cx="3995059" cy="2595880"/>
        </p:xfrm>
        <a:graphic>
          <a:graphicData uri="http://schemas.openxmlformats.org/drawingml/2006/table">
            <a:tbl>
              <a:tblPr firstRow="1" bandRow="1">
                <a:tableStyleId>{5C22544A-7EE6-4342-B048-85BDC9FD1C3A}</a:tableStyleId>
              </a:tblPr>
              <a:tblGrid>
                <a:gridCol w="562268">
                  <a:extLst>
                    <a:ext uri="{9D8B030D-6E8A-4147-A177-3AD203B41FA5}">
                      <a16:colId xmlns:a16="http://schemas.microsoft.com/office/drawing/2014/main" xmlns="" val="1544362368"/>
                    </a:ext>
                  </a:extLst>
                </a:gridCol>
                <a:gridCol w="587990">
                  <a:extLst>
                    <a:ext uri="{9D8B030D-6E8A-4147-A177-3AD203B41FA5}">
                      <a16:colId xmlns:a16="http://schemas.microsoft.com/office/drawing/2014/main" xmlns="" val="2762464988"/>
                    </a:ext>
                  </a:extLst>
                </a:gridCol>
                <a:gridCol w="638629">
                  <a:extLst>
                    <a:ext uri="{9D8B030D-6E8A-4147-A177-3AD203B41FA5}">
                      <a16:colId xmlns:a16="http://schemas.microsoft.com/office/drawing/2014/main" xmlns="" val="3789798878"/>
                    </a:ext>
                  </a:extLst>
                </a:gridCol>
                <a:gridCol w="566057">
                  <a:extLst>
                    <a:ext uri="{9D8B030D-6E8A-4147-A177-3AD203B41FA5}">
                      <a16:colId xmlns:a16="http://schemas.microsoft.com/office/drawing/2014/main" xmlns="" val="2174648748"/>
                    </a:ext>
                  </a:extLst>
                </a:gridCol>
                <a:gridCol w="522514">
                  <a:extLst>
                    <a:ext uri="{9D8B030D-6E8A-4147-A177-3AD203B41FA5}">
                      <a16:colId xmlns:a16="http://schemas.microsoft.com/office/drawing/2014/main" xmlns="" val="3344029862"/>
                    </a:ext>
                  </a:extLst>
                </a:gridCol>
                <a:gridCol w="522514">
                  <a:extLst>
                    <a:ext uri="{9D8B030D-6E8A-4147-A177-3AD203B41FA5}">
                      <a16:colId xmlns:a16="http://schemas.microsoft.com/office/drawing/2014/main" xmlns="" val="61406464"/>
                    </a:ext>
                  </a:extLst>
                </a:gridCol>
                <a:gridCol w="595087">
                  <a:extLst>
                    <a:ext uri="{9D8B030D-6E8A-4147-A177-3AD203B41FA5}">
                      <a16:colId xmlns:a16="http://schemas.microsoft.com/office/drawing/2014/main" xmlns="" val="4218889274"/>
                    </a:ext>
                  </a:extLst>
                </a:gridCol>
              </a:tblGrid>
              <a:tr h="370840">
                <a:tc>
                  <a:txBody>
                    <a:bodyPr/>
                    <a:lstStyle/>
                    <a:p>
                      <a:endParaRPr lang="en-IN" dirty="0"/>
                    </a:p>
                  </a:txBody>
                  <a:tcPr/>
                </a:tc>
                <a:tc>
                  <a:txBody>
                    <a:bodyPr/>
                    <a:lstStyle/>
                    <a:p>
                      <a:r>
                        <a:rPr lang="en-IN" dirty="0"/>
                        <a:t>a</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2367416801"/>
                  </a:ext>
                </a:extLst>
              </a:tr>
              <a:tr h="370840">
                <a:tc>
                  <a:txBody>
                    <a:bodyPr/>
                    <a:lstStyle/>
                    <a:p>
                      <a:r>
                        <a:rPr lang="en-IN" dirty="0"/>
                        <a:t>a</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2376234947"/>
                  </a:ext>
                </a:extLst>
              </a:tr>
              <a:tr h="370840">
                <a:tc>
                  <a:txBody>
                    <a:bodyPr/>
                    <a:lstStyle/>
                    <a:p>
                      <a:r>
                        <a:rPr lang="en-IN" dirty="0"/>
                        <a:t>^</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1690094408"/>
                  </a:ext>
                </a:extLst>
              </a:tr>
              <a:tr h="370840">
                <a:tc>
                  <a:txBody>
                    <a:bodyPr/>
                    <a:lstStyle/>
                    <a:p>
                      <a:r>
                        <a:rPr lang="en-IN" dirty="0"/>
                        <a:t>(</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1056026743"/>
                  </a:ext>
                </a:extLst>
              </a:tr>
              <a:tr h="370840">
                <a:tc>
                  <a:txBody>
                    <a:bodyPr/>
                    <a:lstStyle/>
                    <a:p>
                      <a:r>
                        <a:rPr lang="en-IN" dirty="0"/>
                        <a:t>)</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3865180856"/>
                  </a:ext>
                </a:extLst>
              </a:tr>
              <a:tr h="370840">
                <a:tc>
                  <a:txBody>
                    <a:bodyPr/>
                    <a:lstStyle/>
                    <a:p>
                      <a:r>
                        <a:rPr lang="en-IN" dirty="0"/>
                        <a:t>,</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4056333462"/>
                  </a:ext>
                </a:extLst>
              </a:tr>
              <a:tr h="370840">
                <a:tc>
                  <a:txBody>
                    <a:bodyPr/>
                    <a:lstStyle/>
                    <a:p>
                      <a:r>
                        <a:rPr lang="en-IN" dirty="0"/>
                        <a:t>$</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xmlns="" val="3575775804"/>
                  </a:ext>
                </a:extLst>
              </a:tr>
            </a:tbl>
          </a:graphicData>
        </a:graphic>
      </p:graphicFrame>
      <p:pic>
        <p:nvPicPr>
          <p:cNvPr id="6" name="Picture 5">
            <a:extLst>
              <a:ext uri="{FF2B5EF4-FFF2-40B4-BE49-F238E27FC236}">
                <a16:creationId xmlns:a16="http://schemas.microsoft.com/office/drawing/2014/main" xmlns="" id="{9A0314F3-E9E8-427E-B75B-27BECBB6A70B}"/>
              </a:ext>
            </a:extLst>
          </p:cNvPr>
          <p:cNvPicPr>
            <a:picLocks noChangeAspect="1"/>
          </p:cNvPicPr>
          <p:nvPr/>
        </p:nvPicPr>
        <p:blipFill>
          <a:blip r:embed="rId2"/>
          <a:stretch>
            <a:fillRect/>
          </a:stretch>
        </p:blipFill>
        <p:spPr>
          <a:xfrm>
            <a:off x="1490856" y="2982769"/>
            <a:ext cx="313238" cy="269531"/>
          </a:xfrm>
          <a:prstGeom prst="rect">
            <a:avLst/>
          </a:prstGeom>
        </p:spPr>
      </p:pic>
      <p:pic>
        <p:nvPicPr>
          <p:cNvPr id="8" name="Picture 7">
            <a:extLst>
              <a:ext uri="{FF2B5EF4-FFF2-40B4-BE49-F238E27FC236}">
                <a16:creationId xmlns:a16="http://schemas.microsoft.com/office/drawing/2014/main" xmlns="" id="{FE00E916-C938-437D-8EA4-571D5DF38D0F}"/>
              </a:ext>
            </a:extLst>
          </p:cNvPr>
          <p:cNvPicPr>
            <a:picLocks noChangeAspect="1"/>
          </p:cNvPicPr>
          <p:nvPr/>
        </p:nvPicPr>
        <p:blipFill>
          <a:blip r:embed="rId3"/>
          <a:stretch>
            <a:fillRect/>
          </a:stretch>
        </p:blipFill>
        <p:spPr>
          <a:xfrm>
            <a:off x="3283801" y="2252386"/>
            <a:ext cx="286713" cy="244755"/>
          </a:xfrm>
          <a:prstGeom prst="rect">
            <a:avLst/>
          </a:prstGeom>
        </p:spPr>
      </p:pic>
      <p:pic>
        <p:nvPicPr>
          <p:cNvPr id="10" name="Picture 9">
            <a:extLst>
              <a:ext uri="{FF2B5EF4-FFF2-40B4-BE49-F238E27FC236}">
                <a16:creationId xmlns:a16="http://schemas.microsoft.com/office/drawing/2014/main" xmlns="" id="{9B78BAA9-37F6-4AF7-B290-DE31253FA323}"/>
              </a:ext>
            </a:extLst>
          </p:cNvPr>
          <p:cNvPicPr>
            <a:picLocks noChangeAspect="1"/>
          </p:cNvPicPr>
          <p:nvPr/>
        </p:nvPicPr>
        <p:blipFill>
          <a:blip r:embed="rId4"/>
          <a:stretch>
            <a:fillRect/>
          </a:stretch>
        </p:blipFill>
        <p:spPr>
          <a:xfrm>
            <a:off x="3276859" y="2996484"/>
            <a:ext cx="364658" cy="244755"/>
          </a:xfrm>
          <a:prstGeom prst="rect">
            <a:avLst/>
          </a:prstGeom>
        </p:spPr>
      </p:pic>
      <p:pic>
        <p:nvPicPr>
          <p:cNvPr id="12" name="Picture 11">
            <a:extLst>
              <a:ext uri="{FF2B5EF4-FFF2-40B4-BE49-F238E27FC236}">
                <a16:creationId xmlns:a16="http://schemas.microsoft.com/office/drawing/2014/main" xmlns="" id="{0ECE2940-5C6C-4272-9CBF-04905B221DFE}"/>
              </a:ext>
            </a:extLst>
          </p:cNvPr>
          <p:cNvPicPr>
            <a:picLocks noChangeAspect="1"/>
          </p:cNvPicPr>
          <p:nvPr/>
        </p:nvPicPr>
        <p:blipFill>
          <a:blip r:embed="rId2"/>
          <a:stretch>
            <a:fillRect/>
          </a:stretch>
        </p:blipFill>
        <p:spPr>
          <a:xfrm>
            <a:off x="2143513" y="2983869"/>
            <a:ext cx="313238" cy="269531"/>
          </a:xfrm>
          <a:prstGeom prst="rect">
            <a:avLst/>
          </a:prstGeom>
        </p:spPr>
      </p:pic>
      <p:pic>
        <p:nvPicPr>
          <p:cNvPr id="14" name="Picture 13">
            <a:extLst>
              <a:ext uri="{FF2B5EF4-FFF2-40B4-BE49-F238E27FC236}">
                <a16:creationId xmlns:a16="http://schemas.microsoft.com/office/drawing/2014/main" xmlns="" id="{525E1F2D-F3BC-40BC-8DB7-4CF6A68B9303}"/>
              </a:ext>
            </a:extLst>
          </p:cNvPr>
          <p:cNvPicPr>
            <a:picLocks noChangeAspect="1"/>
          </p:cNvPicPr>
          <p:nvPr/>
        </p:nvPicPr>
        <p:blipFill>
          <a:blip r:embed="rId2"/>
          <a:stretch>
            <a:fillRect/>
          </a:stretch>
        </p:blipFill>
        <p:spPr>
          <a:xfrm>
            <a:off x="2716911" y="2982768"/>
            <a:ext cx="313237" cy="269531"/>
          </a:xfrm>
          <a:prstGeom prst="rect">
            <a:avLst/>
          </a:prstGeom>
        </p:spPr>
      </p:pic>
      <p:pic>
        <p:nvPicPr>
          <p:cNvPr id="16" name="Picture 15">
            <a:extLst>
              <a:ext uri="{FF2B5EF4-FFF2-40B4-BE49-F238E27FC236}">
                <a16:creationId xmlns:a16="http://schemas.microsoft.com/office/drawing/2014/main" xmlns="" id="{157237C8-711E-4347-8C58-79E440773BA8}"/>
              </a:ext>
            </a:extLst>
          </p:cNvPr>
          <p:cNvPicPr>
            <a:picLocks noChangeAspect="1"/>
          </p:cNvPicPr>
          <p:nvPr/>
        </p:nvPicPr>
        <p:blipFill>
          <a:blip r:embed="rId2"/>
          <a:stretch>
            <a:fillRect/>
          </a:stretch>
        </p:blipFill>
        <p:spPr>
          <a:xfrm>
            <a:off x="1490856" y="3702137"/>
            <a:ext cx="313237" cy="269531"/>
          </a:xfrm>
          <a:prstGeom prst="rect">
            <a:avLst/>
          </a:prstGeom>
        </p:spPr>
      </p:pic>
      <p:pic>
        <p:nvPicPr>
          <p:cNvPr id="18" name="Picture 17">
            <a:extLst>
              <a:ext uri="{FF2B5EF4-FFF2-40B4-BE49-F238E27FC236}">
                <a16:creationId xmlns:a16="http://schemas.microsoft.com/office/drawing/2014/main" xmlns="" id="{812FF92C-DC7E-4D43-95DD-1474D8EDD939}"/>
              </a:ext>
            </a:extLst>
          </p:cNvPr>
          <p:cNvPicPr>
            <a:picLocks noChangeAspect="1"/>
          </p:cNvPicPr>
          <p:nvPr/>
        </p:nvPicPr>
        <p:blipFill>
          <a:blip r:embed="rId2"/>
          <a:stretch>
            <a:fillRect/>
          </a:stretch>
        </p:blipFill>
        <p:spPr>
          <a:xfrm>
            <a:off x="2143513" y="3711405"/>
            <a:ext cx="313237" cy="269531"/>
          </a:xfrm>
          <a:prstGeom prst="rect">
            <a:avLst/>
          </a:prstGeom>
        </p:spPr>
      </p:pic>
      <p:pic>
        <p:nvPicPr>
          <p:cNvPr id="20" name="Picture 19">
            <a:extLst>
              <a:ext uri="{FF2B5EF4-FFF2-40B4-BE49-F238E27FC236}">
                <a16:creationId xmlns:a16="http://schemas.microsoft.com/office/drawing/2014/main" xmlns="" id="{62D1CEAF-A81E-42C8-A6A5-6D4D59CEA866}"/>
              </a:ext>
            </a:extLst>
          </p:cNvPr>
          <p:cNvPicPr>
            <a:picLocks noChangeAspect="1"/>
          </p:cNvPicPr>
          <p:nvPr/>
        </p:nvPicPr>
        <p:blipFill>
          <a:blip r:embed="rId2"/>
          <a:stretch>
            <a:fillRect/>
          </a:stretch>
        </p:blipFill>
        <p:spPr>
          <a:xfrm>
            <a:off x="2716910" y="3702136"/>
            <a:ext cx="313237" cy="269531"/>
          </a:xfrm>
          <a:prstGeom prst="rect">
            <a:avLst/>
          </a:prstGeom>
        </p:spPr>
      </p:pic>
      <p:pic>
        <p:nvPicPr>
          <p:cNvPr id="22" name="Picture 21">
            <a:extLst>
              <a:ext uri="{FF2B5EF4-FFF2-40B4-BE49-F238E27FC236}">
                <a16:creationId xmlns:a16="http://schemas.microsoft.com/office/drawing/2014/main" xmlns="" id="{4F9BFD8E-4A16-43F9-9DA7-BD10777E0DA7}"/>
              </a:ext>
            </a:extLst>
          </p:cNvPr>
          <p:cNvPicPr>
            <a:picLocks noChangeAspect="1"/>
          </p:cNvPicPr>
          <p:nvPr/>
        </p:nvPicPr>
        <p:blipFill>
          <a:blip r:embed="rId2"/>
          <a:stretch>
            <a:fillRect/>
          </a:stretch>
        </p:blipFill>
        <p:spPr>
          <a:xfrm>
            <a:off x="1490855" y="4139913"/>
            <a:ext cx="313237" cy="269531"/>
          </a:xfrm>
          <a:prstGeom prst="rect">
            <a:avLst/>
          </a:prstGeom>
        </p:spPr>
      </p:pic>
      <p:pic>
        <p:nvPicPr>
          <p:cNvPr id="24" name="Picture 23">
            <a:extLst>
              <a:ext uri="{FF2B5EF4-FFF2-40B4-BE49-F238E27FC236}">
                <a16:creationId xmlns:a16="http://schemas.microsoft.com/office/drawing/2014/main" xmlns="" id="{9B752D35-44F2-4CF9-8F56-CC3E42C9345E}"/>
              </a:ext>
            </a:extLst>
          </p:cNvPr>
          <p:cNvPicPr>
            <a:picLocks noChangeAspect="1"/>
          </p:cNvPicPr>
          <p:nvPr/>
        </p:nvPicPr>
        <p:blipFill>
          <a:blip r:embed="rId2"/>
          <a:stretch>
            <a:fillRect/>
          </a:stretch>
        </p:blipFill>
        <p:spPr>
          <a:xfrm>
            <a:off x="2147834" y="4169410"/>
            <a:ext cx="313237" cy="269531"/>
          </a:xfrm>
          <a:prstGeom prst="rect">
            <a:avLst/>
          </a:prstGeom>
        </p:spPr>
      </p:pic>
      <p:pic>
        <p:nvPicPr>
          <p:cNvPr id="26" name="Picture 25">
            <a:extLst>
              <a:ext uri="{FF2B5EF4-FFF2-40B4-BE49-F238E27FC236}">
                <a16:creationId xmlns:a16="http://schemas.microsoft.com/office/drawing/2014/main" xmlns="" id="{9D99FED3-63BD-4549-A00E-FD0DE2591268}"/>
              </a:ext>
            </a:extLst>
          </p:cNvPr>
          <p:cNvPicPr>
            <a:picLocks noChangeAspect="1"/>
          </p:cNvPicPr>
          <p:nvPr/>
        </p:nvPicPr>
        <p:blipFill>
          <a:blip r:embed="rId2"/>
          <a:stretch>
            <a:fillRect/>
          </a:stretch>
        </p:blipFill>
        <p:spPr>
          <a:xfrm>
            <a:off x="2716910" y="4139911"/>
            <a:ext cx="313237" cy="269531"/>
          </a:xfrm>
          <a:prstGeom prst="rect">
            <a:avLst/>
          </a:prstGeom>
        </p:spPr>
      </p:pic>
      <p:pic>
        <p:nvPicPr>
          <p:cNvPr id="28" name="Picture 27">
            <a:extLst>
              <a:ext uri="{FF2B5EF4-FFF2-40B4-BE49-F238E27FC236}">
                <a16:creationId xmlns:a16="http://schemas.microsoft.com/office/drawing/2014/main" xmlns="" id="{4A8941A4-B24F-4B15-835B-A5C275D93B9D}"/>
              </a:ext>
            </a:extLst>
          </p:cNvPr>
          <p:cNvPicPr>
            <a:picLocks noChangeAspect="1"/>
          </p:cNvPicPr>
          <p:nvPr/>
        </p:nvPicPr>
        <p:blipFill>
          <a:blip r:embed="rId3"/>
          <a:stretch>
            <a:fillRect/>
          </a:stretch>
        </p:blipFill>
        <p:spPr>
          <a:xfrm>
            <a:off x="3795374" y="2252386"/>
            <a:ext cx="286713" cy="244755"/>
          </a:xfrm>
          <a:prstGeom prst="rect">
            <a:avLst/>
          </a:prstGeom>
        </p:spPr>
      </p:pic>
      <p:pic>
        <p:nvPicPr>
          <p:cNvPr id="30" name="Picture 29">
            <a:extLst>
              <a:ext uri="{FF2B5EF4-FFF2-40B4-BE49-F238E27FC236}">
                <a16:creationId xmlns:a16="http://schemas.microsoft.com/office/drawing/2014/main" xmlns="" id="{6E45020D-EFCB-4C52-A05B-EECE4C274D5B}"/>
              </a:ext>
            </a:extLst>
          </p:cNvPr>
          <p:cNvPicPr>
            <a:picLocks noChangeAspect="1"/>
          </p:cNvPicPr>
          <p:nvPr/>
        </p:nvPicPr>
        <p:blipFill>
          <a:blip r:embed="rId3"/>
          <a:stretch>
            <a:fillRect/>
          </a:stretch>
        </p:blipFill>
        <p:spPr>
          <a:xfrm>
            <a:off x="4314316" y="2252385"/>
            <a:ext cx="286713" cy="244755"/>
          </a:xfrm>
          <a:prstGeom prst="rect">
            <a:avLst/>
          </a:prstGeom>
        </p:spPr>
      </p:pic>
      <p:pic>
        <p:nvPicPr>
          <p:cNvPr id="32" name="Picture 31">
            <a:extLst>
              <a:ext uri="{FF2B5EF4-FFF2-40B4-BE49-F238E27FC236}">
                <a16:creationId xmlns:a16="http://schemas.microsoft.com/office/drawing/2014/main" xmlns="" id="{24FB0D56-F50A-43AC-9647-5BB885146E80}"/>
              </a:ext>
            </a:extLst>
          </p:cNvPr>
          <p:cNvPicPr>
            <a:picLocks noChangeAspect="1"/>
          </p:cNvPicPr>
          <p:nvPr/>
        </p:nvPicPr>
        <p:blipFill>
          <a:blip r:embed="rId3"/>
          <a:stretch>
            <a:fillRect/>
          </a:stretch>
        </p:blipFill>
        <p:spPr>
          <a:xfrm>
            <a:off x="3285588" y="2642722"/>
            <a:ext cx="286713" cy="244755"/>
          </a:xfrm>
          <a:prstGeom prst="rect">
            <a:avLst/>
          </a:prstGeom>
        </p:spPr>
      </p:pic>
      <p:pic>
        <p:nvPicPr>
          <p:cNvPr id="34" name="Picture 33">
            <a:extLst>
              <a:ext uri="{FF2B5EF4-FFF2-40B4-BE49-F238E27FC236}">
                <a16:creationId xmlns:a16="http://schemas.microsoft.com/office/drawing/2014/main" xmlns="" id="{E6A7F5C5-5EC0-4500-92D6-D83E2C8752F2}"/>
              </a:ext>
            </a:extLst>
          </p:cNvPr>
          <p:cNvPicPr>
            <a:picLocks noChangeAspect="1"/>
          </p:cNvPicPr>
          <p:nvPr/>
        </p:nvPicPr>
        <p:blipFill>
          <a:blip r:embed="rId3"/>
          <a:stretch>
            <a:fillRect/>
          </a:stretch>
        </p:blipFill>
        <p:spPr>
          <a:xfrm>
            <a:off x="3787224" y="2661218"/>
            <a:ext cx="286713" cy="244755"/>
          </a:xfrm>
          <a:prstGeom prst="rect">
            <a:avLst/>
          </a:prstGeom>
        </p:spPr>
      </p:pic>
      <p:pic>
        <p:nvPicPr>
          <p:cNvPr id="36" name="Picture 35">
            <a:extLst>
              <a:ext uri="{FF2B5EF4-FFF2-40B4-BE49-F238E27FC236}">
                <a16:creationId xmlns:a16="http://schemas.microsoft.com/office/drawing/2014/main" xmlns="" id="{80F6BC55-2E04-4A35-8B82-69DD20366812}"/>
              </a:ext>
            </a:extLst>
          </p:cNvPr>
          <p:cNvPicPr>
            <a:picLocks noChangeAspect="1"/>
          </p:cNvPicPr>
          <p:nvPr/>
        </p:nvPicPr>
        <p:blipFill>
          <a:blip r:embed="rId3"/>
          <a:stretch>
            <a:fillRect/>
          </a:stretch>
        </p:blipFill>
        <p:spPr>
          <a:xfrm>
            <a:off x="4314316" y="2642721"/>
            <a:ext cx="286713" cy="244755"/>
          </a:xfrm>
          <a:prstGeom prst="rect">
            <a:avLst/>
          </a:prstGeom>
        </p:spPr>
      </p:pic>
      <p:pic>
        <p:nvPicPr>
          <p:cNvPr id="38" name="Picture 37">
            <a:extLst>
              <a:ext uri="{FF2B5EF4-FFF2-40B4-BE49-F238E27FC236}">
                <a16:creationId xmlns:a16="http://schemas.microsoft.com/office/drawing/2014/main" xmlns="" id="{2A6FEB08-87C2-4A61-9A8D-6AD2D2BAAB25}"/>
              </a:ext>
            </a:extLst>
          </p:cNvPr>
          <p:cNvPicPr>
            <a:picLocks noChangeAspect="1"/>
          </p:cNvPicPr>
          <p:nvPr/>
        </p:nvPicPr>
        <p:blipFill>
          <a:blip r:embed="rId2"/>
          <a:stretch>
            <a:fillRect/>
          </a:stretch>
        </p:blipFill>
        <p:spPr>
          <a:xfrm>
            <a:off x="3787224" y="2982768"/>
            <a:ext cx="313237" cy="269531"/>
          </a:xfrm>
          <a:prstGeom prst="rect">
            <a:avLst/>
          </a:prstGeom>
        </p:spPr>
      </p:pic>
      <p:pic>
        <p:nvPicPr>
          <p:cNvPr id="40" name="Picture 39">
            <a:extLst>
              <a:ext uri="{FF2B5EF4-FFF2-40B4-BE49-F238E27FC236}">
                <a16:creationId xmlns:a16="http://schemas.microsoft.com/office/drawing/2014/main" xmlns="" id="{53D3144A-C64D-4311-A77E-E47A93CE1069}"/>
              </a:ext>
            </a:extLst>
          </p:cNvPr>
          <p:cNvPicPr>
            <a:picLocks noChangeAspect="1"/>
          </p:cNvPicPr>
          <p:nvPr/>
        </p:nvPicPr>
        <p:blipFill>
          <a:blip r:embed="rId3"/>
          <a:stretch>
            <a:fillRect/>
          </a:stretch>
        </p:blipFill>
        <p:spPr>
          <a:xfrm>
            <a:off x="3283801" y="3386820"/>
            <a:ext cx="286713" cy="244755"/>
          </a:xfrm>
          <a:prstGeom prst="rect">
            <a:avLst/>
          </a:prstGeom>
        </p:spPr>
      </p:pic>
      <p:pic>
        <p:nvPicPr>
          <p:cNvPr id="42" name="Picture 41">
            <a:extLst>
              <a:ext uri="{FF2B5EF4-FFF2-40B4-BE49-F238E27FC236}">
                <a16:creationId xmlns:a16="http://schemas.microsoft.com/office/drawing/2014/main" xmlns="" id="{D68C50D6-709A-4B53-A4D8-AE9B1A674B52}"/>
              </a:ext>
            </a:extLst>
          </p:cNvPr>
          <p:cNvPicPr>
            <a:picLocks noChangeAspect="1"/>
          </p:cNvPicPr>
          <p:nvPr/>
        </p:nvPicPr>
        <p:blipFill>
          <a:blip r:embed="rId3"/>
          <a:stretch>
            <a:fillRect/>
          </a:stretch>
        </p:blipFill>
        <p:spPr>
          <a:xfrm>
            <a:off x="3787223" y="3386820"/>
            <a:ext cx="286713" cy="244755"/>
          </a:xfrm>
          <a:prstGeom prst="rect">
            <a:avLst/>
          </a:prstGeom>
        </p:spPr>
      </p:pic>
      <p:pic>
        <p:nvPicPr>
          <p:cNvPr id="44" name="Picture 43">
            <a:extLst>
              <a:ext uri="{FF2B5EF4-FFF2-40B4-BE49-F238E27FC236}">
                <a16:creationId xmlns:a16="http://schemas.microsoft.com/office/drawing/2014/main" xmlns="" id="{6054BCE6-E004-4965-906C-7C6F8AC3D054}"/>
              </a:ext>
            </a:extLst>
          </p:cNvPr>
          <p:cNvPicPr>
            <a:picLocks noChangeAspect="1"/>
          </p:cNvPicPr>
          <p:nvPr/>
        </p:nvPicPr>
        <p:blipFill>
          <a:blip r:embed="rId3"/>
          <a:stretch>
            <a:fillRect/>
          </a:stretch>
        </p:blipFill>
        <p:spPr>
          <a:xfrm>
            <a:off x="4321748" y="3386819"/>
            <a:ext cx="286713" cy="244755"/>
          </a:xfrm>
          <a:prstGeom prst="rect">
            <a:avLst/>
          </a:prstGeom>
        </p:spPr>
      </p:pic>
      <p:pic>
        <p:nvPicPr>
          <p:cNvPr id="46" name="Picture 45">
            <a:extLst>
              <a:ext uri="{FF2B5EF4-FFF2-40B4-BE49-F238E27FC236}">
                <a16:creationId xmlns:a16="http://schemas.microsoft.com/office/drawing/2014/main" xmlns="" id="{E273357B-D66C-4B06-B283-EB714D4D47DC}"/>
              </a:ext>
            </a:extLst>
          </p:cNvPr>
          <p:cNvPicPr>
            <a:picLocks noChangeAspect="1"/>
          </p:cNvPicPr>
          <p:nvPr/>
        </p:nvPicPr>
        <p:blipFill>
          <a:blip r:embed="rId3"/>
          <a:stretch>
            <a:fillRect/>
          </a:stretch>
        </p:blipFill>
        <p:spPr>
          <a:xfrm>
            <a:off x="3290307" y="3711405"/>
            <a:ext cx="315735" cy="269531"/>
          </a:xfrm>
          <a:prstGeom prst="rect">
            <a:avLst/>
          </a:prstGeom>
        </p:spPr>
      </p:pic>
      <p:pic>
        <p:nvPicPr>
          <p:cNvPr id="48" name="Picture 47">
            <a:extLst>
              <a:ext uri="{FF2B5EF4-FFF2-40B4-BE49-F238E27FC236}">
                <a16:creationId xmlns:a16="http://schemas.microsoft.com/office/drawing/2014/main" xmlns="" id="{CB01A246-BC2C-48A1-9042-F92CD1040B0F}"/>
              </a:ext>
            </a:extLst>
          </p:cNvPr>
          <p:cNvPicPr>
            <a:picLocks noChangeAspect="1"/>
          </p:cNvPicPr>
          <p:nvPr/>
        </p:nvPicPr>
        <p:blipFill>
          <a:blip r:embed="rId3"/>
          <a:stretch>
            <a:fillRect/>
          </a:stretch>
        </p:blipFill>
        <p:spPr>
          <a:xfrm>
            <a:off x="3787359" y="3733146"/>
            <a:ext cx="315735" cy="269531"/>
          </a:xfrm>
          <a:prstGeom prst="rect">
            <a:avLst/>
          </a:prstGeom>
        </p:spPr>
      </p:pic>
      <p:pic>
        <p:nvPicPr>
          <p:cNvPr id="3" name="Picture 2">
            <a:extLst>
              <a:ext uri="{FF2B5EF4-FFF2-40B4-BE49-F238E27FC236}">
                <a16:creationId xmlns:a16="http://schemas.microsoft.com/office/drawing/2014/main" xmlns="" id="{9701264A-1EBF-4415-92DE-808D3CBDFD3F}"/>
              </a:ext>
            </a:extLst>
          </p:cNvPr>
          <p:cNvPicPr>
            <a:picLocks noChangeAspect="1"/>
          </p:cNvPicPr>
          <p:nvPr/>
        </p:nvPicPr>
        <p:blipFill>
          <a:blip r:embed="rId5"/>
          <a:stretch>
            <a:fillRect/>
          </a:stretch>
        </p:blipFill>
        <p:spPr>
          <a:xfrm>
            <a:off x="6556768" y="2568739"/>
            <a:ext cx="552450" cy="342900"/>
          </a:xfrm>
          <a:prstGeom prst="rect">
            <a:avLst/>
          </a:prstGeom>
        </p:spPr>
      </p:pic>
    </p:spTree>
    <p:extLst>
      <p:ext uri="{BB962C8B-B14F-4D97-AF65-F5344CB8AC3E}">
        <p14:creationId xmlns:p14="http://schemas.microsoft.com/office/powerpoint/2010/main" val="23198548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41B6AF99-E86A-49D3-B210-48B59CA79518}"/>
              </a:ext>
            </a:extLst>
          </p:cNvPr>
          <p:cNvGraphicFramePr>
            <a:graphicFrameLocks/>
          </p:cNvGraphicFramePr>
          <p:nvPr>
            <p:extLst>
              <p:ext uri="{D42A27DB-BD31-4B8C-83A1-F6EECF244321}">
                <p14:modId xmlns:p14="http://schemas.microsoft.com/office/powerpoint/2010/main" val="2164845457"/>
              </p:ext>
            </p:extLst>
          </p:nvPr>
        </p:nvGraphicFramePr>
        <p:xfrm>
          <a:off x="588819" y="276860"/>
          <a:ext cx="5172207" cy="5562600"/>
        </p:xfrm>
        <a:graphic>
          <a:graphicData uri="http://schemas.openxmlformats.org/drawingml/2006/table">
            <a:tbl>
              <a:tblPr firstRow="1" bandRow="1">
                <a:tableStyleId>{5C22544A-7EE6-4342-B048-85BDC9FD1C3A}</a:tableStyleId>
              </a:tblPr>
              <a:tblGrid>
                <a:gridCol w="1994724">
                  <a:extLst>
                    <a:ext uri="{9D8B030D-6E8A-4147-A177-3AD203B41FA5}">
                      <a16:colId xmlns:a16="http://schemas.microsoft.com/office/drawing/2014/main" xmlns="" val="376867575"/>
                    </a:ext>
                  </a:extLst>
                </a:gridCol>
                <a:gridCol w="1669143">
                  <a:extLst>
                    <a:ext uri="{9D8B030D-6E8A-4147-A177-3AD203B41FA5}">
                      <a16:colId xmlns:a16="http://schemas.microsoft.com/office/drawing/2014/main" xmlns="" val="338751511"/>
                    </a:ext>
                  </a:extLst>
                </a:gridCol>
                <a:gridCol w="1508340">
                  <a:extLst>
                    <a:ext uri="{9D8B030D-6E8A-4147-A177-3AD203B41FA5}">
                      <a16:colId xmlns:a16="http://schemas.microsoft.com/office/drawing/2014/main" xmlns="" val="3887795599"/>
                    </a:ext>
                  </a:extLst>
                </a:gridCol>
              </a:tblGrid>
              <a:tr h="370840">
                <a:tc>
                  <a:txBody>
                    <a:bodyPr/>
                    <a:lstStyle/>
                    <a:p>
                      <a:r>
                        <a:rPr lang="en-IN" dirty="0"/>
                        <a:t>Stack   </a:t>
                      </a:r>
                    </a:p>
                  </a:txBody>
                  <a:tcPr/>
                </a:tc>
                <a:tc>
                  <a:txBody>
                    <a:bodyPr/>
                    <a:lstStyle/>
                    <a:p>
                      <a:r>
                        <a:rPr lang="en-IN" dirty="0"/>
                        <a:t>Input Buffer</a:t>
                      </a:r>
                    </a:p>
                  </a:txBody>
                  <a:tcPr/>
                </a:tc>
                <a:tc>
                  <a:txBody>
                    <a:bodyPr/>
                    <a:lstStyle/>
                    <a:p>
                      <a:r>
                        <a:rPr lang="en-IN" dirty="0"/>
                        <a:t>Action</a:t>
                      </a:r>
                    </a:p>
                  </a:txBody>
                  <a:tcPr/>
                </a:tc>
                <a:extLst>
                  <a:ext uri="{0D108BD9-81ED-4DB2-BD59-A6C34878D82A}">
                    <a16:rowId xmlns:a16="http://schemas.microsoft.com/office/drawing/2014/main" xmlns="" val="1320457850"/>
                  </a:ext>
                </a:extLst>
              </a:tr>
              <a:tr h="370840">
                <a:tc>
                  <a:txBody>
                    <a:bodyPr/>
                    <a:lstStyle/>
                    <a:p>
                      <a:r>
                        <a:rPr lang="en-IN" dirty="0"/>
                        <a:t>$</a:t>
                      </a:r>
                    </a:p>
                  </a:txBody>
                  <a:tcPr/>
                </a:tc>
                <a:tc>
                  <a:txBody>
                    <a:bodyPr/>
                    <a:lstStyle/>
                    <a:p>
                      <a:r>
                        <a:rPr lang="en-IN" dirty="0"/>
                        <a:t>          (a, ^)$</a:t>
                      </a:r>
                    </a:p>
                  </a:txBody>
                  <a:tcPr/>
                </a:tc>
                <a:tc>
                  <a:txBody>
                    <a:bodyPr/>
                    <a:lstStyle/>
                    <a:p>
                      <a:r>
                        <a:rPr lang="en-IN" dirty="0"/>
                        <a:t>shift</a:t>
                      </a:r>
                    </a:p>
                  </a:txBody>
                  <a:tcPr/>
                </a:tc>
                <a:extLst>
                  <a:ext uri="{0D108BD9-81ED-4DB2-BD59-A6C34878D82A}">
                    <a16:rowId xmlns:a16="http://schemas.microsoft.com/office/drawing/2014/main" xmlns="" val="35601017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txBody>
                  <a:tcPr/>
                </a:tc>
                <a:tc>
                  <a:txBody>
                    <a:bodyPr/>
                    <a:lstStyle/>
                    <a:p>
                      <a:r>
                        <a:rPr lang="en-IN" dirty="0"/>
                        <a:t>            a,^)$</a:t>
                      </a:r>
                    </a:p>
                  </a:txBody>
                  <a:tcPr/>
                </a:tc>
                <a:tc>
                  <a:txBody>
                    <a:bodyPr/>
                    <a:lstStyle/>
                    <a:p>
                      <a:r>
                        <a:rPr lang="en-IN" dirty="0"/>
                        <a:t>shift</a:t>
                      </a:r>
                    </a:p>
                  </a:txBody>
                  <a:tcPr/>
                </a:tc>
                <a:extLst>
                  <a:ext uri="{0D108BD9-81ED-4DB2-BD59-A6C34878D82A}">
                    <a16:rowId xmlns:a16="http://schemas.microsoft.com/office/drawing/2014/main" xmlns="" val="701460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2489585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42922535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txBody>
                  <a:tcPr/>
                </a:tc>
                <a:tc>
                  <a:txBody>
                    <a:bodyPr/>
                    <a:lstStyle/>
                    <a:p>
                      <a:r>
                        <a:rPr lang="en-IN" dirty="0"/>
                        <a:t>              ,^)$</a:t>
                      </a:r>
                    </a:p>
                  </a:txBody>
                  <a:tcPr/>
                </a:tc>
                <a:tc>
                  <a:txBody>
                    <a:bodyPr/>
                    <a:lstStyle/>
                    <a:p>
                      <a:r>
                        <a:rPr lang="en-IN" dirty="0"/>
                        <a:t>shift</a:t>
                      </a:r>
                    </a:p>
                  </a:txBody>
                  <a:tcPr/>
                </a:tc>
                <a:extLst>
                  <a:ext uri="{0D108BD9-81ED-4DB2-BD59-A6C34878D82A}">
                    <a16:rowId xmlns:a16="http://schemas.microsoft.com/office/drawing/2014/main" xmlns="" val="1785216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shift</a:t>
                      </a:r>
                    </a:p>
                  </a:txBody>
                  <a:tcPr/>
                </a:tc>
                <a:extLst>
                  <a:ext uri="{0D108BD9-81ED-4DB2-BD59-A6C34878D82A}">
                    <a16:rowId xmlns:a16="http://schemas.microsoft.com/office/drawing/2014/main" xmlns="" val="6710775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       ^</a:t>
                      </a:r>
                    </a:p>
                  </a:txBody>
                  <a:tcPr/>
                </a:tc>
                <a:tc>
                  <a:txBody>
                    <a:bodyPr/>
                    <a:lstStyle/>
                    <a:p>
                      <a:r>
                        <a:rPr lang="en-IN"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reduce</a:t>
                      </a:r>
                    </a:p>
                  </a:txBody>
                  <a:tcPr/>
                </a:tc>
                <a:extLst>
                  <a:ext uri="{0D108BD9-81ED-4DB2-BD59-A6C34878D82A}">
                    <a16:rowId xmlns:a16="http://schemas.microsoft.com/office/drawing/2014/main" xmlns="" val="14476323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       ^</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221460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17851620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23383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shift</a:t>
                      </a:r>
                    </a:p>
                  </a:txBody>
                  <a:tcPr/>
                </a:tc>
                <a:extLst>
                  <a:ext uri="{0D108BD9-81ED-4DB2-BD59-A6C34878D82A}">
                    <a16:rowId xmlns:a16="http://schemas.microsoft.com/office/drawing/2014/main" xmlns="" val="2713390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reduce</a:t>
                      </a:r>
                    </a:p>
                  </a:txBody>
                  <a:tcPr/>
                </a:tc>
                <a:extLst>
                  <a:ext uri="{0D108BD9-81ED-4DB2-BD59-A6C34878D82A}">
                    <a16:rowId xmlns:a16="http://schemas.microsoft.com/office/drawing/2014/main" xmlns="" val="2588458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      )</a:t>
                      </a:r>
                    </a:p>
                  </a:txBody>
                  <a:tcPr/>
                </a:tc>
                <a:tc>
                  <a:txBody>
                    <a:bodyPr/>
                    <a:lstStyle/>
                    <a:p>
                      <a:r>
                        <a:rPr lang="en-IN" dirty="0"/>
                        <a:t>                  $</a:t>
                      </a:r>
                    </a:p>
                  </a:txBody>
                  <a:tcPr/>
                </a:tc>
                <a:tc>
                  <a:txBody>
                    <a:bodyPr/>
                    <a:lstStyle/>
                    <a:p>
                      <a:r>
                        <a:rPr lang="en-IN" dirty="0"/>
                        <a:t>Pop</a:t>
                      </a:r>
                    </a:p>
                  </a:txBody>
                  <a:tcPr/>
                </a:tc>
                <a:extLst>
                  <a:ext uri="{0D108BD9-81ED-4DB2-BD59-A6C34878D82A}">
                    <a16:rowId xmlns:a16="http://schemas.microsoft.com/office/drawing/2014/main" xmlns="" val="15384178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txBody>
                  <a:tcPr/>
                </a:tc>
                <a:tc>
                  <a:txBody>
                    <a:bodyPr/>
                    <a:lstStyle/>
                    <a:p>
                      <a:r>
                        <a:rPr lang="en-IN" dirty="0"/>
                        <a:t>                  $</a:t>
                      </a:r>
                    </a:p>
                  </a:txBody>
                  <a:tcPr/>
                </a:tc>
                <a:tc>
                  <a:txBody>
                    <a:bodyPr/>
                    <a:lstStyle/>
                    <a:p>
                      <a:r>
                        <a:rPr lang="en-IN" dirty="0"/>
                        <a:t>Accept</a:t>
                      </a:r>
                    </a:p>
                  </a:txBody>
                  <a:tcPr/>
                </a:tc>
                <a:extLst>
                  <a:ext uri="{0D108BD9-81ED-4DB2-BD59-A6C34878D82A}">
                    <a16:rowId xmlns:a16="http://schemas.microsoft.com/office/drawing/2014/main" xmlns="" val="1801423919"/>
                  </a:ext>
                </a:extLst>
              </a:tr>
            </a:tbl>
          </a:graphicData>
        </a:graphic>
      </p:graphicFrame>
      <p:pic>
        <p:nvPicPr>
          <p:cNvPr id="5" name="Picture 4">
            <a:extLst>
              <a:ext uri="{FF2B5EF4-FFF2-40B4-BE49-F238E27FC236}">
                <a16:creationId xmlns:a16="http://schemas.microsoft.com/office/drawing/2014/main" xmlns="" id="{FE070EC0-2A2B-42F0-AF71-CDA35F4851D9}"/>
              </a:ext>
            </a:extLst>
          </p:cNvPr>
          <p:cNvPicPr>
            <a:picLocks noChangeAspect="1"/>
          </p:cNvPicPr>
          <p:nvPr/>
        </p:nvPicPr>
        <p:blipFill>
          <a:blip r:embed="rId2"/>
          <a:stretch>
            <a:fillRect/>
          </a:stretch>
        </p:blipFill>
        <p:spPr>
          <a:xfrm>
            <a:off x="844200" y="1138979"/>
            <a:ext cx="204788" cy="176213"/>
          </a:xfrm>
          <a:prstGeom prst="rect">
            <a:avLst/>
          </a:prstGeom>
        </p:spPr>
      </p:pic>
      <p:pic>
        <p:nvPicPr>
          <p:cNvPr id="6" name="Picture 5">
            <a:extLst>
              <a:ext uri="{FF2B5EF4-FFF2-40B4-BE49-F238E27FC236}">
                <a16:creationId xmlns:a16="http://schemas.microsoft.com/office/drawing/2014/main" xmlns="" id="{F3A1EE5B-CE70-4126-929C-3D18D53FA188}"/>
              </a:ext>
            </a:extLst>
          </p:cNvPr>
          <p:cNvPicPr>
            <a:picLocks noChangeAspect="1"/>
          </p:cNvPicPr>
          <p:nvPr/>
        </p:nvPicPr>
        <p:blipFill>
          <a:blip r:embed="rId2"/>
          <a:stretch>
            <a:fillRect/>
          </a:stretch>
        </p:blipFill>
        <p:spPr>
          <a:xfrm>
            <a:off x="844200" y="1497588"/>
            <a:ext cx="204788" cy="176213"/>
          </a:xfrm>
          <a:prstGeom prst="rect">
            <a:avLst/>
          </a:prstGeom>
        </p:spPr>
      </p:pic>
      <p:pic>
        <p:nvPicPr>
          <p:cNvPr id="7" name="Picture 6">
            <a:extLst>
              <a:ext uri="{FF2B5EF4-FFF2-40B4-BE49-F238E27FC236}">
                <a16:creationId xmlns:a16="http://schemas.microsoft.com/office/drawing/2014/main" xmlns="" id="{C8AB9ADC-A60B-4F6D-9196-489790836612}"/>
              </a:ext>
            </a:extLst>
          </p:cNvPr>
          <p:cNvPicPr>
            <a:picLocks noChangeAspect="1"/>
          </p:cNvPicPr>
          <p:nvPr/>
        </p:nvPicPr>
        <p:blipFill>
          <a:blip r:embed="rId3"/>
          <a:stretch>
            <a:fillRect/>
          </a:stretch>
        </p:blipFill>
        <p:spPr>
          <a:xfrm>
            <a:off x="1681319" y="1885705"/>
            <a:ext cx="195263" cy="166688"/>
          </a:xfrm>
          <a:prstGeom prst="rect">
            <a:avLst/>
          </a:prstGeom>
        </p:spPr>
      </p:pic>
      <p:pic>
        <p:nvPicPr>
          <p:cNvPr id="9" name="Picture 8">
            <a:extLst>
              <a:ext uri="{FF2B5EF4-FFF2-40B4-BE49-F238E27FC236}">
                <a16:creationId xmlns:a16="http://schemas.microsoft.com/office/drawing/2014/main" xmlns="" id="{71AEE4F4-C4FE-47ED-8DF3-667D776EC5A1}"/>
              </a:ext>
            </a:extLst>
          </p:cNvPr>
          <p:cNvPicPr>
            <a:picLocks noChangeAspect="1"/>
          </p:cNvPicPr>
          <p:nvPr/>
        </p:nvPicPr>
        <p:blipFill>
          <a:blip r:embed="rId2"/>
          <a:stretch>
            <a:fillRect/>
          </a:stretch>
        </p:blipFill>
        <p:spPr>
          <a:xfrm>
            <a:off x="1221243" y="1517781"/>
            <a:ext cx="204788" cy="176213"/>
          </a:xfrm>
          <a:prstGeom prst="rect">
            <a:avLst/>
          </a:prstGeom>
        </p:spPr>
      </p:pic>
      <p:pic>
        <p:nvPicPr>
          <p:cNvPr id="11" name="Picture 10">
            <a:extLst>
              <a:ext uri="{FF2B5EF4-FFF2-40B4-BE49-F238E27FC236}">
                <a16:creationId xmlns:a16="http://schemas.microsoft.com/office/drawing/2014/main" xmlns="" id="{7B07CB67-57D9-4B2B-850D-06C553469E72}"/>
              </a:ext>
            </a:extLst>
          </p:cNvPr>
          <p:cNvPicPr>
            <a:picLocks noChangeAspect="1"/>
          </p:cNvPicPr>
          <p:nvPr/>
        </p:nvPicPr>
        <p:blipFill>
          <a:blip r:embed="rId2"/>
          <a:stretch>
            <a:fillRect/>
          </a:stretch>
        </p:blipFill>
        <p:spPr>
          <a:xfrm>
            <a:off x="844200" y="1856197"/>
            <a:ext cx="204788" cy="176213"/>
          </a:xfrm>
          <a:prstGeom prst="rect">
            <a:avLst/>
          </a:prstGeom>
        </p:spPr>
      </p:pic>
      <p:pic>
        <p:nvPicPr>
          <p:cNvPr id="13" name="Picture 12">
            <a:extLst>
              <a:ext uri="{FF2B5EF4-FFF2-40B4-BE49-F238E27FC236}">
                <a16:creationId xmlns:a16="http://schemas.microsoft.com/office/drawing/2014/main" xmlns="" id="{BF81EA32-164A-4006-9C0F-3CC43B2AAC85}"/>
              </a:ext>
            </a:extLst>
          </p:cNvPr>
          <p:cNvPicPr>
            <a:picLocks noChangeAspect="1"/>
          </p:cNvPicPr>
          <p:nvPr/>
        </p:nvPicPr>
        <p:blipFill>
          <a:blip r:embed="rId2"/>
          <a:stretch>
            <a:fillRect/>
          </a:stretch>
        </p:blipFill>
        <p:spPr>
          <a:xfrm>
            <a:off x="1201975" y="1867554"/>
            <a:ext cx="204788" cy="176213"/>
          </a:xfrm>
          <a:prstGeom prst="rect">
            <a:avLst/>
          </a:prstGeom>
        </p:spPr>
      </p:pic>
      <p:pic>
        <p:nvPicPr>
          <p:cNvPr id="17" name="Picture 16">
            <a:extLst>
              <a:ext uri="{FF2B5EF4-FFF2-40B4-BE49-F238E27FC236}">
                <a16:creationId xmlns:a16="http://schemas.microsoft.com/office/drawing/2014/main" xmlns="" id="{35372A25-2FBB-485B-A1F3-4CFBB607C5A1}"/>
              </a:ext>
            </a:extLst>
          </p:cNvPr>
          <p:cNvPicPr>
            <a:picLocks noChangeAspect="1"/>
          </p:cNvPicPr>
          <p:nvPr/>
        </p:nvPicPr>
        <p:blipFill>
          <a:blip r:embed="rId2"/>
          <a:stretch>
            <a:fillRect/>
          </a:stretch>
        </p:blipFill>
        <p:spPr>
          <a:xfrm>
            <a:off x="844200" y="2258517"/>
            <a:ext cx="204788" cy="176213"/>
          </a:xfrm>
          <a:prstGeom prst="rect">
            <a:avLst/>
          </a:prstGeom>
        </p:spPr>
      </p:pic>
      <p:pic>
        <p:nvPicPr>
          <p:cNvPr id="19" name="Picture 18">
            <a:extLst>
              <a:ext uri="{FF2B5EF4-FFF2-40B4-BE49-F238E27FC236}">
                <a16:creationId xmlns:a16="http://schemas.microsoft.com/office/drawing/2014/main" xmlns="" id="{39FAD1DB-C7DD-46EC-B093-AE1FF8EDD13D}"/>
              </a:ext>
            </a:extLst>
          </p:cNvPr>
          <p:cNvPicPr>
            <a:picLocks noChangeAspect="1"/>
          </p:cNvPicPr>
          <p:nvPr/>
        </p:nvPicPr>
        <p:blipFill>
          <a:blip r:embed="rId2"/>
          <a:stretch>
            <a:fillRect/>
          </a:stretch>
        </p:blipFill>
        <p:spPr>
          <a:xfrm>
            <a:off x="844200" y="2660837"/>
            <a:ext cx="204788" cy="176213"/>
          </a:xfrm>
          <a:prstGeom prst="rect">
            <a:avLst/>
          </a:prstGeom>
        </p:spPr>
      </p:pic>
      <p:pic>
        <p:nvPicPr>
          <p:cNvPr id="21" name="Picture 20">
            <a:extLst>
              <a:ext uri="{FF2B5EF4-FFF2-40B4-BE49-F238E27FC236}">
                <a16:creationId xmlns:a16="http://schemas.microsoft.com/office/drawing/2014/main" xmlns="" id="{863C894E-41D5-4C34-8760-B8AD1697FE59}"/>
              </a:ext>
            </a:extLst>
          </p:cNvPr>
          <p:cNvPicPr>
            <a:picLocks noChangeAspect="1"/>
          </p:cNvPicPr>
          <p:nvPr/>
        </p:nvPicPr>
        <p:blipFill>
          <a:blip r:embed="rId2"/>
          <a:stretch>
            <a:fillRect/>
          </a:stretch>
        </p:blipFill>
        <p:spPr>
          <a:xfrm>
            <a:off x="1221243" y="2660837"/>
            <a:ext cx="204788" cy="176213"/>
          </a:xfrm>
          <a:prstGeom prst="rect">
            <a:avLst/>
          </a:prstGeom>
        </p:spPr>
      </p:pic>
      <p:pic>
        <p:nvPicPr>
          <p:cNvPr id="23" name="Picture 22">
            <a:extLst>
              <a:ext uri="{FF2B5EF4-FFF2-40B4-BE49-F238E27FC236}">
                <a16:creationId xmlns:a16="http://schemas.microsoft.com/office/drawing/2014/main" xmlns="" id="{E289BF20-D004-4880-A5BA-E9C0E13E8889}"/>
              </a:ext>
            </a:extLst>
          </p:cNvPr>
          <p:cNvPicPr>
            <a:picLocks noChangeAspect="1"/>
          </p:cNvPicPr>
          <p:nvPr/>
        </p:nvPicPr>
        <p:blipFill>
          <a:blip r:embed="rId2"/>
          <a:stretch>
            <a:fillRect/>
          </a:stretch>
        </p:blipFill>
        <p:spPr>
          <a:xfrm>
            <a:off x="844200" y="3037157"/>
            <a:ext cx="204788" cy="176213"/>
          </a:xfrm>
          <a:prstGeom prst="rect">
            <a:avLst/>
          </a:prstGeom>
        </p:spPr>
      </p:pic>
      <p:pic>
        <p:nvPicPr>
          <p:cNvPr id="25" name="Picture 24">
            <a:extLst>
              <a:ext uri="{FF2B5EF4-FFF2-40B4-BE49-F238E27FC236}">
                <a16:creationId xmlns:a16="http://schemas.microsoft.com/office/drawing/2014/main" xmlns="" id="{C65449A8-779E-4E29-8DCB-76771BFD8FC0}"/>
              </a:ext>
            </a:extLst>
          </p:cNvPr>
          <p:cNvPicPr>
            <a:picLocks noChangeAspect="1"/>
          </p:cNvPicPr>
          <p:nvPr/>
        </p:nvPicPr>
        <p:blipFill>
          <a:blip r:embed="rId2"/>
          <a:stretch>
            <a:fillRect/>
          </a:stretch>
        </p:blipFill>
        <p:spPr>
          <a:xfrm>
            <a:off x="1201975" y="3029816"/>
            <a:ext cx="204788" cy="176213"/>
          </a:xfrm>
          <a:prstGeom prst="rect">
            <a:avLst/>
          </a:prstGeom>
        </p:spPr>
      </p:pic>
      <p:pic>
        <p:nvPicPr>
          <p:cNvPr id="27" name="Picture 26">
            <a:extLst>
              <a:ext uri="{FF2B5EF4-FFF2-40B4-BE49-F238E27FC236}">
                <a16:creationId xmlns:a16="http://schemas.microsoft.com/office/drawing/2014/main" xmlns="" id="{EDE7A266-7063-499D-9398-36808966DD1C}"/>
              </a:ext>
            </a:extLst>
          </p:cNvPr>
          <p:cNvPicPr>
            <a:picLocks noChangeAspect="1"/>
          </p:cNvPicPr>
          <p:nvPr/>
        </p:nvPicPr>
        <p:blipFill>
          <a:blip r:embed="rId2"/>
          <a:stretch>
            <a:fillRect/>
          </a:stretch>
        </p:blipFill>
        <p:spPr>
          <a:xfrm>
            <a:off x="1630778" y="3017996"/>
            <a:ext cx="204789" cy="176214"/>
          </a:xfrm>
          <a:prstGeom prst="rect">
            <a:avLst/>
          </a:prstGeom>
        </p:spPr>
      </p:pic>
      <p:pic>
        <p:nvPicPr>
          <p:cNvPr id="29" name="Picture 28">
            <a:extLst>
              <a:ext uri="{FF2B5EF4-FFF2-40B4-BE49-F238E27FC236}">
                <a16:creationId xmlns:a16="http://schemas.microsoft.com/office/drawing/2014/main" xmlns="" id="{363671E8-FF04-438E-A627-299AA922E2AD}"/>
              </a:ext>
            </a:extLst>
          </p:cNvPr>
          <p:cNvPicPr>
            <a:picLocks noChangeAspect="1"/>
          </p:cNvPicPr>
          <p:nvPr/>
        </p:nvPicPr>
        <p:blipFill>
          <a:blip r:embed="rId2"/>
          <a:stretch>
            <a:fillRect/>
          </a:stretch>
        </p:blipFill>
        <p:spPr>
          <a:xfrm>
            <a:off x="851459" y="3392756"/>
            <a:ext cx="204788" cy="176213"/>
          </a:xfrm>
          <a:prstGeom prst="rect">
            <a:avLst/>
          </a:prstGeom>
        </p:spPr>
      </p:pic>
      <p:pic>
        <p:nvPicPr>
          <p:cNvPr id="31" name="Picture 30">
            <a:extLst>
              <a:ext uri="{FF2B5EF4-FFF2-40B4-BE49-F238E27FC236}">
                <a16:creationId xmlns:a16="http://schemas.microsoft.com/office/drawing/2014/main" xmlns="" id="{F284CFA8-12D9-4958-B18C-137F5579304A}"/>
              </a:ext>
            </a:extLst>
          </p:cNvPr>
          <p:cNvPicPr>
            <a:picLocks noChangeAspect="1"/>
          </p:cNvPicPr>
          <p:nvPr/>
        </p:nvPicPr>
        <p:blipFill>
          <a:blip r:embed="rId2"/>
          <a:stretch>
            <a:fillRect/>
          </a:stretch>
        </p:blipFill>
        <p:spPr>
          <a:xfrm>
            <a:off x="1209234" y="3385415"/>
            <a:ext cx="204788" cy="176213"/>
          </a:xfrm>
          <a:prstGeom prst="rect">
            <a:avLst/>
          </a:prstGeom>
        </p:spPr>
      </p:pic>
      <p:pic>
        <p:nvPicPr>
          <p:cNvPr id="33" name="Picture 32">
            <a:extLst>
              <a:ext uri="{FF2B5EF4-FFF2-40B4-BE49-F238E27FC236}">
                <a16:creationId xmlns:a16="http://schemas.microsoft.com/office/drawing/2014/main" xmlns="" id="{C9F66DA4-27AB-4B20-A550-FAEA77046B28}"/>
              </a:ext>
            </a:extLst>
          </p:cNvPr>
          <p:cNvPicPr>
            <a:picLocks noChangeAspect="1"/>
          </p:cNvPicPr>
          <p:nvPr/>
        </p:nvPicPr>
        <p:blipFill>
          <a:blip r:embed="rId2"/>
          <a:stretch>
            <a:fillRect/>
          </a:stretch>
        </p:blipFill>
        <p:spPr>
          <a:xfrm>
            <a:off x="1638037" y="3373595"/>
            <a:ext cx="204789" cy="176214"/>
          </a:xfrm>
          <a:prstGeom prst="rect">
            <a:avLst/>
          </a:prstGeom>
        </p:spPr>
      </p:pic>
      <p:pic>
        <p:nvPicPr>
          <p:cNvPr id="35" name="Picture 34">
            <a:extLst>
              <a:ext uri="{FF2B5EF4-FFF2-40B4-BE49-F238E27FC236}">
                <a16:creationId xmlns:a16="http://schemas.microsoft.com/office/drawing/2014/main" xmlns="" id="{C2D15358-AC47-4845-8485-9E8F0F6AF2BB}"/>
              </a:ext>
            </a:extLst>
          </p:cNvPr>
          <p:cNvPicPr>
            <a:picLocks noChangeAspect="1"/>
          </p:cNvPicPr>
          <p:nvPr/>
        </p:nvPicPr>
        <p:blipFill>
          <a:blip r:embed="rId3"/>
          <a:stretch>
            <a:fillRect/>
          </a:stretch>
        </p:blipFill>
        <p:spPr>
          <a:xfrm>
            <a:off x="2105465" y="3390177"/>
            <a:ext cx="195263" cy="166688"/>
          </a:xfrm>
          <a:prstGeom prst="rect">
            <a:avLst/>
          </a:prstGeom>
        </p:spPr>
      </p:pic>
      <p:pic>
        <p:nvPicPr>
          <p:cNvPr id="37" name="Picture 36">
            <a:extLst>
              <a:ext uri="{FF2B5EF4-FFF2-40B4-BE49-F238E27FC236}">
                <a16:creationId xmlns:a16="http://schemas.microsoft.com/office/drawing/2014/main" xmlns="" id="{B540432A-A644-4836-B521-A731194B1E5B}"/>
              </a:ext>
            </a:extLst>
          </p:cNvPr>
          <p:cNvPicPr>
            <a:picLocks noChangeAspect="1"/>
          </p:cNvPicPr>
          <p:nvPr/>
        </p:nvPicPr>
        <p:blipFill>
          <a:blip r:embed="rId2"/>
          <a:stretch>
            <a:fillRect/>
          </a:stretch>
        </p:blipFill>
        <p:spPr>
          <a:xfrm>
            <a:off x="873233" y="3719326"/>
            <a:ext cx="204788" cy="176213"/>
          </a:xfrm>
          <a:prstGeom prst="rect">
            <a:avLst/>
          </a:prstGeom>
        </p:spPr>
      </p:pic>
      <p:pic>
        <p:nvPicPr>
          <p:cNvPr id="39" name="Picture 38">
            <a:extLst>
              <a:ext uri="{FF2B5EF4-FFF2-40B4-BE49-F238E27FC236}">
                <a16:creationId xmlns:a16="http://schemas.microsoft.com/office/drawing/2014/main" xmlns="" id="{885B1EFC-921F-45D0-9C5B-4B1D53BA08BE}"/>
              </a:ext>
            </a:extLst>
          </p:cNvPr>
          <p:cNvPicPr>
            <a:picLocks noChangeAspect="1"/>
          </p:cNvPicPr>
          <p:nvPr/>
        </p:nvPicPr>
        <p:blipFill>
          <a:blip r:embed="rId2"/>
          <a:stretch>
            <a:fillRect/>
          </a:stretch>
        </p:blipFill>
        <p:spPr>
          <a:xfrm>
            <a:off x="1231008" y="3711985"/>
            <a:ext cx="204788" cy="176213"/>
          </a:xfrm>
          <a:prstGeom prst="rect">
            <a:avLst/>
          </a:prstGeom>
        </p:spPr>
      </p:pic>
      <p:pic>
        <p:nvPicPr>
          <p:cNvPr id="41" name="Picture 40">
            <a:extLst>
              <a:ext uri="{FF2B5EF4-FFF2-40B4-BE49-F238E27FC236}">
                <a16:creationId xmlns:a16="http://schemas.microsoft.com/office/drawing/2014/main" xmlns="" id="{6EFFDF6E-F853-451D-BA61-8218D3BBDA61}"/>
              </a:ext>
            </a:extLst>
          </p:cNvPr>
          <p:cNvPicPr>
            <a:picLocks noChangeAspect="1"/>
          </p:cNvPicPr>
          <p:nvPr/>
        </p:nvPicPr>
        <p:blipFill>
          <a:blip r:embed="rId3"/>
          <a:stretch>
            <a:fillRect/>
          </a:stretch>
        </p:blipFill>
        <p:spPr>
          <a:xfrm>
            <a:off x="1638037" y="4099344"/>
            <a:ext cx="195263" cy="166688"/>
          </a:xfrm>
          <a:prstGeom prst="rect">
            <a:avLst/>
          </a:prstGeom>
        </p:spPr>
      </p:pic>
      <p:pic>
        <p:nvPicPr>
          <p:cNvPr id="43" name="Picture 42">
            <a:extLst>
              <a:ext uri="{FF2B5EF4-FFF2-40B4-BE49-F238E27FC236}">
                <a16:creationId xmlns:a16="http://schemas.microsoft.com/office/drawing/2014/main" xmlns="" id="{6B3AF25E-2529-4C95-82F0-559F026D271F}"/>
              </a:ext>
            </a:extLst>
          </p:cNvPr>
          <p:cNvPicPr>
            <a:picLocks noChangeAspect="1"/>
          </p:cNvPicPr>
          <p:nvPr/>
        </p:nvPicPr>
        <p:blipFill>
          <a:blip r:embed="rId2"/>
          <a:stretch>
            <a:fillRect/>
          </a:stretch>
        </p:blipFill>
        <p:spPr>
          <a:xfrm>
            <a:off x="851459" y="4074777"/>
            <a:ext cx="204788" cy="176213"/>
          </a:xfrm>
          <a:prstGeom prst="rect">
            <a:avLst/>
          </a:prstGeom>
        </p:spPr>
      </p:pic>
      <p:pic>
        <p:nvPicPr>
          <p:cNvPr id="45" name="Picture 44">
            <a:extLst>
              <a:ext uri="{FF2B5EF4-FFF2-40B4-BE49-F238E27FC236}">
                <a16:creationId xmlns:a16="http://schemas.microsoft.com/office/drawing/2014/main" xmlns="" id="{7827D5EA-C900-4E8B-8FCE-C879BCCFAA0D}"/>
              </a:ext>
            </a:extLst>
          </p:cNvPr>
          <p:cNvPicPr>
            <a:picLocks noChangeAspect="1"/>
          </p:cNvPicPr>
          <p:nvPr/>
        </p:nvPicPr>
        <p:blipFill>
          <a:blip r:embed="rId4"/>
          <a:stretch>
            <a:fillRect/>
          </a:stretch>
        </p:blipFill>
        <p:spPr>
          <a:xfrm>
            <a:off x="1245522" y="4785295"/>
            <a:ext cx="238406" cy="176213"/>
          </a:xfrm>
          <a:prstGeom prst="rect">
            <a:avLst/>
          </a:prstGeom>
        </p:spPr>
      </p:pic>
      <p:pic>
        <p:nvPicPr>
          <p:cNvPr id="47" name="Picture 46">
            <a:extLst>
              <a:ext uri="{FF2B5EF4-FFF2-40B4-BE49-F238E27FC236}">
                <a16:creationId xmlns:a16="http://schemas.microsoft.com/office/drawing/2014/main" xmlns="" id="{B877F350-2A8E-4168-AF5C-70DA60943045}"/>
              </a:ext>
            </a:extLst>
          </p:cNvPr>
          <p:cNvPicPr>
            <a:picLocks noChangeAspect="1"/>
          </p:cNvPicPr>
          <p:nvPr/>
        </p:nvPicPr>
        <p:blipFill>
          <a:blip r:embed="rId2"/>
          <a:stretch>
            <a:fillRect/>
          </a:stretch>
        </p:blipFill>
        <p:spPr>
          <a:xfrm>
            <a:off x="858714" y="4819439"/>
            <a:ext cx="204788" cy="176213"/>
          </a:xfrm>
          <a:prstGeom prst="rect">
            <a:avLst/>
          </a:prstGeom>
        </p:spPr>
      </p:pic>
      <p:pic>
        <p:nvPicPr>
          <p:cNvPr id="49" name="Picture 48">
            <a:extLst>
              <a:ext uri="{FF2B5EF4-FFF2-40B4-BE49-F238E27FC236}">
                <a16:creationId xmlns:a16="http://schemas.microsoft.com/office/drawing/2014/main" xmlns="" id="{F8C678E4-511E-496E-A5EE-46D76CCD1B77}"/>
              </a:ext>
            </a:extLst>
          </p:cNvPr>
          <p:cNvPicPr>
            <a:picLocks noChangeAspect="1"/>
          </p:cNvPicPr>
          <p:nvPr/>
        </p:nvPicPr>
        <p:blipFill>
          <a:blip r:embed="rId3"/>
          <a:stretch>
            <a:fillRect/>
          </a:stretch>
        </p:blipFill>
        <p:spPr>
          <a:xfrm>
            <a:off x="1681318" y="5217096"/>
            <a:ext cx="195263" cy="166688"/>
          </a:xfrm>
          <a:prstGeom prst="rect">
            <a:avLst/>
          </a:prstGeom>
        </p:spPr>
      </p:pic>
      <p:pic>
        <p:nvPicPr>
          <p:cNvPr id="51" name="Picture 50">
            <a:extLst>
              <a:ext uri="{FF2B5EF4-FFF2-40B4-BE49-F238E27FC236}">
                <a16:creationId xmlns:a16="http://schemas.microsoft.com/office/drawing/2014/main" xmlns="" id="{80C0B696-D0E5-4EE9-B012-F767394718B0}"/>
              </a:ext>
            </a:extLst>
          </p:cNvPr>
          <p:cNvPicPr>
            <a:picLocks noChangeAspect="1"/>
          </p:cNvPicPr>
          <p:nvPr/>
        </p:nvPicPr>
        <p:blipFill>
          <a:blip r:embed="rId2"/>
          <a:stretch>
            <a:fillRect/>
          </a:stretch>
        </p:blipFill>
        <p:spPr>
          <a:xfrm>
            <a:off x="1224714" y="4095414"/>
            <a:ext cx="204788" cy="176213"/>
          </a:xfrm>
          <a:prstGeom prst="rect">
            <a:avLst/>
          </a:prstGeom>
        </p:spPr>
      </p:pic>
      <p:pic>
        <p:nvPicPr>
          <p:cNvPr id="53" name="Picture 52">
            <a:extLst>
              <a:ext uri="{FF2B5EF4-FFF2-40B4-BE49-F238E27FC236}">
                <a16:creationId xmlns:a16="http://schemas.microsoft.com/office/drawing/2014/main" xmlns="" id="{E1C64D2D-80AD-4CD3-B8F1-A9BF64A61414}"/>
              </a:ext>
            </a:extLst>
          </p:cNvPr>
          <p:cNvPicPr>
            <a:picLocks noChangeAspect="1"/>
          </p:cNvPicPr>
          <p:nvPr/>
        </p:nvPicPr>
        <p:blipFill>
          <a:blip r:embed="rId2"/>
          <a:stretch>
            <a:fillRect/>
          </a:stretch>
        </p:blipFill>
        <p:spPr>
          <a:xfrm>
            <a:off x="873233" y="4447108"/>
            <a:ext cx="204788" cy="176213"/>
          </a:xfrm>
          <a:prstGeom prst="rect">
            <a:avLst/>
          </a:prstGeom>
        </p:spPr>
      </p:pic>
      <p:pic>
        <p:nvPicPr>
          <p:cNvPr id="55" name="Picture 54">
            <a:extLst>
              <a:ext uri="{FF2B5EF4-FFF2-40B4-BE49-F238E27FC236}">
                <a16:creationId xmlns:a16="http://schemas.microsoft.com/office/drawing/2014/main" xmlns="" id="{87DE3E5F-35FD-4E1E-AA24-B295FE4B81D5}"/>
              </a:ext>
            </a:extLst>
          </p:cNvPr>
          <p:cNvPicPr>
            <a:picLocks noChangeAspect="1"/>
          </p:cNvPicPr>
          <p:nvPr/>
        </p:nvPicPr>
        <p:blipFill>
          <a:blip r:embed="rId4"/>
          <a:stretch>
            <a:fillRect/>
          </a:stretch>
        </p:blipFill>
        <p:spPr>
          <a:xfrm>
            <a:off x="1252782" y="5198947"/>
            <a:ext cx="238406" cy="176213"/>
          </a:xfrm>
          <a:prstGeom prst="rect">
            <a:avLst/>
          </a:prstGeom>
        </p:spPr>
      </p:pic>
      <p:pic>
        <p:nvPicPr>
          <p:cNvPr id="57" name="Picture 56">
            <a:extLst>
              <a:ext uri="{FF2B5EF4-FFF2-40B4-BE49-F238E27FC236}">
                <a16:creationId xmlns:a16="http://schemas.microsoft.com/office/drawing/2014/main" xmlns="" id="{12B3C389-9AA6-4809-8F4F-85B191AA8DD4}"/>
              </a:ext>
            </a:extLst>
          </p:cNvPr>
          <p:cNvPicPr>
            <a:picLocks noChangeAspect="1"/>
          </p:cNvPicPr>
          <p:nvPr/>
        </p:nvPicPr>
        <p:blipFill>
          <a:blip r:embed="rId2"/>
          <a:stretch>
            <a:fillRect/>
          </a:stretch>
        </p:blipFill>
        <p:spPr>
          <a:xfrm>
            <a:off x="865974" y="5204063"/>
            <a:ext cx="204788" cy="176213"/>
          </a:xfrm>
          <a:prstGeom prst="rect">
            <a:avLst/>
          </a:prstGeom>
        </p:spPr>
      </p:pic>
      <p:sp>
        <p:nvSpPr>
          <p:cNvPr id="2" name="TextBox 1">
            <a:extLst>
              <a:ext uri="{FF2B5EF4-FFF2-40B4-BE49-F238E27FC236}">
                <a16:creationId xmlns:a16="http://schemas.microsoft.com/office/drawing/2014/main" xmlns="" id="{06AC21EB-3823-4C5A-8019-DCB996A615C0}"/>
              </a:ext>
            </a:extLst>
          </p:cNvPr>
          <p:cNvSpPr txBox="1"/>
          <p:nvPr/>
        </p:nvSpPr>
        <p:spPr>
          <a:xfrm>
            <a:off x="6853526" y="1556228"/>
            <a:ext cx="1245445" cy="369332"/>
          </a:xfrm>
          <a:prstGeom prst="rect">
            <a:avLst/>
          </a:prstGeom>
          <a:noFill/>
        </p:spPr>
        <p:txBody>
          <a:bodyPr wrap="square" rtlCol="0">
            <a:spAutoFit/>
          </a:bodyPr>
          <a:lstStyle/>
          <a:p>
            <a:r>
              <a:rPr lang="en-IN" dirty="0"/>
              <a:t>((</a:t>
            </a:r>
            <a:r>
              <a:rPr lang="en-IN" dirty="0" err="1"/>
              <a:t>a,a</a:t>
            </a:r>
            <a:r>
              <a:rPr lang="en-IN" dirty="0"/>
              <a:t>),^,(a))</a:t>
            </a:r>
          </a:p>
        </p:txBody>
      </p:sp>
    </p:spTree>
    <p:extLst>
      <p:ext uri="{BB962C8B-B14F-4D97-AF65-F5344CB8AC3E}">
        <p14:creationId xmlns:p14="http://schemas.microsoft.com/office/powerpoint/2010/main" val="322860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9B48FE-17BD-4563-A112-798410CA457F}"/>
              </a:ext>
            </a:extLst>
          </p:cNvPr>
          <p:cNvSpPr>
            <a:spLocks noGrp="1"/>
          </p:cNvSpPr>
          <p:nvPr>
            <p:ph type="title"/>
          </p:nvPr>
        </p:nvSpPr>
        <p:spPr/>
        <p:txBody>
          <a:bodyPr/>
          <a:lstStyle/>
          <a:p>
            <a:r>
              <a:rPr lang="en-IN" dirty="0"/>
              <a:t>Syntax error handling</a:t>
            </a:r>
          </a:p>
        </p:txBody>
      </p:sp>
      <p:pic>
        <p:nvPicPr>
          <p:cNvPr id="5" name="Picture 4">
            <a:extLst>
              <a:ext uri="{FF2B5EF4-FFF2-40B4-BE49-F238E27FC236}">
                <a16:creationId xmlns:a16="http://schemas.microsoft.com/office/drawing/2014/main" xmlns="" id="{4C51BAA2-0D40-43B0-BD0A-45BE6BFECC52}"/>
              </a:ext>
            </a:extLst>
          </p:cNvPr>
          <p:cNvPicPr>
            <a:picLocks noChangeAspect="1"/>
          </p:cNvPicPr>
          <p:nvPr/>
        </p:nvPicPr>
        <p:blipFill>
          <a:blip r:embed="rId2"/>
          <a:stretch>
            <a:fillRect/>
          </a:stretch>
        </p:blipFill>
        <p:spPr>
          <a:xfrm>
            <a:off x="838200" y="1690688"/>
            <a:ext cx="7652657" cy="4844143"/>
          </a:xfrm>
          <a:prstGeom prst="rect">
            <a:avLst/>
          </a:prstGeom>
        </p:spPr>
      </p:pic>
    </p:spTree>
    <p:extLst>
      <p:ext uri="{BB962C8B-B14F-4D97-AF65-F5344CB8AC3E}">
        <p14:creationId xmlns:p14="http://schemas.microsoft.com/office/powerpoint/2010/main" val="4026071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A24195B-1747-4C61-B879-EC8668A397D6}"/>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65C6CEA1-CCC4-4DBC-AE54-CA78444CFD89}"/>
              </a:ext>
            </a:extLst>
          </p:cNvPr>
          <p:cNvGraphicFramePr>
            <a:graphicFrameLocks noGrp="1"/>
          </p:cNvGraphicFramePr>
          <p:nvPr>
            <p:ph idx="1"/>
            <p:extLst>
              <p:ext uri="{D42A27DB-BD31-4B8C-83A1-F6EECF244321}">
                <p14:modId xmlns:p14="http://schemas.microsoft.com/office/powerpoint/2010/main" val="34190724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525C69BF-F38C-4A7C-BF9D-A02B0386212C}"/>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01238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1E8CB5-D059-4EFB-AF42-D836158E2041}"/>
              </a:ext>
            </a:extLst>
          </p:cNvPr>
          <p:cNvSpPr>
            <a:spLocks noGrp="1"/>
          </p:cNvSpPr>
          <p:nvPr>
            <p:ph type="title"/>
          </p:nvPr>
        </p:nvSpPr>
        <p:spPr/>
        <p:txBody>
          <a:bodyPr/>
          <a:lstStyle/>
          <a:p>
            <a:r>
              <a:rPr lang="en-IN" dirty="0"/>
              <a:t>4.7 LR Parsers</a:t>
            </a:r>
          </a:p>
        </p:txBody>
      </p:sp>
      <p:sp>
        <p:nvSpPr>
          <p:cNvPr id="3" name="Content Placeholder 2">
            <a:extLst>
              <a:ext uri="{FF2B5EF4-FFF2-40B4-BE49-F238E27FC236}">
                <a16:creationId xmlns:a16="http://schemas.microsoft.com/office/drawing/2014/main" xmlns="" id="{6227F300-09D7-4244-8407-C4E4DCD3BDEA}"/>
              </a:ext>
            </a:extLst>
          </p:cNvPr>
          <p:cNvSpPr>
            <a:spLocks noGrp="1"/>
          </p:cNvSpPr>
          <p:nvPr>
            <p:ph idx="1"/>
          </p:nvPr>
        </p:nvSpPr>
        <p:spPr/>
        <p:txBody>
          <a:bodyPr/>
          <a:lstStyle/>
          <a:p>
            <a:r>
              <a:rPr lang="en-IN" dirty="0"/>
              <a:t>Efficient, bottom-up syntax analysis technique</a:t>
            </a:r>
          </a:p>
          <a:p>
            <a:r>
              <a:rPr lang="en-IN" dirty="0"/>
              <a:t>Can be used to parse a large class of context-free grammars</a:t>
            </a:r>
          </a:p>
          <a:p>
            <a:r>
              <a:rPr lang="en-IN" dirty="0"/>
              <a:t>The technique is called LR(k) parsing:</a:t>
            </a:r>
          </a:p>
          <a:p>
            <a:pPr lvl="1"/>
            <a:r>
              <a:rPr lang="en-IN" dirty="0"/>
              <a:t>L is for left-to-right scanning of the input</a:t>
            </a:r>
          </a:p>
          <a:p>
            <a:pPr lvl="1"/>
            <a:r>
              <a:rPr lang="en-IN" dirty="0"/>
              <a:t>R for constructing a rightmost derivation in reverse</a:t>
            </a:r>
          </a:p>
          <a:p>
            <a:pPr lvl="1"/>
            <a:r>
              <a:rPr lang="en-IN" dirty="0"/>
              <a:t>k for the number of input symbols of lookahead that are used in making parsing decisions. When (k) is omitted, k is assumed to be 1</a:t>
            </a:r>
          </a:p>
        </p:txBody>
      </p:sp>
    </p:spTree>
    <p:extLst>
      <p:ext uri="{BB962C8B-B14F-4D97-AF65-F5344CB8AC3E}">
        <p14:creationId xmlns:p14="http://schemas.microsoft.com/office/powerpoint/2010/main" val="1286514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D98870-2F5E-4A26-A250-CB0F8FDA4482}"/>
              </a:ext>
            </a:extLst>
          </p:cNvPr>
          <p:cNvSpPr>
            <a:spLocks noGrp="1"/>
          </p:cNvSpPr>
          <p:nvPr>
            <p:ph idx="1"/>
          </p:nvPr>
        </p:nvSpPr>
        <p:spPr>
          <a:xfrm>
            <a:off x="838200" y="667657"/>
            <a:ext cx="10515600" cy="5509306"/>
          </a:xfrm>
        </p:spPr>
        <p:txBody>
          <a:bodyPr/>
          <a:lstStyle/>
          <a:p>
            <a:r>
              <a:rPr lang="en-IN" dirty="0"/>
              <a:t>LR parsing is attractive for a variety of reasons:</a:t>
            </a:r>
          </a:p>
          <a:p>
            <a:r>
              <a:rPr lang="en-IN" dirty="0"/>
              <a:t>LR parsers can be constructed to recognize virtually all programming-language constructs for which context-free grammars can be written</a:t>
            </a:r>
          </a:p>
          <a:p>
            <a:r>
              <a:rPr lang="en-IN" dirty="0"/>
              <a:t>The LR parsing method is the most general nonbacktracking shift-reduce parsing method known, yet it can be implemented as efficiently as shift-reduce methods</a:t>
            </a:r>
          </a:p>
          <a:p>
            <a:r>
              <a:rPr lang="en-IN" dirty="0"/>
              <a:t>The class of grammars that can be parsed using LR methods is a proper superset of the class of grammars that can be parsed with predictive parsers</a:t>
            </a:r>
          </a:p>
          <a:p>
            <a:r>
              <a:rPr lang="en-IN" dirty="0"/>
              <a:t>An LR parser can detect a syntactic error as soon as it is possible to do so on a left-to-right scan of the input</a:t>
            </a:r>
          </a:p>
        </p:txBody>
      </p:sp>
    </p:spTree>
    <p:extLst>
      <p:ext uri="{BB962C8B-B14F-4D97-AF65-F5344CB8AC3E}">
        <p14:creationId xmlns:p14="http://schemas.microsoft.com/office/powerpoint/2010/main" val="2463486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C5852A5-4C05-49E1-ACC3-7C5A73A4F243}"/>
              </a:ext>
            </a:extLst>
          </p:cNvPr>
          <p:cNvSpPr>
            <a:spLocks noGrp="1"/>
          </p:cNvSpPr>
          <p:nvPr>
            <p:ph idx="1"/>
          </p:nvPr>
        </p:nvSpPr>
        <p:spPr>
          <a:xfrm>
            <a:off x="838200" y="711200"/>
            <a:ext cx="10515600" cy="5465763"/>
          </a:xfrm>
        </p:spPr>
        <p:txBody>
          <a:bodyPr/>
          <a:lstStyle/>
          <a:p>
            <a:r>
              <a:rPr lang="en-IN" dirty="0"/>
              <a:t>The principal drawback of the method is that it is too much work to construct an LR parser by hand for a typical programming-language grammar.</a:t>
            </a:r>
          </a:p>
          <a:p>
            <a:r>
              <a:rPr lang="en-IN" dirty="0"/>
              <a:t>One needs a specialized tool – an LR parser generator</a:t>
            </a:r>
          </a:p>
          <a:p>
            <a:r>
              <a:rPr lang="en-IN" dirty="0" smtClean="0"/>
              <a:t>Ex</a:t>
            </a:r>
            <a:r>
              <a:rPr lang="en-IN" dirty="0"/>
              <a:t>. YACC</a:t>
            </a:r>
          </a:p>
          <a:p>
            <a:r>
              <a:rPr lang="en-IN" dirty="0"/>
              <a:t>Write a CFG and the generator will produce a parser for that grammar</a:t>
            </a:r>
          </a:p>
          <a:p>
            <a:r>
              <a:rPr lang="en-IN" dirty="0"/>
              <a:t>If the grammar contains ambiguities or other constructs that are difficult to parse in a left-to-right scan of the input, then the parser generator can locate these constructs and inform the compiler designer of their presence</a:t>
            </a:r>
          </a:p>
        </p:txBody>
      </p:sp>
    </p:spTree>
    <p:extLst>
      <p:ext uri="{BB962C8B-B14F-4D97-AF65-F5344CB8AC3E}">
        <p14:creationId xmlns:p14="http://schemas.microsoft.com/office/powerpoint/2010/main" val="27395562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EEBEBF5-EF40-4EAD-9CEB-855B206CE729}"/>
              </a:ext>
            </a:extLst>
          </p:cNvPr>
          <p:cNvSpPr>
            <a:spLocks noGrp="1"/>
          </p:cNvSpPr>
          <p:nvPr>
            <p:ph idx="1"/>
          </p:nvPr>
        </p:nvSpPr>
        <p:spPr>
          <a:xfrm>
            <a:off x="838200" y="856343"/>
            <a:ext cx="10515600" cy="5320620"/>
          </a:xfrm>
        </p:spPr>
        <p:txBody>
          <a:bodyPr>
            <a:normAutofit lnSpcReduction="10000"/>
          </a:bodyPr>
          <a:lstStyle/>
          <a:p>
            <a:r>
              <a:rPr lang="en-IN" dirty="0"/>
              <a:t>Three techniques for constructing an LR parsing table for a grammar:</a:t>
            </a:r>
          </a:p>
          <a:p>
            <a:r>
              <a:rPr lang="en-IN" dirty="0"/>
              <a:t>Simple LR (SLR)</a:t>
            </a:r>
          </a:p>
          <a:p>
            <a:pPr lvl="1"/>
            <a:r>
              <a:rPr lang="en-IN" dirty="0"/>
              <a:t>Easiest to implement</a:t>
            </a:r>
          </a:p>
          <a:p>
            <a:pPr lvl="1"/>
            <a:r>
              <a:rPr lang="en-IN" dirty="0"/>
              <a:t>Least powerful of the three</a:t>
            </a:r>
          </a:p>
          <a:p>
            <a:pPr lvl="1"/>
            <a:r>
              <a:rPr lang="en-IN" dirty="0"/>
              <a:t>It may fail to produce a parsing table for certain grammars on which the other methods succeed</a:t>
            </a:r>
          </a:p>
          <a:p>
            <a:r>
              <a:rPr lang="en-IN" dirty="0"/>
              <a:t>Canonical LR</a:t>
            </a:r>
          </a:p>
          <a:p>
            <a:pPr lvl="1"/>
            <a:r>
              <a:rPr lang="en-IN" dirty="0"/>
              <a:t>Most powerful </a:t>
            </a:r>
          </a:p>
          <a:p>
            <a:pPr lvl="1"/>
            <a:r>
              <a:rPr lang="en-IN" dirty="0"/>
              <a:t>Most expensive</a:t>
            </a:r>
          </a:p>
          <a:p>
            <a:r>
              <a:rPr lang="en-IN" dirty="0"/>
              <a:t>Lookahead LR (LALR)</a:t>
            </a:r>
          </a:p>
          <a:p>
            <a:pPr lvl="1"/>
            <a:r>
              <a:rPr lang="en-IN" dirty="0"/>
              <a:t>Intermediate in power and cost between the other two</a:t>
            </a:r>
          </a:p>
          <a:p>
            <a:pPr lvl="1"/>
            <a:r>
              <a:rPr lang="en-IN" dirty="0"/>
              <a:t>Works on most programming-language grammars</a:t>
            </a:r>
          </a:p>
          <a:p>
            <a:pPr lvl="1"/>
            <a:r>
              <a:rPr lang="en-IN" dirty="0"/>
              <a:t>Can be implemented efficiently with some effort</a:t>
            </a:r>
          </a:p>
        </p:txBody>
      </p:sp>
    </p:spTree>
    <p:extLst>
      <p:ext uri="{BB962C8B-B14F-4D97-AF65-F5344CB8AC3E}">
        <p14:creationId xmlns:p14="http://schemas.microsoft.com/office/powerpoint/2010/main" val="33793715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71DA08-0781-4802-94B5-738FDFF2E5FC}"/>
              </a:ext>
            </a:extLst>
          </p:cNvPr>
          <p:cNvSpPr>
            <a:spLocks noGrp="1"/>
          </p:cNvSpPr>
          <p:nvPr>
            <p:ph type="title"/>
          </p:nvPr>
        </p:nvSpPr>
        <p:spPr/>
        <p:txBody>
          <a:bodyPr/>
          <a:lstStyle/>
          <a:p>
            <a:r>
              <a:rPr lang="en-IN" dirty="0"/>
              <a:t>The LR Parsing Algorithm</a:t>
            </a:r>
          </a:p>
        </p:txBody>
      </p:sp>
      <p:pic>
        <p:nvPicPr>
          <p:cNvPr id="7" name="Picture 6">
            <a:extLst>
              <a:ext uri="{FF2B5EF4-FFF2-40B4-BE49-F238E27FC236}">
                <a16:creationId xmlns:a16="http://schemas.microsoft.com/office/drawing/2014/main" xmlns="" id="{C9133DBC-5754-4975-8A7C-DAF544AAADAF}"/>
              </a:ext>
            </a:extLst>
          </p:cNvPr>
          <p:cNvPicPr>
            <a:picLocks noChangeAspect="1"/>
          </p:cNvPicPr>
          <p:nvPr/>
        </p:nvPicPr>
        <p:blipFill>
          <a:blip r:embed="rId2"/>
          <a:stretch>
            <a:fillRect/>
          </a:stretch>
        </p:blipFill>
        <p:spPr>
          <a:xfrm>
            <a:off x="838200" y="1433740"/>
            <a:ext cx="6924328" cy="4371974"/>
          </a:xfrm>
          <a:prstGeom prst="rect">
            <a:avLst/>
          </a:prstGeom>
        </p:spPr>
      </p:pic>
    </p:spTree>
    <p:extLst>
      <p:ext uri="{BB962C8B-B14F-4D97-AF65-F5344CB8AC3E}">
        <p14:creationId xmlns:p14="http://schemas.microsoft.com/office/powerpoint/2010/main" val="18788355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76B5747-84BB-4C46-BB00-0B0F624836EF}"/>
              </a:ext>
            </a:extLst>
          </p:cNvPr>
          <p:cNvPicPr>
            <a:picLocks noChangeAspect="1"/>
          </p:cNvPicPr>
          <p:nvPr/>
        </p:nvPicPr>
        <p:blipFill>
          <a:blip r:embed="rId2"/>
          <a:stretch>
            <a:fillRect/>
          </a:stretch>
        </p:blipFill>
        <p:spPr>
          <a:xfrm>
            <a:off x="730703" y="902607"/>
            <a:ext cx="10976480" cy="2798536"/>
          </a:xfrm>
          <a:prstGeom prst="rect">
            <a:avLst/>
          </a:prstGeom>
        </p:spPr>
      </p:pic>
    </p:spTree>
    <p:extLst>
      <p:ext uri="{BB962C8B-B14F-4D97-AF65-F5344CB8AC3E}">
        <p14:creationId xmlns:p14="http://schemas.microsoft.com/office/powerpoint/2010/main" val="8643871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5659196-D559-47EA-8391-FA487ED1F0DC}"/>
              </a:ext>
            </a:extLst>
          </p:cNvPr>
          <p:cNvPicPr>
            <a:picLocks noChangeAspect="1"/>
          </p:cNvPicPr>
          <p:nvPr/>
        </p:nvPicPr>
        <p:blipFill>
          <a:blip r:embed="rId2"/>
          <a:stretch>
            <a:fillRect/>
          </a:stretch>
        </p:blipFill>
        <p:spPr>
          <a:xfrm>
            <a:off x="826180" y="1447345"/>
            <a:ext cx="10667979" cy="2384425"/>
          </a:xfrm>
          <a:prstGeom prst="rect">
            <a:avLst/>
          </a:prstGeom>
        </p:spPr>
      </p:pic>
    </p:spTree>
    <p:extLst>
      <p:ext uri="{BB962C8B-B14F-4D97-AF65-F5344CB8AC3E}">
        <p14:creationId xmlns:p14="http://schemas.microsoft.com/office/powerpoint/2010/main" val="1563033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958A486-C2BA-4C77-B5C3-B16BEE014078}"/>
              </a:ext>
            </a:extLst>
          </p:cNvPr>
          <p:cNvPicPr>
            <a:picLocks noChangeAspect="1"/>
          </p:cNvPicPr>
          <p:nvPr/>
        </p:nvPicPr>
        <p:blipFill>
          <a:blip r:embed="rId2"/>
          <a:stretch>
            <a:fillRect/>
          </a:stretch>
        </p:blipFill>
        <p:spPr>
          <a:xfrm>
            <a:off x="638855" y="808490"/>
            <a:ext cx="10647811" cy="3560310"/>
          </a:xfrm>
          <a:prstGeom prst="rect">
            <a:avLst/>
          </a:prstGeom>
        </p:spPr>
      </p:pic>
    </p:spTree>
    <p:extLst>
      <p:ext uri="{BB962C8B-B14F-4D97-AF65-F5344CB8AC3E}">
        <p14:creationId xmlns:p14="http://schemas.microsoft.com/office/powerpoint/2010/main" val="27855048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2FA624A-3BA1-4658-BC28-6578D92815FE}"/>
              </a:ext>
            </a:extLst>
          </p:cNvPr>
          <p:cNvPicPr>
            <a:picLocks noChangeAspect="1"/>
          </p:cNvPicPr>
          <p:nvPr/>
        </p:nvPicPr>
        <p:blipFill>
          <a:blip r:embed="rId2"/>
          <a:stretch>
            <a:fillRect/>
          </a:stretch>
        </p:blipFill>
        <p:spPr>
          <a:xfrm>
            <a:off x="1042760" y="1488167"/>
            <a:ext cx="10517071" cy="3838575"/>
          </a:xfrm>
          <a:prstGeom prst="rect">
            <a:avLst/>
          </a:prstGeom>
        </p:spPr>
      </p:pic>
    </p:spTree>
    <p:extLst>
      <p:ext uri="{BB962C8B-B14F-4D97-AF65-F5344CB8AC3E}">
        <p14:creationId xmlns:p14="http://schemas.microsoft.com/office/powerpoint/2010/main" val="268411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F1F7E2A-7C01-4C8D-8983-94E48BB57738}"/>
              </a:ext>
            </a:extLst>
          </p:cNvPr>
          <p:cNvSpPr>
            <a:spLocks noGrp="1"/>
          </p:cNvSpPr>
          <p:nvPr>
            <p:ph idx="1"/>
          </p:nvPr>
        </p:nvSpPr>
        <p:spPr>
          <a:xfrm>
            <a:off x="838200" y="605642"/>
            <a:ext cx="10515600" cy="5571321"/>
          </a:xfrm>
        </p:spPr>
        <p:txBody>
          <a:bodyPr/>
          <a:lstStyle/>
          <a:p>
            <a:r>
              <a:rPr lang="en-IN" dirty="0"/>
              <a:t>Much of the error detection and recovery in a compiler is centred around the syntax analysis phase</a:t>
            </a:r>
          </a:p>
          <a:p>
            <a:r>
              <a:rPr lang="en-IN" dirty="0"/>
              <a:t>Many errors are syntactic in nature or are exposed when the stream of tokens coming from the lexical analyser disobeys the grammatical rules defining the programming language</a:t>
            </a:r>
          </a:p>
          <a:p>
            <a:r>
              <a:rPr lang="en-IN" dirty="0"/>
              <a:t>Viable-prefix property – detect an error as soon as a prefix of the input is not a prefix of any string in the language</a:t>
            </a:r>
          </a:p>
        </p:txBody>
      </p:sp>
      <p:pic>
        <p:nvPicPr>
          <p:cNvPr id="5" name="Picture 4">
            <a:extLst>
              <a:ext uri="{FF2B5EF4-FFF2-40B4-BE49-F238E27FC236}">
                <a16:creationId xmlns:a16="http://schemas.microsoft.com/office/drawing/2014/main" xmlns="" id="{8867C82A-9ADE-4250-9FA8-D5EF981C6180}"/>
              </a:ext>
            </a:extLst>
          </p:cNvPr>
          <p:cNvPicPr>
            <a:picLocks noChangeAspect="1"/>
          </p:cNvPicPr>
          <p:nvPr/>
        </p:nvPicPr>
        <p:blipFill>
          <a:blip r:embed="rId2"/>
          <a:stretch>
            <a:fillRect/>
          </a:stretch>
        </p:blipFill>
        <p:spPr>
          <a:xfrm>
            <a:off x="553192" y="3741406"/>
            <a:ext cx="10230763" cy="2617830"/>
          </a:xfrm>
          <a:prstGeom prst="rect">
            <a:avLst/>
          </a:prstGeom>
        </p:spPr>
      </p:pic>
    </p:spTree>
    <p:extLst>
      <p:ext uri="{BB962C8B-B14F-4D97-AF65-F5344CB8AC3E}">
        <p14:creationId xmlns:p14="http://schemas.microsoft.com/office/powerpoint/2010/main" val="29881167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D2A5D4B-69D7-4D93-A48B-2A313B7F5E7D}"/>
              </a:ext>
            </a:extLst>
          </p:cNvPr>
          <p:cNvPicPr>
            <a:picLocks noChangeAspect="1"/>
          </p:cNvPicPr>
          <p:nvPr/>
        </p:nvPicPr>
        <p:blipFill>
          <a:blip r:embed="rId2"/>
          <a:stretch>
            <a:fillRect/>
          </a:stretch>
        </p:blipFill>
        <p:spPr>
          <a:xfrm>
            <a:off x="580571" y="762680"/>
            <a:ext cx="11169726" cy="3228749"/>
          </a:xfrm>
          <a:prstGeom prst="rect">
            <a:avLst/>
          </a:prstGeom>
        </p:spPr>
      </p:pic>
      <p:pic>
        <p:nvPicPr>
          <p:cNvPr id="7" name="Picture 6">
            <a:extLst>
              <a:ext uri="{FF2B5EF4-FFF2-40B4-BE49-F238E27FC236}">
                <a16:creationId xmlns:a16="http://schemas.microsoft.com/office/drawing/2014/main" xmlns="" id="{A3E60E50-4EEC-4F85-8AF3-F0F2D0AC2A1A}"/>
              </a:ext>
            </a:extLst>
          </p:cNvPr>
          <p:cNvPicPr>
            <a:picLocks noChangeAspect="1"/>
          </p:cNvPicPr>
          <p:nvPr/>
        </p:nvPicPr>
        <p:blipFill>
          <a:blip r:embed="rId3"/>
          <a:stretch>
            <a:fillRect/>
          </a:stretch>
        </p:blipFill>
        <p:spPr>
          <a:xfrm>
            <a:off x="1011917" y="4420053"/>
            <a:ext cx="10913849" cy="906689"/>
          </a:xfrm>
          <a:prstGeom prst="rect">
            <a:avLst/>
          </a:prstGeom>
        </p:spPr>
      </p:pic>
    </p:spTree>
    <p:extLst>
      <p:ext uri="{BB962C8B-B14F-4D97-AF65-F5344CB8AC3E}">
        <p14:creationId xmlns:p14="http://schemas.microsoft.com/office/powerpoint/2010/main" val="26550503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4AD8FAD-406C-48E9-94CD-0F25D95802A3}"/>
              </a:ext>
            </a:extLst>
          </p:cNvPr>
          <p:cNvPicPr>
            <a:picLocks noChangeAspect="1"/>
          </p:cNvPicPr>
          <p:nvPr/>
        </p:nvPicPr>
        <p:blipFill>
          <a:blip r:embed="rId2"/>
          <a:stretch>
            <a:fillRect/>
          </a:stretch>
        </p:blipFill>
        <p:spPr>
          <a:xfrm>
            <a:off x="913945" y="880382"/>
            <a:ext cx="10423505" cy="3386817"/>
          </a:xfrm>
          <a:prstGeom prst="rect">
            <a:avLst/>
          </a:prstGeom>
        </p:spPr>
      </p:pic>
    </p:spTree>
    <p:extLst>
      <p:ext uri="{BB962C8B-B14F-4D97-AF65-F5344CB8AC3E}">
        <p14:creationId xmlns:p14="http://schemas.microsoft.com/office/powerpoint/2010/main" val="10738662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88906E-7DEC-4B82-9677-1F8D18C2D325}"/>
              </a:ext>
            </a:extLst>
          </p:cNvPr>
          <p:cNvPicPr>
            <a:picLocks noChangeAspect="1"/>
          </p:cNvPicPr>
          <p:nvPr/>
        </p:nvPicPr>
        <p:blipFill>
          <a:blip r:embed="rId2"/>
          <a:stretch>
            <a:fillRect/>
          </a:stretch>
        </p:blipFill>
        <p:spPr>
          <a:xfrm>
            <a:off x="479198" y="411616"/>
            <a:ext cx="11139947" cy="4799013"/>
          </a:xfrm>
          <a:prstGeom prst="rect">
            <a:avLst/>
          </a:prstGeom>
        </p:spPr>
      </p:pic>
    </p:spTree>
    <p:extLst>
      <p:ext uri="{BB962C8B-B14F-4D97-AF65-F5344CB8AC3E}">
        <p14:creationId xmlns:p14="http://schemas.microsoft.com/office/powerpoint/2010/main" val="16327364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30FDC7-D15D-414A-8BD9-399121E881A0}"/>
              </a:ext>
            </a:extLst>
          </p:cNvPr>
          <p:cNvPicPr>
            <a:picLocks noChangeAspect="1"/>
          </p:cNvPicPr>
          <p:nvPr/>
        </p:nvPicPr>
        <p:blipFill>
          <a:blip r:embed="rId2"/>
          <a:stretch>
            <a:fillRect/>
          </a:stretch>
        </p:blipFill>
        <p:spPr>
          <a:xfrm>
            <a:off x="619351" y="426810"/>
            <a:ext cx="8303100" cy="6191703"/>
          </a:xfrm>
          <a:prstGeom prst="rect">
            <a:avLst/>
          </a:prstGeom>
        </p:spPr>
      </p:pic>
    </p:spTree>
    <p:extLst>
      <p:ext uri="{BB962C8B-B14F-4D97-AF65-F5344CB8AC3E}">
        <p14:creationId xmlns:p14="http://schemas.microsoft.com/office/powerpoint/2010/main" val="3166358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A34D314-A40A-4D20-8654-6B97B7253ACD}"/>
              </a:ext>
            </a:extLst>
          </p:cNvPr>
          <p:cNvPicPr>
            <a:picLocks noChangeAspect="1"/>
          </p:cNvPicPr>
          <p:nvPr/>
        </p:nvPicPr>
        <p:blipFill>
          <a:blip r:embed="rId2"/>
          <a:stretch>
            <a:fillRect/>
          </a:stretch>
        </p:blipFill>
        <p:spPr>
          <a:xfrm>
            <a:off x="1091745" y="1286782"/>
            <a:ext cx="9229847" cy="3880303"/>
          </a:xfrm>
          <a:prstGeom prst="rect">
            <a:avLst/>
          </a:prstGeom>
        </p:spPr>
      </p:pic>
    </p:spTree>
    <p:extLst>
      <p:ext uri="{BB962C8B-B14F-4D97-AF65-F5344CB8AC3E}">
        <p14:creationId xmlns:p14="http://schemas.microsoft.com/office/powerpoint/2010/main" val="24827300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2CE98-9B75-4325-A9FB-3582D4E9D6F3}"/>
              </a:ext>
            </a:extLst>
          </p:cNvPr>
          <p:cNvSpPr>
            <a:spLocks noGrp="1"/>
          </p:cNvSpPr>
          <p:nvPr>
            <p:ph type="title"/>
          </p:nvPr>
        </p:nvSpPr>
        <p:spPr/>
        <p:txBody>
          <a:bodyPr/>
          <a:lstStyle/>
          <a:p>
            <a:r>
              <a:rPr lang="en-IN" dirty="0"/>
              <a:t>LR Grammars</a:t>
            </a:r>
          </a:p>
        </p:txBody>
      </p:sp>
      <p:sp>
        <p:nvSpPr>
          <p:cNvPr id="3" name="Content Placeholder 2">
            <a:extLst>
              <a:ext uri="{FF2B5EF4-FFF2-40B4-BE49-F238E27FC236}">
                <a16:creationId xmlns:a16="http://schemas.microsoft.com/office/drawing/2014/main" xmlns="" id="{76C1EA0F-D8E6-43C8-B1A3-F9427DDC22B0}"/>
              </a:ext>
            </a:extLst>
          </p:cNvPr>
          <p:cNvSpPr>
            <a:spLocks noGrp="1"/>
          </p:cNvSpPr>
          <p:nvPr>
            <p:ph idx="1"/>
          </p:nvPr>
        </p:nvSpPr>
        <p:spPr/>
        <p:txBody>
          <a:bodyPr/>
          <a:lstStyle/>
          <a:p>
            <a:r>
              <a:rPr lang="en-IN" dirty="0"/>
              <a:t>In order for a grammar to be LR it is sufficient that a left-to-right shift-reduce parser be able to recognize handles when they appear on top of the stack</a:t>
            </a:r>
          </a:p>
          <a:p>
            <a:r>
              <a:rPr lang="en-IN" dirty="0"/>
              <a:t>The state symbol on top of the stack contains all the information that the parser needs  to know when the handle appears on top</a:t>
            </a:r>
          </a:p>
          <a:p>
            <a:r>
              <a:rPr lang="en-IN" dirty="0"/>
              <a:t>There is a finite automaton that can, by reading the grammar symbols on the stack from top to bottom, determine what handle, if any, is on top of the stack.</a:t>
            </a:r>
          </a:p>
          <a:p>
            <a:r>
              <a:rPr lang="en-IN" dirty="0"/>
              <a:t>The </a:t>
            </a:r>
            <a:r>
              <a:rPr lang="en-IN" dirty="0" smtClean="0"/>
              <a:t>“</a:t>
            </a:r>
            <a:r>
              <a:rPr lang="en-IN" dirty="0" err="1" smtClean="0"/>
              <a:t>goto</a:t>
            </a:r>
            <a:r>
              <a:rPr lang="en-IN" dirty="0" smtClean="0"/>
              <a:t>” </a:t>
            </a:r>
            <a:r>
              <a:rPr lang="en-IN" dirty="0"/>
              <a:t>function is such a finite automaton</a:t>
            </a:r>
          </a:p>
        </p:txBody>
      </p:sp>
    </p:spTree>
    <p:extLst>
      <p:ext uri="{BB962C8B-B14F-4D97-AF65-F5344CB8AC3E}">
        <p14:creationId xmlns:p14="http://schemas.microsoft.com/office/powerpoint/2010/main" val="8001320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9FA6C5-19EC-4386-8EDA-FE00CBC92561}"/>
              </a:ext>
            </a:extLst>
          </p:cNvPr>
          <p:cNvSpPr>
            <a:spLocks noGrp="1"/>
          </p:cNvSpPr>
          <p:nvPr>
            <p:ph idx="1"/>
          </p:nvPr>
        </p:nvSpPr>
        <p:spPr>
          <a:xfrm>
            <a:off x="838200" y="624114"/>
            <a:ext cx="10515600" cy="5552849"/>
          </a:xfrm>
        </p:spPr>
        <p:txBody>
          <a:bodyPr/>
          <a:lstStyle/>
          <a:p>
            <a:r>
              <a:rPr lang="en-IN" dirty="0"/>
              <a:t>The next ‘k’ input symbols can be used to help the LR parser make its shift-reduce decisions</a:t>
            </a:r>
          </a:p>
          <a:p>
            <a:r>
              <a:rPr lang="en-IN" dirty="0"/>
              <a:t>A grammar that can be parsed by an LR parser examining up to ‘k’ input symbols on each move is called an LR(k) grammar</a:t>
            </a:r>
          </a:p>
          <a:p>
            <a:r>
              <a:rPr lang="en-IN" dirty="0"/>
              <a:t>LL grammar -  must be able to recognize the use of a production seeing only the first ‘k’ symbols of what its right side derives</a:t>
            </a:r>
          </a:p>
          <a:p>
            <a:r>
              <a:rPr lang="en-IN" dirty="0"/>
              <a:t>LR grammar – must be able to recognize the occurrence of the right side of a production, having seen all of what is derived from that right side with ‘k’ input symbols of lookahead.</a:t>
            </a:r>
          </a:p>
        </p:txBody>
      </p:sp>
    </p:spTree>
    <p:extLst>
      <p:ext uri="{BB962C8B-B14F-4D97-AF65-F5344CB8AC3E}">
        <p14:creationId xmlns:p14="http://schemas.microsoft.com/office/powerpoint/2010/main" val="25762235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88DEA2-79BC-455F-ACD9-12FD3CD7D972}"/>
              </a:ext>
            </a:extLst>
          </p:cNvPr>
          <p:cNvSpPr>
            <a:spLocks noGrp="1"/>
          </p:cNvSpPr>
          <p:nvPr>
            <p:ph type="title"/>
          </p:nvPr>
        </p:nvSpPr>
        <p:spPr/>
        <p:txBody>
          <a:bodyPr/>
          <a:lstStyle/>
          <a:p>
            <a:r>
              <a:rPr lang="en-IN" dirty="0"/>
              <a:t>Constructing SLR Parsing Tables</a:t>
            </a:r>
          </a:p>
        </p:txBody>
      </p:sp>
      <p:pic>
        <p:nvPicPr>
          <p:cNvPr id="5" name="Picture 4">
            <a:extLst>
              <a:ext uri="{FF2B5EF4-FFF2-40B4-BE49-F238E27FC236}">
                <a16:creationId xmlns:a16="http://schemas.microsoft.com/office/drawing/2014/main" xmlns="" id="{5229FBEF-1401-4181-A6FE-2FCD97E94C8B}"/>
              </a:ext>
            </a:extLst>
          </p:cNvPr>
          <p:cNvPicPr>
            <a:picLocks noChangeAspect="1"/>
          </p:cNvPicPr>
          <p:nvPr/>
        </p:nvPicPr>
        <p:blipFill>
          <a:blip r:embed="rId2"/>
          <a:stretch>
            <a:fillRect/>
          </a:stretch>
        </p:blipFill>
        <p:spPr>
          <a:xfrm>
            <a:off x="838200" y="1857375"/>
            <a:ext cx="9346018" cy="4319588"/>
          </a:xfrm>
          <a:prstGeom prst="rect">
            <a:avLst/>
          </a:prstGeom>
        </p:spPr>
      </p:pic>
    </p:spTree>
    <p:extLst>
      <p:ext uri="{BB962C8B-B14F-4D97-AF65-F5344CB8AC3E}">
        <p14:creationId xmlns:p14="http://schemas.microsoft.com/office/powerpoint/2010/main" val="42531386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2F1A89B-3622-433B-8D8B-0DCDF9E76B6B}"/>
              </a:ext>
            </a:extLst>
          </p:cNvPr>
          <p:cNvPicPr>
            <a:picLocks noChangeAspect="1"/>
          </p:cNvPicPr>
          <p:nvPr/>
        </p:nvPicPr>
        <p:blipFill>
          <a:blip r:embed="rId2"/>
          <a:stretch>
            <a:fillRect/>
          </a:stretch>
        </p:blipFill>
        <p:spPr>
          <a:xfrm>
            <a:off x="895350" y="1204912"/>
            <a:ext cx="10363590" cy="2365602"/>
          </a:xfrm>
          <a:prstGeom prst="rect">
            <a:avLst/>
          </a:prstGeom>
        </p:spPr>
      </p:pic>
    </p:spTree>
    <p:extLst>
      <p:ext uri="{BB962C8B-B14F-4D97-AF65-F5344CB8AC3E}">
        <p14:creationId xmlns:p14="http://schemas.microsoft.com/office/powerpoint/2010/main" val="11523805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082DAE7-BB30-4382-A4A9-B2E5F7E24774}"/>
              </a:ext>
            </a:extLst>
          </p:cNvPr>
          <p:cNvPicPr>
            <a:picLocks noChangeAspect="1"/>
          </p:cNvPicPr>
          <p:nvPr/>
        </p:nvPicPr>
        <p:blipFill>
          <a:blip r:embed="rId2"/>
          <a:stretch>
            <a:fillRect/>
          </a:stretch>
        </p:blipFill>
        <p:spPr>
          <a:xfrm>
            <a:off x="172967" y="1270742"/>
            <a:ext cx="11846066" cy="2813050"/>
          </a:xfrm>
          <a:prstGeom prst="rect">
            <a:avLst/>
          </a:prstGeom>
        </p:spPr>
      </p:pic>
      <p:pic>
        <p:nvPicPr>
          <p:cNvPr id="2" name="Picture 1">
            <a:extLst>
              <a:ext uri="{FF2B5EF4-FFF2-40B4-BE49-F238E27FC236}">
                <a16:creationId xmlns:a16="http://schemas.microsoft.com/office/drawing/2014/main" xmlns="" id="{6FC9049D-1A3C-4653-AD70-9F73329D6258}"/>
              </a:ext>
            </a:extLst>
          </p:cNvPr>
          <p:cNvPicPr>
            <a:picLocks noChangeAspect="1"/>
          </p:cNvPicPr>
          <p:nvPr/>
        </p:nvPicPr>
        <p:blipFill>
          <a:blip r:embed="rId3"/>
          <a:stretch>
            <a:fillRect/>
          </a:stretch>
        </p:blipFill>
        <p:spPr>
          <a:xfrm>
            <a:off x="944831" y="3854821"/>
            <a:ext cx="8877300" cy="742950"/>
          </a:xfrm>
          <a:prstGeom prst="rect">
            <a:avLst/>
          </a:prstGeom>
        </p:spPr>
      </p:pic>
    </p:spTree>
    <p:extLst>
      <p:ext uri="{BB962C8B-B14F-4D97-AF65-F5344CB8AC3E}">
        <p14:creationId xmlns:p14="http://schemas.microsoft.com/office/powerpoint/2010/main" val="9130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6E1CB-5CCF-44A9-AAB2-28D8F8A01CCB}"/>
              </a:ext>
            </a:extLst>
          </p:cNvPr>
          <p:cNvSpPr>
            <a:spLocks noGrp="1"/>
          </p:cNvSpPr>
          <p:nvPr>
            <p:ph type="title"/>
          </p:nvPr>
        </p:nvSpPr>
        <p:spPr>
          <a:xfrm>
            <a:off x="396573" y="320675"/>
            <a:ext cx="11407487" cy="1325563"/>
          </a:xfrm>
        </p:spPr>
        <p:txBody>
          <a:bodyPr>
            <a:normAutofit/>
          </a:bodyPr>
          <a:lstStyle/>
          <a:p>
            <a:r>
              <a:rPr lang="en-IN" sz="5400"/>
              <a:t>Error-Recovery Strategies</a:t>
            </a:r>
          </a:p>
        </p:txBody>
      </p:sp>
      <p:sp>
        <p:nvSpPr>
          <p:cNvPr id="9" name="Rectangle 8">
            <a:extLst>
              <a:ext uri="{FF2B5EF4-FFF2-40B4-BE49-F238E27FC236}">
                <a16:creationId xmlns:a16="http://schemas.microsoft.com/office/drawing/2014/main" xmlns="" id="{37E32B78-23DD-4E77-8B9C-7779E3BF20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xmlns="" id="{EE61F572-08F7-4474-A5BC-3456F0AA2B67}"/>
              </a:ext>
            </a:extLst>
          </p:cNvPr>
          <p:cNvGraphicFramePr>
            <a:graphicFrameLocks noGrp="1"/>
          </p:cNvGraphicFramePr>
          <p:nvPr>
            <p:ph idx="1"/>
            <p:extLst>
              <p:ext uri="{D42A27DB-BD31-4B8C-83A1-F6EECF244321}">
                <p14:modId xmlns:p14="http://schemas.microsoft.com/office/powerpoint/2010/main" val="1411136172"/>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082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1783E-0AFD-4A7F-9368-6C1E64F08F8A}"/>
              </a:ext>
            </a:extLst>
          </p:cNvPr>
          <p:cNvSpPr>
            <a:spLocks noGrp="1"/>
          </p:cNvSpPr>
          <p:nvPr>
            <p:ph type="title"/>
          </p:nvPr>
        </p:nvSpPr>
        <p:spPr>
          <a:xfrm>
            <a:off x="838200" y="147936"/>
            <a:ext cx="10515600" cy="1325563"/>
          </a:xfrm>
        </p:spPr>
        <p:txBody>
          <a:bodyPr/>
          <a:lstStyle/>
          <a:p>
            <a:r>
              <a:rPr lang="en-IN" dirty="0"/>
              <a:t>Constructing SLR parser</a:t>
            </a:r>
          </a:p>
        </p:txBody>
      </p:sp>
      <p:sp>
        <p:nvSpPr>
          <p:cNvPr id="3" name="TextBox 2">
            <a:extLst>
              <a:ext uri="{FF2B5EF4-FFF2-40B4-BE49-F238E27FC236}">
                <a16:creationId xmlns:a16="http://schemas.microsoft.com/office/drawing/2014/main" xmlns="" id="{813BF53A-5B20-48E9-8F1C-92C47BDDA503}"/>
              </a:ext>
            </a:extLst>
          </p:cNvPr>
          <p:cNvSpPr txBox="1"/>
          <p:nvPr/>
        </p:nvSpPr>
        <p:spPr>
          <a:xfrm>
            <a:off x="838200" y="1493771"/>
            <a:ext cx="570015" cy="461665"/>
          </a:xfrm>
          <a:prstGeom prst="rect">
            <a:avLst/>
          </a:prstGeom>
          <a:noFill/>
        </p:spPr>
        <p:txBody>
          <a:bodyPr wrap="square" rtlCol="0">
            <a:spAutoFit/>
          </a:bodyPr>
          <a:lstStyle/>
          <a:p>
            <a:r>
              <a:rPr lang="en-IN" sz="2400" dirty="0"/>
              <a:t>G:</a:t>
            </a:r>
          </a:p>
        </p:txBody>
      </p:sp>
      <p:pic>
        <p:nvPicPr>
          <p:cNvPr id="6" name="Picture 5">
            <a:extLst>
              <a:ext uri="{FF2B5EF4-FFF2-40B4-BE49-F238E27FC236}">
                <a16:creationId xmlns:a16="http://schemas.microsoft.com/office/drawing/2014/main" xmlns="" id="{FE6F744F-D334-45D2-BC72-A28697CBD7A4}"/>
              </a:ext>
            </a:extLst>
          </p:cNvPr>
          <p:cNvPicPr>
            <a:picLocks noChangeAspect="1"/>
          </p:cNvPicPr>
          <p:nvPr/>
        </p:nvPicPr>
        <p:blipFill>
          <a:blip r:embed="rId2"/>
          <a:stretch>
            <a:fillRect/>
          </a:stretch>
        </p:blipFill>
        <p:spPr>
          <a:xfrm>
            <a:off x="1674420" y="1493771"/>
            <a:ext cx="2095500" cy="1428750"/>
          </a:xfrm>
          <a:prstGeom prst="rect">
            <a:avLst/>
          </a:prstGeom>
        </p:spPr>
      </p:pic>
      <p:pic>
        <p:nvPicPr>
          <p:cNvPr id="8" name="Picture 7">
            <a:extLst>
              <a:ext uri="{FF2B5EF4-FFF2-40B4-BE49-F238E27FC236}">
                <a16:creationId xmlns:a16="http://schemas.microsoft.com/office/drawing/2014/main" xmlns="" id="{AEDD0859-6D5C-4815-A712-27447F91D4FB}"/>
              </a:ext>
            </a:extLst>
          </p:cNvPr>
          <p:cNvPicPr>
            <a:picLocks noChangeAspect="1"/>
          </p:cNvPicPr>
          <p:nvPr/>
        </p:nvPicPr>
        <p:blipFill>
          <a:blip r:embed="rId3"/>
          <a:stretch>
            <a:fillRect/>
          </a:stretch>
        </p:blipFill>
        <p:spPr>
          <a:xfrm>
            <a:off x="1674420" y="2922521"/>
            <a:ext cx="1609725" cy="1304925"/>
          </a:xfrm>
          <a:prstGeom prst="rect">
            <a:avLst/>
          </a:prstGeom>
        </p:spPr>
      </p:pic>
    </p:spTree>
    <p:extLst>
      <p:ext uri="{BB962C8B-B14F-4D97-AF65-F5344CB8AC3E}">
        <p14:creationId xmlns:p14="http://schemas.microsoft.com/office/powerpoint/2010/main" val="19249946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4B526D-A494-4D31-8282-0202B0D45977}"/>
              </a:ext>
            </a:extLst>
          </p:cNvPr>
          <p:cNvSpPr>
            <a:spLocks noGrp="1"/>
          </p:cNvSpPr>
          <p:nvPr>
            <p:ph type="title"/>
          </p:nvPr>
        </p:nvSpPr>
        <p:spPr/>
        <p:txBody>
          <a:bodyPr/>
          <a:lstStyle/>
          <a:p>
            <a:r>
              <a:rPr lang="en-IN" dirty="0"/>
              <a:t>Step 1</a:t>
            </a:r>
          </a:p>
        </p:txBody>
      </p:sp>
      <p:sp>
        <p:nvSpPr>
          <p:cNvPr id="3" name="Content Placeholder 2">
            <a:extLst>
              <a:ext uri="{FF2B5EF4-FFF2-40B4-BE49-F238E27FC236}">
                <a16:creationId xmlns:a16="http://schemas.microsoft.com/office/drawing/2014/main" xmlns="" id="{D72938B8-4448-4431-9FD4-9D5C21521456}"/>
              </a:ext>
            </a:extLst>
          </p:cNvPr>
          <p:cNvSpPr>
            <a:spLocks noGrp="1"/>
          </p:cNvSpPr>
          <p:nvPr>
            <p:ph idx="1"/>
          </p:nvPr>
        </p:nvSpPr>
        <p:spPr>
          <a:xfrm>
            <a:off x="838200" y="1465943"/>
            <a:ext cx="10515600" cy="4711020"/>
          </a:xfrm>
        </p:spPr>
        <p:txBody>
          <a:bodyPr/>
          <a:lstStyle/>
          <a:p>
            <a:r>
              <a:rPr lang="en-IN" dirty="0"/>
              <a:t>Augment the grammar:</a:t>
            </a:r>
          </a:p>
        </p:txBody>
      </p:sp>
      <p:pic>
        <p:nvPicPr>
          <p:cNvPr id="5" name="Picture 4">
            <a:extLst>
              <a:ext uri="{FF2B5EF4-FFF2-40B4-BE49-F238E27FC236}">
                <a16:creationId xmlns:a16="http://schemas.microsoft.com/office/drawing/2014/main" xmlns="" id="{0FF0E31A-2122-433C-BA71-30F168D39370}"/>
              </a:ext>
            </a:extLst>
          </p:cNvPr>
          <p:cNvPicPr>
            <a:picLocks noChangeAspect="1"/>
          </p:cNvPicPr>
          <p:nvPr/>
        </p:nvPicPr>
        <p:blipFill>
          <a:blip r:embed="rId2"/>
          <a:stretch>
            <a:fillRect/>
          </a:stretch>
        </p:blipFill>
        <p:spPr>
          <a:xfrm>
            <a:off x="702938" y="2370436"/>
            <a:ext cx="10786123" cy="1990499"/>
          </a:xfrm>
          <a:prstGeom prst="rect">
            <a:avLst/>
          </a:prstGeom>
        </p:spPr>
      </p:pic>
      <p:pic>
        <p:nvPicPr>
          <p:cNvPr id="9" name="Picture 8">
            <a:extLst>
              <a:ext uri="{FF2B5EF4-FFF2-40B4-BE49-F238E27FC236}">
                <a16:creationId xmlns:a16="http://schemas.microsoft.com/office/drawing/2014/main" xmlns="" id="{C7C8783E-FA79-4C16-B5EA-D790E2A92D9A}"/>
              </a:ext>
            </a:extLst>
          </p:cNvPr>
          <p:cNvPicPr>
            <a:picLocks noChangeAspect="1"/>
          </p:cNvPicPr>
          <p:nvPr/>
        </p:nvPicPr>
        <p:blipFill>
          <a:blip r:embed="rId3"/>
          <a:stretch>
            <a:fillRect/>
          </a:stretch>
        </p:blipFill>
        <p:spPr>
          <a:xfrm>
            <a:off x="1990075" y="4360935"/>
            <a:ext cx="8889251" cy="2365828"/>
          </a:xfrm>
          <a:prstGeom prst="rect">
            <a:avLst/>
          </a:prstGeom>
        </p:spPr>
      </p:pic>
      <p:pic>
        <p:nvPicPr>
          <p:cNvPr id="11" name="Picture 10">
            <a:extLst>
              <a:ext uri="{FF2B5EF4-FFF2-40B4-BE49-F238E27FC236}">
                <a16:creationId xmlns:a16="http://schemas.microsoft.com/office/drawing/2014/main" xmlns="" id="{185EE4DA-563D-40C2-920F-A87F24CB3893}"/>
              </a:ext>
            </a:extLst>
          </p:cNvPr>
          <p:cNvPicPr>
            <a:picLocks noChangeAspect="1"/>
          </p:cNvPicPr>
          <p:nvPr/>
        </p:nvPicPr>
        <p:blipFill>
          <a:blip r:embed="rId4"/>
          <a:stretch>
            <a:fillRect/>
          </a:stretch>
        </p:blipFill>
        <p:spPr>
          <a:xfrm>
            <a:off x="1889155" y="5156008"/>
            <a:ext cx="563760" cy="448117"/>
          </a:xfrm>
          <a:prstGeom prst="rect">
            <a:avLst/>
          </a:prstGeom>
        </p:spPr>
      </p:pic>
      <p:sp>
        <p:nvSpPr>
          <p:cNvPr id="12" name="TextBox 11">
            <a:extLst>
              <a:ext uri="{FF2B5EF4-FFF2-40B4-BE49-F238E27FC236}">
                <a16:creationId xmlns:a16="http://schemas.microsoft.com/office/drawing/2014/main" xmlns="" id="{441A8CDD-DBAE-4640-9AF5-CC6CDFCB3A7E}"/>
              </a:ext>
            </a:extLst>
          </p:cNvPr>
          <p:cNvSpPr txBox="1"/>
          <p:nvPr/>
        </p:nvSpPr>
        <p:spPr>
          <a:xfrm>
            <a:off x="2408480" y="5156008"/>
            <a:ext cx="359394" cy="369332"/>
          </a:xfrm>
          <a:prstGeom prst="rect">
            <a:avLst/>
          </a:prstGeom>
          <a:noFill/>
        </p:spPr>
        <p:txBody>
          <a:bodyPr wrap="square" rtlCol="0">
            <a:spAutoFit/>
          </a:bodyPr>
          <a:lstStyle/>
          <a:p>
            <a:r>
              <a:rPr lang="en-IN" dirty="0"/>
              <a:t>:</a:t>
            </a:r>
          </a:p>
        </p:txBody>
      </p:sp>
      <p:pic>
        <p:nvPicPr>
          <p:cNvPr id="6" name="Picture 5">
            <a:extLst>
              <a:ext uri="{FF2B5EF4-FFF2-40B4-BE49-F238E27FC236}">
                <a16:creationId xmlns:a16="http://schemas.microsoft.com/office/drawing/2014/main" xmlns="" id="{A237CB3C-C68A-4041-AE9A-65A1F16607C0}"/>
              </a:ext>
            </a:extLst>
          </p:cNvPr>
          <p:cNvPicPr>
            <a:picLocks noChangeAspect="1"/>
          </p:cNvPicPr>
          <p:nvPr/>
        </p:nvPicPr>
        <p:blipFill>
          <a:blip r:embed="rId5"/>
          <a:stretch>
            <a:fillRect/>
          </a:stretch>
        </p:blipFill>
        <p:spPr>
          <a:xfrm>
            <a:off x="4896412" y="681037"/>
            <a:ext cx="3076575" cy="1590675"/>
          </a:xfrm>
          <a:prstGeom prst="rect">
            <a:avLst/>
          </a:prstGeom>
        </p:spPr>
      </p:pic>
    </p:spTree>
    <p:extLst>
      <p:ext uri="{BB962C8B-B14F-4D97-AF65-F5344CB8AC3E}">
        <p14:creationId xmlns:p14="http://schemas.microsoft.com/office/powerpoint/2010/main" val="8165158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95EDD4-C26E-424C-813C-FC27491722CF}"/>
              </a:ext>
            </a:extLst>
          </p:cNvPr>
          <p:cNvSpPr>
            <a:spLocks noGrp="1"/>
          </p:cNvSpPr>
          <p:nvPr>
            <p:ph type="title"/>
          </p:nvPr>
        </p:nvSpPr>
        <p:spPr/>
        <p:txBody>
          <a:bodyPr/>
          <a:lstStyle/>
          <a:p>
            <a:r>
              <a:rPr lang="en-IN" dirty="0"/>
              <a:t>Step 2</a:t>
            </a:r>
          </a:p>
        </p:txBody>
      </p:sp>
      <p:sp>
        <p:nvSpPr>
          <p:cNvPr id="3" name="Content Placeholder 2">
            <a:extLst>
              <a:ext uri="{FF2B5EF4-FFF2-40B4-BE49-F238E27FC236}">
                <a16:creationId xmlns:a16="http://schemas.microsoft.com/office/drawing/2014/main" xmlns="" id="{66F4F8BB-5328-44F7-9E06-2FA9A5F24D52}"/>
              </a:ext>
            </a:extLst>
          </p:cNvPr>
          <p:cNvSpPr>
            <a:spLocks noGrp="1"/>
          </p:cNvSpPr>
          <p:nvPr>
            <p:ph idx="1"/>
          </p:nvPr>
        </p:nvSpPr>
        <p:spPr/>
        <p:txBody>
          <a:bodyPr/>
          <a:lstStyle/>
          <a:p>
            <a:r>
              <a:rPr lang="en-IN" dirty="0"/>
              <a:t>Calculate closure of Item Sets [E’ -&gt; .E]</a:t>
            </a:r>
          </a:p>
        </p:txBody>
      </p:sp>
    </p:spTree>
    <p:extLst>
      <p:ext uri="{BB962C8B-B14F-4D97-AF65-F5344CB8AC3E}">
        <p14:creationId xmlns:p14="http://schemas.microsoft.com/office/powerpoint/2010/main" val="42665413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866C0A4-09F2-49CA-B5CB-5BBD5D19E1A5}"/>
              </a:ext>
            </a:extLst>
          </p:cNvPr>
          <p:cNvPicPr>
            <a:picLocks noChangeAspect="1"/>
          </p:cNvPicPr>
          <p:nvPr/>
        </p:nvPicPr>
        <p:blipFill>
          <a:blip r:embed="rId2"/>
          <a:stretch>
            <a:fillRect/>
          </a:stretch>
        </p:blipFill>
        <p:spPr>
          <a:xfrm>
            <a:off x="644070" y="485321"/>
            <a:ext cx="10404993" cy="3331936"/>
          </a:xfrm>
          <a:prstGeom prst="rect">
            <a:avLst/>
          </a:prstGeom>
        </p:spPr>
      </p:pic>
    </p:spTree>
    <p:extLst>
      <p:ext uri="{BB962C8B-B14F-4D97-AF65-F5344CB8AC3E}">
        <p14:creationId xmlns:p14="http://schemas.microsoft.com/office/powerpoint/2010/main" val="19244283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4CF37D6-1356-42EA-A1DF-A438CC368010}"/>
              </a:ext>
            </a:extLst>
          </p:cNvPr>
          <p:cNvPicPr>
            <a:picLocks noChangeAspect="1"/>
          </p:cNvPicPr>
          <p:nvPr/>
        </p:nvPicPr>
        <p:blipFill>
          <a:blip r:embed="rId2"/>
          <a:stretch>
            <a:fillRect/>
          </a:stretch>
        </p:blipFill>
        <p:spPr>
          <a:xfrm>
            <a:off x="793977" y="1457098"/>
            <a:ext cx="10826278" cy="2360159"/>
          </a:xfrm>
          <a:prstGeom prst="rect">
            <a:avLst/>
          </a:prstGeom>
        </p:spPr>
      </p:pic>
    </p:spTree>
    <p:extLst>
      <p:ext uri="{BB962C8B-B14F-4D97-AF65-F5344CB8AC3E}">
        <p14:creationId xmlns:p14="http://schemas.microsoft.com/office/powerpoint/2010/main" val="16369078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3C53715-8512-40F9-A79C-BE563B56B00F}"/>
              </a:ext>
            </a:extLst>
          </p:cNvPr>
          <p:cNvPicPr>
            <a:picLocks noChangeAspect="1"/>
          </p:cNvPicPr>
          <p:nvPr/>
        </p:nvPicPr>
        <p:blipFill>
          <a:blip r:embed="rId2"/>
          <a:stretch>
            <a:fillRect/>
          </a:stretch>
        </p:blipFill>
        <p:spPr>
          <a:xfrm>
            <a:off x="822325" y="472847"/>
            <a:ext cx="8902246" cy="5668524"/>
          </a:xfrm>
          <a:prstGeom prst="rect">
            <a:avLst/>
          </a:prstGeom>
        </p:spPr>
      </p:pic>
    </p:spTree>
    <p:extLst>
      <p:ext uri="{BB962C8B-B14F-4D97-AF65-F5344CB8AC3E}">
        <p14:creationId xmlns:p14="http://schemas.microsoft.com/office/powerpoint/2010/main" val="31677667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B2CF210-644D-4F21-8B81-AC069B4BE47F}"/>
              </a:ext>
            </a:extLst>
          </p:cNvPr>
          <p:cNvPicPr>
            <a:picLocks noChangeAspect="1"/>
          </p:cNvPicPr>
          <p:nvPr/>
        </p:nvPicPr>
        <p:blipFill>
          <a:blip r:embed="rId2"/>
          <a:stretch>
            <a:fillRect/>
          </a:stretch>
        </p:blipFill>
        <p:spPr>
          <a:xfrm>
            <a:off x="964292" y="417512"/>
            <a:ext cx="8076725" cy="5388202"/>
          </a:xfrm>
          <a:prstGeom prst="rect">
            <a:avLst/>
          </a:prstGeom>
        </p:spPr>
      </p:pic>
    </p:spTree>
    <p:extLst>
      <p:ext uri="{BB962C8B-B14F-4D97-AF65-F5344CB8AC3E}">
        <p14:creationId xmlns:p14="http://schemas.microsoft.com/office/powerpoint/2010/main" val="218241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D8F3A82-929C-4D1D-97E7-B0CB9A03FC25}"/>
              </a:ext>
            </a:extLst>
          </p:cNvPr>
          <p:cNvPicPr>
            <a:picLocks noChangeAspect="1"/>
          </p:cNvPicPr>
          <p:nvPr/>
        </p:nvPicPr>
        <p:blipFill>
          <a:blip r:embed="rId2"/>
          <a:stretch>
            <a:fillRect/>
          </a:stretch>
        </p:blipFill>
        <p:spPr>
          <a:xfrm>
            <a:off x="502833" y="351746"/>
            <a:ext cx="11349866" cy="988331"/>
          </a:xfrm>
          <a:prstGeom prst="rect">
            <a:avLst/>
          </a:prstGeom>
        </p:spPr>
      </p:pic>
      <p:pic>
        <p:nvPicPr>
          <p:cNvPr id="7" name="Picture 6">
            <a:extLst>
              <a:ext uri="{FF2B5EF4-FFF2-40B4-BE49-F238E27FC236}">
                <a16:creationId xmlns:a16="http://schemas.microsoft.com/office/drawing/2014/main" xmlns="" id="{1837B36E-AFFB-4669-A909-9AA191120964}"/>
              </a:ext>
            </a:extLst>
          </p:cNvPr>
          <p:cNvPicPr>
            <a:picLocks noChangeAspect="1"/>
          </p:cNvPicPr>
          <p:nvPr/>
        </p:nvPicPr>
        <p:blipFill>
          <a:blip r:embed="rId3"/>
          <a:stretch>
            <a:fillRect/>
          </a:stretch>
        </p:blipFill>
        <p:spPr>
          <a:xfrm>
            <a:off x="339301" y="1340077"/>
            <a:ext cx="11159869" cy="2365830"/>
          </a:xfrm>
          <a:prstGeom prst="rect">
            <a:avLst/>
          </a:prstGeom>
        </p:spPr>
      </p:pic>
      <p:pic>
        <p:nvPicPr>
          <p:cNvPr id="9" name="Picture 8">
            <a:extLst>
              <a:ext uri="{FF2B5EF4-FFF2-40B4-BE49-F238E27FC236}">
                <a16:creationId xmlns:a16="http://schemas.microsoft.com/office/drawing/2014/main" xmlns="" id="{E3D4624A-F748-4050-82DF-0F0778D43C3F}"/>
              </a:ext>
            </a:extLst>
          </p:cNvPr>
          <p:cNvPicPr>
            <a:picLocks noChangeAspect="1"/>
          </p:cNvPicPr>
          <p:nvPr/>
        </p:nvPicPr>
        <p:blipFill>
          <a:blip r:embed="rId4"/>
          <a:stretch>
            <a:fillRect/>
          </a:stretch>
        </p:blipFill>
        <p:spPr>
          <a:xfrm>
            <a:off x="6700498" y="3976602"/>
            <a:ext cx="1868035" cy="2701704"/>
          </a:xfrm>
          <a:prstGeom prst="rect">
            <a:avLst/>
          </a:prstGeom>
        </p:spPr>
      </p:pic>
      <p:pic>
        <p:nvPicPr>
          <p:cNvPr id="11" name="Picture 10">
            <a:extLst>
              <a:ext uri="{FF2B5EF4-FFF2-40B4-BE49-F238E27FC236}">
                <a16:creationId xmlns:a16="http://schemas.microsoft.com/office/drawing/2014/main" xmlns="" id="{CD8D9611-580F-4F7A-81EF-776C9B1E5E20}"/>
              </a:ext>
            </a:extLst>
          </p:cNvPr>
          <p:cNvPicPr>
            <a:picLocks noChangeAspect="1"/>
          </p:cNvPicPr>
          <p:nvPr/>
        </p:nvPicPr>
        <p:blipFill>
          <a:blip r:embed="rId5"/>
          <a:stretch>
            <a:fillRect/>
          </a:stretch>
        </p:blipFill>
        <p:spPr>
          <a:xfrm>
            <a:off x="864506" y="4030207"/>
            <a:ext cx="2339609" cy="498250"/>
          </a:xfrm>
          <a:prstGeom prst="rect">
            <a:avLst/>
          </a:prstGeom>
        </p:spPr>
      </p:pic>
      <p:pic>
        <p:nvPicPr>
          <p:cNvPr id="13" name="Picture 12">
            <a:extLst>
              <a:ext uri="{FF2B5EF4-FFF2-40B4-BE49-F238E27FC236}">
                <a16:creationId xmlns:a16="http://schemas.microsoft.com/office/drawing/2014/main" xmlns="" id="{AC5D2221-BFEE-4F57-9525-9C4F175A9E76}"/>
              </a:ext>
            </a:extLst>
          </p:cNvPr>
          <p:cNvPicPr>
            <a:picLocks noChangeAspect="1"/>
          </p:cNvPicPr>
          <p:nvPr/>
        </p:nvPicPr>
        <p:blipFill>
          <a:blip r:embed="rId6"/>
          <a:stretch>
            <a:fillRect/>
          </a:stretch>
        </p:blipFill>
        <p:spPr>
          <a:xfrm>
            <a:off x="2852976" y="4030207"/>
            <a:ext cx="1418675" cy="440279"/>
          </a:xfrm>
          <a:prstGeom prst="rect">
            <a:avLst/>
          </a:prstGeom>
        </p:spPr>
      </p:pic>
      <p:pic>
        <p:nvPicPr>
          <p:cNvPr id="15" name="Picture 14">
            <a:extLst>
              <a:ext uri="{FF2B5EF4-FFF2-40B4-BE49-F238E27FC236}">
                <a16:creationId xmlns:a16="http://schemas.microsoft.com/office/drawing/2014/main" xmlns="" id="{B1250C22-795E-4A77-BE61-358D61658C8A}"/>
              </a:ext>
            </a:extLst>
          </p:cNvPr>
          <p:cNvPicPr>
            <a:picLocks noChangeAspect="1"/>
          </p:cNvPicPr>
          <p:nvPr/>
        </p:nvPicPr>
        <p:blipFill>
          <a:blip r:embed="rId7"/>
          <a:stretch>
            <a:fillRect/>
          </a:stretch>
        </p:blipFill>
        <p:spPr>
          <a:xfrm>
            <a:off x="4271651" y="3775480"/>
            <a:ext cx="285835" cy="918758"/>
          </a:xfrm>
          <a:prstGeom prst="rect">
            <a:avLst/>
          </a:prstGeom>
        </p:spPr>
      </p:pic>
      <p:sp>
        <p:nvSpPr>
          <p:cNvPr id="16" name="TextBox 15">
            <a:extLst>
              <a:ext uri="{FF2B5EF4-FFF2-40B4-BE49-F238E27FC236}">
                <a16:creationId xmlns:a16="http://schemas.microsoft.com/office/drawing/2014/main" xmlns="" id="{7763E634-8A26-431E-B0C4-D22686FE5264}"/>
              </a:ext>
            </a:extLst>
          </p:cNvPr>
          <p:cNvSpPr txBox="1"/>
          <p:nvPr/>
        </p:nvSpPr>
        <p:spPr>
          <a:xfrm>
            <a:off x="4608066" y="4094665"/>
            <a:ext cx="451845" cy="369332"/>
          </a:xfrm>
          <a:prstGeom prst="rect">
            <a:avLst/>
          </a:prstGeom>
          <a:noFill/>
        </p:spPr>
        <p:txBody>
          <a:bodyPr wrap="square" rtlCol="0">
            <a:spAutoFit/>
          </a:bodyPr>
          <a:lstStyle/>
          <a:p>
            <a:r>
              <a:rPr lang="en-IN" dirty="0"/>
              <a:t>= </a:t>
            </a:r>
          </a:p>
        </p:txBody>
      </p:sp>
      <p:pic>
        <p:nvPicPr>
          <p:cNvPr id="18" name="Picture 17">
            <a:extLst>
              <a:ext uri="{FF2B5EF4-FFF2-40B4-BE49-F238E27FC236}">
                <a16:creationId xmlns:a16="http://schemas.microsoft.com/office/drawing/2014/main" xmlns="" id="{E206B164-EB31-412D-9F92-DF8E26008AD0}"/>
              </a:ext>
            </a:extLst>
          </p:cNvPr>
          <p:cNvPicPr>
            <a:picLocks noChangeAspect="1"/>
          </p:cNvPicPr>
          <p:nvPr/>
        </p:nvPicPr>
        <p:blipFill>
          <a:blip r:embed="rId8"/>
          <a:stretch>
            <a:fillRect/>
          </a:stretch>
        </p:blipFill>
        <p:spPr>
          <a:xfrm>
            <a:off x="4911592" y="3976602"/>
            <a:ext cx="451845" cy="717636"/>
          </a:xfrm>
          <a:prstGeom prst="rect">
            <a:avLst/>
          </a:prstGeom>
        </p:spPr>
      </p:pic>
      <p:sp>
        <p:nvSpPr>
          <p:cNvPr id="20" name="TextBox 19">
            <a:extLst>
              <a:ext uri="{FF2B5EF4-FFF2-40B4-BE49-F238E27FC236}">
                <a16:creationId xmlns:a16="http://schemas.microsoft.com/office/drawing/2014/main" xmlns="" id="{64E9CA1E-F17D-4796-B22B-1BD83F69081A}"/>
              </a:ext>
            </a:extLst>
          </p:cNvPr>
          <p:cNvSpPr txBox="1"/>
          <p:nvPr/>
        </p:nvSpPr>
        <p:spPr>
          <a:xfrm>
            <a:off x="5644155" y="4069044"/>
            <a:ext cx="451845" cy="369332"/>
          </a:xfrm>
          <a:prstGeom prst="rect">
            <a:avLst/>
          </a:prstGeom>
          <a:noFill/>
        </p:spPr>
        <p:txBody>
          <a:bodyPr wrap="square" rtlCol="0">
            <a:spAutoFit/>
          </a:bodyPr>
          <a:lstStyle/>
          <a:p>
            <a:r>
              <a:rPr lang="en-IN" dirty="0"/>
              <a:t>= </a:t>
            </a:r>
          </a:p>
        </p:txBody>
      </p:sp>
      <p:sp>
        <p:nvSpPr>
          <p:cNvPr id="21" name="TextBox 20">
            <a:extLst>
              <a:ext uri="{FF2B5EF4-FFF2-40B4-BE49-F238E27FC236}">
                <a16:creationId xmlns:a16="http://schemas.microsoft.com/office/drawing/2014/main" xmlns="" id="{F9894B23-645A-491E-B172-74B5BBC9E3C7}"/>
              </a:ext>
            </a:extLst>
          </p:cNvPr>
          <p:cNvSpPr txBox="1"/>
          <p:nvPr/>
        </p:nvSpPr>
        <p:spPr>
          <a:xfrm>
            <a:off x="6096000" y="4030207"/>
            <a:ext cx="604498" cy="2739211"/>
          </a:xfrm>
          <a:prstGeom prst="rect">
            <a:avLst/>
          </a:prstGeom>
          <a:noFill/>
        </p:spPr>
        <p:txBody>
          <a:bodyPr wrap="square" rtlCol="0">
            <a:spAutoFit/>
          </a:bodyPr>
          <a:lstStyle/>
          <a:p>
            <a:r>
              <a:rPr lang="en-IN" sz="1400" dirty="0"/>
              <a:t>(0)</a:t>
            </a:r>
          </a:p>
          <a:p>
            <a:endParaRPr lang="en-IN" sz="1400" dirty="0"/>
          </a:p>
          <a:p>
            <a:r>
              <a:rPr lang="en-IN" sz="1400" dirty="0"/>
              <a:t>(1)</a:t>
            </a:r>
          </a:p>
          <a:p>
            <a:endParaRPr lang="en-IN" sz="1400" dirty="0"/>
          </a:p>
          <a:p>
            <a:r>
              <a:rPr lang="en-IN" sz="1400" dirty="0"/>
              <a:t>(2)</a:t>
            </a:r>
          </a:p>
          <a:p>
            <a:r>
              <a:rPr lang="en-IN" sz="1400" dirty="0"/>
              <a:t>(3)</a:t>
            </a:r>
          </a:p>
          <a:p>
            <a:endParaRPr lang="en-IN" sz="1400" dirty="0"/>
          </a:p>
          <a:p>
            <a:r>
              <a:rPr lang="en-IN" sz="1400" dirty="0"/>
              <a:t>(4)</a:t>
            </a:r>
          </a:p>
          <a:p>
            <a:endParaRPr lang="en-IN" sz="1400" dirty="0"/>
          </a:p>
          <a:p>
            <a:r>
              <a:rPr lang="en-IN" sz="1400" dirty="0"/>
              <a:t>(5)</a:t>
            </a:r>
          </a:p>
          <a:p>
            <a:r>
              <a:rPr lang="en-IN" sz="1400" dirty="0"/>
              <a:t>(6)</a:t>
            </a:r>
          </a:p>
          <a:p>
            <a:endParaRPr lang="en-IN" dirty="0"/>
          </a:p>
        </p:txBody>
      </p:sp>
    </p:spTree>
    <p:extLst>
      <p:ext uri="{BB962C8B-B14F-4D97-AF65-F5344CB8AC3E}">
        <p14:creationId xmlns:p14="http://schemas.microsoft.com/office/powerpoint/2010/main" val="29119384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448D5-FF4D-45C6-ACF7-1E26E6C4C0CD}"/>
              </a:ext>
            </a:extLst>
          </p:cNvPr>
          <p:cNvSpPr>
            <a:spLocks noGrp="1"/>
          </p:cNvSpPr>
          <p:nvPr>
            <p:ph type="title"/>
          </p:nvPr>
        </p:nvSpPr>
        <p:spPr/>
        <p:txBody>
          <a:bodyPr/>
          <a:lstStyle/>
          <a:p>
            <a:r>
              <a:rPr lang="en-IN" dirty="0"/>
              <a:t>Step 3</a:t>
            </a:r>
          </a:p>
        </p:txBody>
      </p:sp>
      <p:sp>
        <p:nvSpPr>
          <p:cNvPr id="3" name="Content Placeholder 2">
            <a:extLst>
              <a:ext uri="{FF2B5EF4-FFF2-40B4-BE49-F238E27FC236}">
                <a16:creationId xmlns:a16="http://schemas.microsoft.com/office/drawing/2014/main" xmlns="" id="{CA01FB89-EEAB-444B-A28B-2D101E569F44}"/>
              </a:ext>
            </a:extLst>
          </p:cNvPr>
          <p:cNvSpPr>
            <a:spLocks noGrp="1"/>
          </p:cNvSpPr>
          <p:nvPr>
            <p:ph idx="1"/>
          </p:nvPr>
        </p:nvSpPr>
        <p:spPr/>
        <p:txBody>
          <a:bodyPr/>
          <a:lstStyle/>
          <a:p>
            <a:r>
              <a:rPr lang="en-IN" dirty="0"/>
              <a:t>Compute GOTO</a:t>
            </a:r>
          </a:p>
        </p:txBody>
      </p:sp>
      <p:pic>
        <p:nvPicPr>
          <p:cNvPr id="5" name="Picture 4">
            <a:extLst>
              <a:ext uri="{FF2B5EF4-FFF2-40B4-BE49-F238E27FC236}">
                <a16:creationId xmlns:a16="http://schemas.microsoft.com/office/drawing/2014/main" xmlns="" id="{9E7A4F13-EFB8-4109-B5A0-EF91F3B80672}"/>
              </a:ext>
            </a:extLst>
          </p:cNvPr>
          <p:cNvPicPr>
            <a:picLocks noChangeAspect="1"/>
          </p:cNvPicPr>
          <p:nvPr/>
        </p:nvPicPr>
        <p:blipFill>
          <a:blip r:embed="rId2"/>
          <a:stretch>
            <a:fillRect/>
          </a:stretch>
        </p:blipFill>
        <p:spPr>
          <a:xfrm>
            <a:off x="1064532" y="2505075"/>
            <a:ext cx="9529064" cy="2618468"/>
          </a:xfrm>
          <a:prstGeom prst="rect">
            <a:avLst/>
          </a:prstGeom>
        </p:spPr>
      </p:pic>
    </p:spTree>
    <p:extLst>
      <p:ext uri="{BB962C8B-B14F-4D97-AF65-F5344CB8AC3E}">
        <p14:creationId xmlns:p14="http://schemas.microsoft.com/office/powerpoint/2010/main" val="2562235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3AB6FD-AD9A-427E-AB7B-EBA8C2D0C5A3}"/>
              </a:ext>
            </a:extLst>
          </p:cNvPr>
          <p:cNvSpPr>
            <a:spLocks noGrp="1"/>
          </p:cNvSpPr>
          <p:nvPr>
            <p:ph type="title"/>
          </p:nvPr>
        </p:nvSpPr>
        <p:spPr/>
        <p:txBody>
          <a:bodyPr/>
          <a:lstStyle/>
          <a:p>
            <a:r>
              <a:rPr lang="en-IN" dirty="0"/>
              <a:t>Step 4</a:t>
            </a:r>
          </a:p>
        </p:txBody>
      </p:sp>
      <p:sp>
        <p:nvSpPr>
          <p:cNvPr id="3" name="Content Placeholder 2">
            <a:extLst>
              <a:ext uri="{FF2B5EF4-FFF2-40B4-BE49-F238E27FC236}">
                <a16:creationId xmlns:a16="http://schemas.microsoft.com/office/drawing/2014/main" xmlns="" id="{2830BEE2-DB52-4789-91A2-12D464C916D1}"/>
              </a:ext>
            </a:extLst>
          </p:cNvPr>
          <p:cNvSpPr>
            <a:spLocks noGrp="1"/>
          </p:cNvSpPr>
          <p:nvPr>
            <p:ph idx="1"/>
          </p:nvPr>
        </p:nvSpPr>
        <p:spPr/>
        <p:txBody>
          <a:bodyPr/>
          <a:lstStyle/>
          <a:p>
            <a:r>
              <a:rPr lang="en-IN" dirty="0"/>
              <a:t>The set-of-items construction</a:t>
            </a:r>
          </a:p>
        </p:txBody>
      </p:sp>
      <p:pic>
        <p:nvPicPr>
          <p:cNvPr id="5" name="Picture 4">
            <a:extLst>
              <a:ext uri="{FF2B5EF4-FFF2-40B4-BE49-F238E27FC236}">
                <a16:creationId xmlns:a16="http://schemas.microsoft.com/office/drawing/2014/main" xmlns="" id="{3818CE8B-1AE8-4383-AFC4-81DDAA1F8AAB}"/>
              </a:ext>
            </a:extLst>
          </p:cNvPr>
          <p:cNvPicPr>
            <a:picLocks noChangeAspect="1"/>
          </p:cNvPicPr>
          <p:nvPr/>
        </p:nvPicPr>
        <p:blipFill>
          <a:blip r:embed="rId2"/>
          <a:stretch>
            <a:fillRect/>
          </a:stretch>
        </p:blipFill>
        <p:spPr>
          <a:xfrm>
            <a:off x="1310367" y="2391454"/>
            <a:ext cx="8501289" cy="3564662"/>
          </a:xfrm>
          <a:prstGeom prst="rect">
            <a:avLst/>
          </a:prstGeom>
        </p:spPr>
      </p:pic>
    </p:spTree>
    <p:extLst>
      <p:ext uri="{BB962C8B-B14F-4D97-AF65-F5344CB8AC3E}">
        <p14:creationId xmlns:p14="http://schemas.microsoft.com/office/powerpoint/2010/main" val="273611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D7075C6-ECD6-43FF-BE12-34ECCAC0E79B}"/>
              </a:ext>
            </a:extLst>
          </p:cNvPr>
          <p:cNvSpPr>
            <a:spLocks noGrp="1"/>
          </p:cNvSpPr>
          <p:nvPr>
            <p:ph idx="1"/>
          </p:nvPr>
        </p:nvSpPr>
        <p:spPr>
          <a:xfrm>
            <a:off x="838200" y="190005"/>
            <a:ext cx="10515600" cy="5986958"/>
          </a:xfrm>
        </p:spPr>
        <p:txBody>
          <a:bodyPr/>
          <a:lstStyle/>
          <a:p>
            <a:r>
              <a:rPr lang="en-IN" u="sng" dirty="0"/>
              <a:t>Panic-mode recovery </a:t>
            </a:r>
            <a:r>
              <a:rPr lang="en-IN" dirty="0"/>
              <a:t>– </a:t>
            </a:r>
          </a:p>
          <a:p>
            <a:r>
              <a:rPr lang="en-IN" dirty="0"/>
              <a:t>Advantage - Simplest to implement</a:t>
            </a:r>
          </a:p>
          <a:p>
            <a:r>
              <a:rPr lang="en-IN" dirty="0"/>
              <a:t>Can be used by most parsing methods</a:t>
            </a:r>
          </a:p>
          <a:p>
            <a:r>
              <a:rPr lang="en-IN" dirty="0"/>
              <a:t>On discovering an error, the parser discards input symbols one at a time until one of a designated set of synchronizing tokens is found</a:t>
            </a:r>
          </a:p>
          <a:p>
            <a:r>
              <a:rPr lang="en-IN" dirty="0"/>
              <a:t>Synchronizing tokens are often delimiters, whose role in the source program is clear</a:t>
            </a:r>
          </a:p>
          <a:p>
            <a:r>
              <a:rPr lang="en-IN" dirty="0"/>
              <a:t>Skips input without checking it for additional errors</a:t>
            </a:r>
          </a:p>
          <a:p>
            <a:r>
              <a:rPr lang="en-IN" dirty="0"/>
              <a:t>Guaranteed not to go into an infinite loop</a:t>
            </a:r>
          </a:p>
          <a:p>
            <a:endParaRPr lang="en-IN" dirty="0"/>
          </a:p>
        </p:txBody>
      </p:sp>
      <p:sp>
        <p:nvSpPr>
          <p:cNvPr id="4" name="Rectangle 3" descr="Lightning">
            <a:extLst>
              <a:ext uri="{FF2B5EF4-FFF2-40B4-BE49-F238E27FC236}">
                <a16:creationId xmlns:a16="http://schemas.microsoft.com/office/drawing/2014/main" xmlns="" id="{3F1E5FC0-66DA-43DE-9CC2-44C1AC456B43}"/>
              </a:ext>
            </a:extLst>
          </p:cNvPr>
          <p:cNvSpPr/>
          <p:nvPr/>
        </p:nvSpPr>
        <p:spPr>
          <a:xfrm>
            <a:off x="9557879" y="478204"/>
            <a:ext cx="1080210" cy="108021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2866613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EBE2A3-3CF0-438C-AFFC-ED3462BE3891}"/>
              </a:ext>
            </a:extLst>
          </p:cNvPr>
          <p:cNvSpPr>
            <a:spLocks noGrp="1"/>
          </p:cNvSpPr>
          <p:nvPr>
            <p:ph type="title"/>
          </p:nvPr>
        </p:nvSpPr>
        <p:spPr/>
        <p:txBody>
          <a:bodyPr/>
          <a:lstStyle/>
          <a:p>
            <a:r>
              <a:rPr lang="en-IN" dirty="0"/>
              <a:t>Applying Steps 3 and 4</a:t>
            </a:r>
          </a:p>
        </p:txBody>
      </p:sp>
    </p:spTree>
    <p:extLst>
      <p:ext uri="{BB962C8B-B14F-4D97-AF65-F5344CB8AC3E}">
        <p14:creationId xmlns:p14="http://schemas.microsoft.com/office/powerpoint/2010/main" val="534598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FBD5F40-FA0F-41E1-AD4F-ECB226CC83A5}"/>
              </a:ext>
            </a:extLst>
          </p:cNvPr>
          <p:cNvPicPr>
            <a:picLocks noChangeAspect="1"/>
          </p:cNvPicPr>
          <p:nvPr/>
        </p:nvPicPr>
        <p:blipFill>
          <a:blip r:embed="rId2"/>
          <a:stretch>
            <a:fillRect/>
          </a:stretch>
        </p:blipFill>
        <p:spPr>
          <a:xfrm>
            <a:off x="3033484" y="0"/>
            <a:ext cx="5257800" cy="6753553"/>
          </a:xfrm>
          <a:prstGeom prst="rect">
            <a:avLst/>
          </a:prstGeom>
        </p:spPr>
      </p:pic>
      <p:sp>
        <p:nvSpPr>
          <p:cNvPr id="6" name="TextBox 5">
            <a:extLst>
              <a:ext uri="{FF2B5EF4-FFF2-40B4-BE49-F238E27FC236}">
                <a16:creationId xmlns:a16="http://schemas.microsoft.com/office/drawing/2014/main" xmlns="" id="{A30D3ACC-D323-4D66-A1B4-294AE6405AFD}"/>
              </a:ext>
            </a:extLst>
          </p:cNvPr>
          <p:cNvSpPr txBox="1"/>
          <p:nvPr/>
        </p:nvSpPr>
        <p:spPr>
          <a:xfrm>
            <a:off x="1567544" y="234496"/>
            <a:ext cx="1930399" cy="369332"/>
          </a:xfrm>
          <a:prstGeom prst="rect">
            <a:avLst/>
          </a:prstGeom>
          <a:noFill/>
        </p:spPr>
        <p:txBody>
          <a:bodyPr wrap="square" rtlCol="0">
            <a:spAutoFit/>
          </a:bodyPr>
          <a:lstStyle/>
          <a:p>
            <a:r>
              <a:rPr lang="en-IN" dirty="0"/>
              <a:t>Closure(E’-&gt;.E) = </a:t>
            </a:r>
          </a:p>
        </p:txBody>
      </p:sp>
      <p:sp>
        <p:nvSpPr>
          <p:cNvPr id="7" name="TextBox 6">
            <a:extLst>
              <a:ext uri="{FF2B5EF4-FFF2-40B4-BE49-F238E27FC236}">
                <a16:creationId xmlns:a16="http://schemas.microsoft.com/office/drawing/2014/main" xmlns="" id="{918FE5F7-C4C6-47AE-9B47-6508F1FA8B7A}"/>
              </a:ext>
            </a:extLst>
          </p:cNvPr>
          <p:cNvSpPr txBox="1"/>
          <p:nvPr/>
        </p:nvSpPr>
        <p:spPr>
          <a:xfrm>
            <a:off x="2177143" y="2253340"/>
            <a:ext cx="1509484" cy="369332"/>
          </a:xfrm>
          <a:prstGeom prst="rect">
            <a:avLst/>
          </a:prstGeom>
          <a:noFill/>
        </p:spPr>
        <p:txBody>
          <a:bodyPr wrap="square" rtlCol="0">
            <a:spAutoFit/>
          </a:bodyPr>
          <a:lstStyle/>
          <a:p>
            <a:r>
              <a:rPr lang="en-IN" dirty="0" err="1"/>
              <a:t>Goto</a:t>
            </a:r>
            <a:r>
              <a:rPr lang="en-IN" dirty="0"/>
              <a:t>(I</a:t>
            </a:r>
            <a:r>
              <a:rPr lang="en-IN" baseline="-25000" dirty="0"/>
              <a:t>0</a:t>
            </a:r>
            <a:r>
              <a:rPr lang="en-IN" dirty="0"/>
              <a:t>, E) = </a:t>
            </a:r>
          </a:p>
        </p:txBody>
      </p:sp>
      <p:sp>
        <p:nvSpPr>
          <p:cNvPr id="9" name="TextBox 8">
            <a:extLst>
              <a:ext uri="{FF2B5EF4-FFF2-40B4-BE49-F238E27FC236}">
                <a16:creationId xmlns:a16="http://schemas.microsoft.com/office/drawing/2014/main" xmlns="" id="{1D36B0F7-ED28-48C3-B003-0196D62E5AD6}"/>
              </a:ext>
            </a:extLst>
          </p:cNvPr>
          <p:cNvSpPr txBox="1"/>
          <p:nvPr/>
        </p:nvSpPr>
        <p:spPr>
          <a:xfrm>
            <a:off x="2177144" y="3056740"/>
            <a:ext cx="1320799" cy="369332"/>
          </a:xfrm>
          <a:prstGeom prst="rect">
            <a:avLst/>
          </a:prstGeom>
          <a:noFill/>
        </p:spPr>
        <p:txBody>
          <a:bodyPr wrap="square" rtlCol="0">
            <a:spAutoFit/>
          </a:bodyPr>
          <a:lstStyle/>
          <a:p>
            <a:r>
              <a:rPr lang="en-IN" dirty="0"/>
              <a:t>Goto(I</a:t>
            </a:r>
            <a:r>
              <a:rPr lang="en-IN" baseline="-25000" dirty="0"/>
              <a:t>0</a:t>
            </a:r>
            <a:r>
              <a:rPr lang="en-IN" dirty="0"/>
              <a:t>, T) = </a:t>
            </a:r>
          </a:p>
        </p:txBody>
      </p:sp>
      <p:sp>
        <p:nvSpPr>
          <p:cNvPr id="11" name="TextBox 10">
            <a:extLst>
              <a:ext uri="{FF2B5EF4-FFF2-40B4-BE49-F238E27FC236}">
                <a16:creationId xmlns:a16="http://schemas.microsoft.com/office/drawing/2014/main" xmlns="" id="{8D5B0516-E8D5-44CB-8BC6-BD5886762C62}"/>
              </a:ext>
            </a:extLst>
          </p:cNvPr>
          <p:cNvSpPr txBox="1"/>
          <p:nvPr/>
        </p:nvSpPr>
        <p:spPr>
          <a:xfrm>
            <a:off x="2177143" y="3811484"/>
            <a:ext cx="1320800" cy="369332"/>
          </a:xfrm>
          <a:prstGeom prst="rect">
            <a:avLst/>
          </a:prstGeom>
          <a:noFill/>
        </p:spPr>
        <p:txBody>
          <a:bodyPr wrap="square" rtlCol="0">
            <a:spAutoFit/>
          </a:bodyPr>
          <a:lstStyle/>
          <a:p>
            <a:r>
              <a:rPr lang="en-IN" dirty="0" err="1"/>
              <a:t>Goto</a:t>
            </a:r>
            <a:r>
              <a:rPr lang="en-IN" dirty="0"/>
              <a:t>(I</a:t>
            </a:r>
            <a:r>
              <a:rPr lang="en-IN" baseline="-25000" dirty="0"/>
              <a:t>0</a:t>
            </a:r>
            <a:r>
              <a:rPr lang="en-IN" dirty="0"/>
              <a:t>, F) = </a:t>
            </a:r>
          </a:p>
        </p:txBody>
      </p:sp>
      <p:sp>
        <p:nvSpPr>
          <p:cNvPr id="13" name="TextBox 12">
            <a:extLst>
              <a:ext uri="{FF2B5EF4-FFF2-40B4-BE49-F238E27FC236}">
                <a16:creationId xmlns:a16="http://schemas.microsoft.com/office/drawing/2014/main" xmlns="" id="{9F84AF7E-5030-4FE3-9E7D-83CB551A3F21}"/>
              </a:ext>
            </a:extLst>
          </p:cNvPr>
          <p:cNvSpPr txBox="1"/>
          <p:nvPr/>
        </p:nvSpPr>
        <p:spPr>
          <a:xfrm>
            <a:off x="2184400" y="4294209"/>
            <a:ext cx="1320799" cy="369332"/>
          </a:xfrm>
          <a:prstGeom prst="rect">
            <a:avLst/>
          </a:prstGeom>
          <a:noFill/>
        </p:spPr>
        <p:txBody>
          <a:bodyPr wrap="square" rtlCol="0">
            <a:spAutoFit/>
          </a:bodyPr>
          <a:lstStyle/>
          <a:p>
            <a:r>
              <a:rPr lang="en-IN" dirty="0" err="1"/>
              <a:t>Goto</a:t>
            </a:r>
            <a:r>
              <a:rPr lang="en-IN" dirty="0"/>
              <a:t>(I</a:t>
            </a:r>
            <a:r>
              <a:rPr lang="en-IN" baseline="-25000" dirty="0"/>
              <a:t>0</a:t>
            </a:r>
            <a:r>
              <a:rPr lang="en-IN" dirty="0"/>
              <a:t>, () = </a:t>
            </a:r>
          </a:p>
        </p:txBody>
      </p:sp>
      <p:sp>
        <p:nvSpPr>
          <p:cNvPr id="15" name="TextBox 14">
            <a:extLst>
              <a:ext uri="{FF2B5EF4-FFF2-40B4-BE49-F238E27FC236}">
                <a16:creationId xmlns:a16="http://schemas.microsoft.com/office/drawing/2014/main" xmlns="" id="{E2E3F9D8-5E17-4D2D-924E-0EBB56E45679}"/>
              </a:ext>
            </a:extLst>
          </p:cNvPr>
          <p:cNvSpPr txBox="1"/>
          <p:nvPr/>
        </p:nvSpPr>
        <p:spPr>
          <a:xfrm>
            <a:off x="5168898" y="234496"/>
            <a:ext cx="1451430" cy="369332"/>
          </a:xfrm>
          <a:prstGeom prst="rect">
            <a:avLst/>
          </a:prstGeom>
          <a:noFill/>
        </p:spPr>
        <p:txBody>
          <a:bodyPr wrap="square" rtlCol="0">
            <a:spAutoFit/>
          </a:bodyPr>
          <a:lstStyle/>
          <a:p>
            <a:r>
              <a:rPr lang="en-IN" dirty="0" err="1"/>
              <a:t>Goto</a:t>
            </a:r>
            <a:r>
              <a:rPr lang="en-IN" dirty="0"/>
              <a:t>(I</a:t>
            </a:r>
            <a:r>
              <a:rPr lang="en-IN" baseline="-25000" dirty="0"/>
              <a:t>0</a:t>
            </a:r>
            <a:r>
              <a:rPr lang="en-IN" dirty="0"/>
              <a:t>, id) = </a:t>
            </a:r>
          </a:p>
        </p:txBody>
      </p:sp>
      <p:sp>
        <p:nvSpPr>
          <p:cNvPr id="17" name="TextBox 16">
            <a:extLst>
              <a:ext uri="{FF2B5EF4-FFF2-40B4-BE49-F238E27FC236}">
                <a16:creationId xmlns:a16="http://schemas.microsoft.com/office/drawing/2014/main" xmlns="" id="{B8180703-9CD9-43EE-B2DA-1010B863F9C1}"/>
              </a:ext>
            </a:extLst>
          </p:cNvPr>
          <p:cNvSpPr txBox="1"/>
          <p:nvPr/>
        </p:nvSpPr>
        <p:spPr>
          <a:xfrm>
            <a:off x="5168898" y="700900"/>
            <a:ext cx="1318988" cy="369332"/>
          </a:xfrm>
          <a:prstGeom prst="rect">
            <a:avLst/>
          </a:prstGeom>
          <a:noFill/>
        </p:spPr>
        <p:txBody>
          <a:bodyPr wrap="square" rtlCol="0">
            <a:spAutoFit/>
          </a:bodyPr>
          <a:lstStyle/>
          <a:p>
            <a:r>
              <a:rPr lang="en-IN" dirty="0" err="1"/>
              <a:t>Goto</a:t>
            </a:r>
            <a:r>
              <a:rPr lang="en-IN" dirty="0"/>
              <a:t>(I</a:t>
            </a:r>
            <a:r>
              <a:rPr lang="en-IN" baseline="-25000" dirty="0"/>
              <a:t>1</a:t>
            </a:r>
            <a:r>
              <a:rPr lang="en-IN" dirty="0"/>
              <a:t>, +) = </a:t>
            </a:r>
          </a:p>
        </p:txBody>
      </p:sp>
      <p:sp>
        <p:nvSpPr>
          <p:cNvPr id="19" name="TextBox 18">
            <a:extLst>
              <a:ext uri="{FF2B5EF4-FFF2-40B4-BE49-F238E27FC236}">
                <a16:creationId xmlns:a16="http://schemas.microsoft.com/office/drawing/2014/main" xmlns="" id="{076077DD-93B6-4B88-8D4E-514D075DB6ED}"/>
              </a:ext>
            </a:extLst>
          </p:cNvPr>
          <p:cNvSpPr txBox="1"/>
          <p:nvPr/>
        </p:nvSpPr>
        <p:spPr>
          <a:xfrm>
            <a:off x="5168898" y="2224044"/>
            <a:ext cx="1318988" cy="369332"/>
          </a:xfrm>
          <a:prstGeom prst="rect">
            <a:avLst/>
          </a:prstGeom>
          <a:noFill/>
        </p:spPr>
        <p:txBody>
          <a:bodyPr wrap="square" rtlCol="0">
            <a:spAutoFit/>
          </a:bodyPr>
          <a:lstStyle/>
          <a:p>
            <a:r>
              <a:rPr lang="en-IN" dirty="0" err="1"/>
              <a:t>Goto</a:t>
            </a:r>
            <a:r>
              <a:rPr lang="en-IN" dirty="0"/>
              <a:t>(I</a:t>
            </a:r>
            <a:r>
              <a:rPr lang="en-IN" baseline="-25000" dirty="0"/>
              <a:t>2</a:t>
            </a:r>
            <a:r>
              <a:rPr lang="en-IN" dirty="0"/>
              <a:t>, *) = </a:t>
            </a:r>
          </a:p>
        </p:txBody>
      </p:sp>
      <p:sp>
        <p:nvSpPr>
          <p:cNvPr id="21" name="TextBox 20">
            <a:extLst>
              <a:ext uri="{FF2B5EF4-FFF2-40B4-BE49-F238E27FC236}">
                <a16:creationId xmlns:a16="http://schemas.microsoft.com/office/drawing/2014/main" xmlns="" id="{7AAB6F82-5684-4FBF-9AAE-32BF3BC9A1A8}"/>
              </a:ext>
            </a:extLst>
          </p:cNvPr>
          <p:cNvSpPr txBox="1"/>
          <p:nvPr/>
        </p:nvSpPr>
        <p:spPr>
          <a:xfrm>
            <a:off x="5168898" y="3241406"/>
            <a:ext cx="1318988" cy="369332"/>
          </a:xfrm>
          <a:prstGeom prst="rect">
            <a:avLst/>
          </a:prstGeom>
          <a:noFill/>
        </p:spPr>
        <p:txBody>
          <a:bodyPr wrap="square" rtlCol="0">
            <a:spAutoFit/>
          </a:bodyPr>
          <a:lstStyle/>
          <a:p>
            <a:r>
              <a:rPr lang="en-IN" dirty="0" err="1"/>
              <a:t>Goto</a:t>
            </a:r>
            <a:r>
              <a:rPr lang="en-IN" dirty="0"/>
              <a:t>(I</a:t>
            </a:r>
            <a:r>
              <a:rPr lang="en-IN" baseline="-25000" dirty="0"/>
              <a:t>4</a:t>
            </a:r>
            <a:r>
              <a:rPr lang="en-IN" dirty="0"/>
              <a:t>, E) = </a:t>
            </a:r>
          </a:p>
        </p:txBody>
      </p:sp>
      <p:sp>
        <p:nvSpPr>
          <p:cNvPr id="23" name="TextBox 22">
            <a:extLst>
              <a:ext uri="{FF2B5EF4-FFF2-40B4-BE49-F238E27FC236}">
                <a16:creationId xmlns:a16="http://schemas.microsoft.com/office/drawing/2014/main" xmlns="" id="{003DC7AE-78E9-4549-915F-06AB9AFD44EE}"/>
              </a:ext>
            </a:extLst>
          </p:cNvPr>
          <p:cNvSpPr txBox="1"/>
          <p:nvPr/>
        </p:nvSpPr>
        <p:spPr>
          <a:xfrm>
            <a:off x="5168898" y="4028381"/>
            <a:ext cx="1318988" cy="369332"/>
          </a:xfrm>
          <a:prstGeom prst="rect">
            <a:avLst/>
          </a:prstGeom>
          <a:noFill/>
        </p:spPr>
        <p:txBody>
          <a:bodyPr wrap="square" rtlCol="0">
            <a:spAutoFit/>
          </a:bodyPr>
          <a:lstStyle/>
          <a:p>
            <a:r>
              <a:rPr lang="en-IN" dirty="0" err="1"/>
              <a:t>Goto</a:t>
            </a:r>
            <a:r>
              <a:rPr lang="en-IN" dirty="0"/>
              <a:t>(I</a:t>
            </a:r>
            <a:r>
              <a:rPr lang="en-IN" baseline="-25000" dirty="0"/>
              <a:t>6</a:t>
            </a:r>
            <a:r>
              <a:rPr lang="en-IN" dirty="0"/>
              <a:t>, T) = </a:t>
            </a:r>
          </a:p>
        </p:txBody>
      </p:sp>
      <p:sp>
        <p:nvSpPr>
          <p:cNvPr id="25" name="TextBox 24">
            <a:extLst>
              <a:ext uri="{FF2B5EF4-FFF2-40B4-BE49-F238E27FC236}">
                <a16:creationId xmlns:a16="http://schemas.microsoft.com/office/drawing/2014/main" xmlns="" id="{396B2A83-BD48-455F-AA8A-8EE888EA66B5}"/>
              </a:ext>
            </a:extLst>
          </p:cNvPr>
          <p:cNvSpPr txBox="1"/>
          <p:nvPr/>
        </p:nvSpPr>
        <p:spPr>
          <a:xfrm>
            <a:off x="5168898" y="4815356"/>
            <a:ext cx="1318988" cy="369332"/>
          </a:xfrm>
          <a:prstGeom prst="rect">
            <a:avLst/>
          </a:prstGeom>
          <a:noFill/>
        </p:spPr>
        <p:txBody>
          <a:bodyPr wrap="square" rtlCol="0">
            <a:spAutoFit/>
          </a:bodyPr>
          <a:lstStyle/>
          <a:p>
            <a:r>
              <a:rPr lang="en-IN" dirty="0" err="1"/>
              <a:t>Goto</a:t>
            </a:r>
            <a:r>
              <a:rPr lang="en-IN" dirty="0"/>
              <a:t>(I</a:t>
            </a:r>
            <a:r>
              <a:rPr lang="en-IN" baseline="-25000" dirty="0"/>
              <a:t>7</a:t>
            </a:r>
            <a:r>
              <a:rPr lang="en-IN" dirty="0"/>
              <a:t>, F) = </a:t>
            </a:r>
          </a:p>
        </p:txBody>
      </p:sp>
      <p:sp>
        <p:nvSpPr>
          <p:cNvPr id="27" name="TextBox 26">
            <a:extLst>
              <a:ext uri="{FF2B5EF4-FFF2-40B4-BE49-F238E27FC236}">
                <a16:creationId xmlns:a16="http://schemas.microsoft.com/office/drawing/2014/main" xmlns="" id="{760A2495-2E08-4991-A92D-CBA681C4F8D7}"/>
              </a:ext>
            </a:extLst>
          </p:cNvPr>
          <p:cNvSpPr txBox="1"/>
          <p:nvPr/>
        </p:nvSpPr>
        <p:spPr>
          <a:xfrm>
            <a:off x="5168898" y="5252078"/>
            <a:ext cx="1318988" cy="369332"/>
          </a:xfrm>
          <a:prstGeom prst="rect">
            <a:avLst/>
          </a:prstGeom>
          <a:noFill/>
        </p:spPr>
        <p:txBody>
          <a:bodyPr wrap="square" rtlCol="0">
            <a:spAutoFit/>
          </a:bodyPr>
          <a:lstStyle/>
          <a:p>
            <a:r>
              <a:rPr lang="en-IN" dirty="0" err="1"/>
              <a:t>Goto</a:t>
            </a:r>
            <a:r>
              <a:rPr lang="en-IN" dirty="0"/>
              <a:t>(I</a:t>
            </a:r>
            <a:r>
              <a:rPr lang="en-IN" baseline="-25000" dirty="0"/>
              <a:t>8</a:t>
            </a:r>
            <a:r>
              <a:rPr lang="en-IN" dirty="0"/>
              <a:t>, )) = </a:t>
            </a:r>
          </a:p>
        </p:txBody>
      </p:sp>
      <p:sp>
        <p:nvSpPr>
          <p:cNvPr id="2" name="TextBox 1">
            <a:extLst>
              <a:ext uri="{FF2B5EF4-FFF2-40B4-BE49-F238E27FC236}">
                <a16:creationId xmlns:a16="http://schemas.microsoft.com/office/drawing/2014/main" xmlns="" id="{B696811D-2630-4A32-9A5D-B33AE572691E}"/>
              </a:ext>
            </a:extLst>
          </p:cNvPr>
          <p:cNvSpPr txBox="1"/>
          <p:nvPr/>
        </p:nvSpPr>
        <p:spPr>
          <a:xfrm>
            <a:off x="8953995" y="700900"/>
            <a:ext cx="2814452" cy="3139321"/>
          </a:xfrm>
          <a:prstGeom prst="rect">
            <a:avLst/>
          </a:prstGeom>
          <a:noFill/>
        </p:spPr>
        <p:txBody>
          <a:bodyPr wrap="square" rtlCol="0">
            <a:spAutoFit/>
          </a:bodyPr>
          <a:lstStyle/>
          <a:p>
            <a:r>
              <a:rPr lang="en-IN" dirty="0" err="1"/>
              <a:t>Goto</a:t>
            </a:r>
            <a:r>
              <a:rPr lang="en-IN" dirty="0"/>
              <a:t>(I</a:t>
            </a:r>
            <a:r>
              <a:rPr lang="en-IN" baseline="-25000" dirty="0"/>
              <a:t>4</a:t>
            </a:r>
            <a:r>
              <a:rPr lang="en-IN" dirty="0"/>
              <a:t>, T)= I</a:t>
            </a:r>
            <a:r>
              <a:rPr lang="en-IN" baseline="-25000" dirty="0"/>
              <a:t>2  </a:t>
            </a:r>
          </a:p>
          <a:p>
            <a:r>
              <a:rPr lang="en-IN" dirty="0" err="1"/>
              <a:t>Goto</a:t>
            </a:r>
            <a:r>
              <a:rPr lang="en-IN" dirty="0"/>
              <a:t>(I</a:t>
            </a:r>
            <a:r>
              <a:rPr lang="en-IN" baseline="-25000" dirty="0"/>
              <a:t>4</a:t>
            </a:r>
            <a:r>
              <a:rPr lang="en-IN" dirty="0"/>
              <a:t>, F)= I</a:t>
            </a:r>
            <a:r>
              <a:rPr lang="en-IN" baseline="-25000" dirty="0"/>
              <a:t>3  </a:t>
            </a:r>
          </a:p>
          <a:p>
            <a:r>
              <a:rPr lang="en-IN" dirty="0" err="1"/>
              <a:t>Goto</a:t>
            </a:r>
            <a:r>
              <a:rPr lang="en-IN" dirty="0"/>
              <a:t>(I</a:t>
            </a:r>
            <a:r>
              <a:rPr lang="en-IN" baseline="-25000" dirty="0"/>
              <a:t>4</a:t>
            </a:r>
            <a:r>
              <a:rPr lang="en-IN" dirty="0"/>
              <a:t>, ()= I</a:t>
            </a:r>
            <a:r>
              <a:rPr lang="en-IN" baseline="-25000" dirty="0"/>
              <a:t>4  </a:t>
            </a:r>
          </a:p>
          <a:p>
            <a:r>
              <a:rPr lang="en-IN" dirty="0" err="1"/>
              <a:t>Goto</a:t>
            </a:r>
            <a:r>
              <a:rPr lang="en-IN" dirty="0"/>
              <a:t>(I</a:t>
            </a:r>
            <a:r>
              <a:rPr lang="en-IN" baseline="-25000" dirty="0"/>
              <a:t>4</a:t>
            </a:r>
            <a:r>
              <a:rPr lang="en-IN" dirty="0"/>
              <a:t>, id)= I</a:t>
            </a:r>
            <a:r>
              <a:rPr lang="en-IN" baseline="-25000" dirty="0"/>
              <a:t>5</a:t>
            </a:r>
          </a:p>
          <a:p>
            <a:r>
              <a:rPr lang="en-IN" dirty="0" err="1"/>
              <a:t>Goto</a:t>
            </a:r>
            <a:r>
              <a:rPr lang="en-IN" dirty="0"/>
              <a:t>(I</a:t>
            </a:r>
            <a:r>
              <a:rPr lang="en-IN" baseline="-25000" dirty="0"/>
              <a:t>6</a:t>
            </a:r>
            <a:r>
              <a:rPr lang="en-IN" dirty="0"/>
              <a:t>, F)= I</a:t>
            </a:r>
            <a:r>
              <a:rPr lang="en-IN" baseline="-25000" dirty="0"/>
              <a:t>3</a:t>
            </a:r>
          </a:p>
          <a:p>
            <a:r>
              <a:rPr lang="en-IN" dirty="0" err="1"/>
              <a:t>Goto</a:t>
            </a:r>
            <a:r>
              <a:rPr lang="en-IN" dirty="0"/>
              <a:t>(I</a:t>
            </a:r>
            <a:r>
              <a:rPr lang="en-IN" baseline="-25000" dirty="0"/>
              <a:t>6</a:t>
            </a:r>
            <a:r>
              <a:rPr lang="en-IN" dirty="0"/>
              <a:t>, ()= I</a:t>
            </a:r>
            <a:r>
              <a:rPr lang="en-IN" baseline="-25000" dirty="0"/>
              <a:t>4</a:t>
            </a:r>
          </a:p>
          <a:p>
            <a:r>
              <a:rPr lang="en-IN" dirty="0" err="1"/>
              <a:t>Goto</a:t>
            </a:r>
            <a:r>
              <a:rPr lang="en-IN" dirty="0"/>
              <a:t>(I</a:t>
            </a:r>
            <a:r>
              <a:rPr lang="en-IN" baseline="-25000" dirty="0"/>
              <a:t>6</a:t>
            </a:r>
            <a:r>
              <a:rPr lang="en-IN" dirty="0"/>
              <a:t>, id)= I</a:t>
            </a:r>
            <a:r>
              <a:rPr lang="en-IN" baseline="-25000" dirty="0"/>
              <a:t>5</a:t>
            </a:r>
          </a:p>
          <a:p>
            <a:r>
              <a:rPr lang="en-IN" dirty="0" err="1"/>
              <a:t>Goto</a:t>
            </a:r>
            <a:r>
              <a:rPr lang="en-IN" dirty="0"/>
              <a:t>(I</a:t>
            </a:r>
            <a:r>
              <a:rPr lang="en-IN" baseline="-25000" dirty="0"/>
              <a:t>7</a:t>
            </a:r>
            <a:r>
              <a:rPr lang="en-IN" dirty="0"/>
              <a:t>, ()= I</a:t>
            </a:r>
            <a:r>
              <a:rPr lang="en-IN" baseline="-25000" dirty="0"/>
              <a:t>4</a:t>
            </a:r>
          </a:p>
          <a:p>
            <a:r>
              <a:rPr lang="en-IN" dirty="0" err="1"/>
              <a:t>Goto</a:t>
            </a:r>
            <a:r>
              <a:rPr lang="en-IN" dirty="0"/>
              <a:t>(I</a:t>
            </a:r>
            <a:r>
              <a:rPr lang="en-IN" baseline="-25000" dirty="0"/>
              <a:t>4</a:t>
            </a:r>
            <a:r>
              <a:rPr lang="en-IN" dirty="0"/>
              <a:t>, id)= I</a:t>
            </a:r>
            <a:r>
              <a:rPr lang="en-IN" baseline="-25000" dirty="0"/>
              <a:t>5</a:t>
            </a:r>
          </a:p>
          <a:p>
            <a:r>
              <a:rPr lang="en-IN" dirty="0" err="1"/>
              <a:t>Goto</a:t>
            </a:r>
            <a:r>
              <a:rPr lang="en-IN" dirty="0"/>
              <a:t>(I</a:t>
            </a:r>
            <a:r>
              <a:rPr lang="en-IN" baseline="-25000" dirty="0"/>
              <a:t>8</a:t>
            </a:r>
            <a:r>
              <a:rPr lang="en-IN" dirty="0"/>
              <a:t>, +)= I</a:t>
            </a:r>
            <a:r>
              <a:rPr lang="en-IN" baseline="-25000" dirty="0"/>
              <a:t>6</a:t>
            </a:r>
          </a:p>
          <a:p>
            <a:r>
              <a:rPr lang="en-IN" dirty="0" err="1"/>
              <a:t>Goto</a:t>
            </a:r>
            <a:r>
              <a:rPr lang="en-IN" dirty="0"/>
              <a:t>(I</a:t>
            </a:r>
            <a:r>
              <a:rPr lang="en-IN" baseline="-25000" dirty="0"/>
              <a:t>9</a:t>
            </a:r>
            <a:r>
              <a:rPr lang="en-IN" dirty="0"/>
              <a:t>, *)= I</a:t>
            </a:r>
            <a:r>
              <a:rPr lang="en-IN" baseline="-25000" dirty="0"/>
              <a:t>7</a:t>
            </a:r>
          </a:p>
        </p:txBody>
      </p:sp>
    </p:spTree>
    <p:extLst>
      <p:ext uri="{BB962C8B-B14F-4D97-AF65-F5344CB8AC3E}">
        <p14:creationId xmlns:p14="http://schemas.microsoft.com/office/powerpoint/2010/main" val="36239271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A924E4-5760-485A-8A18-D549582DA095}"/>
              </a:ext>
            </a:extLst>
          </p:cNvPr>
          <p:cNvSpPr>
            <a:spLocks noGrp="1"/>
          </p:cNvSpPr>
          <p:nvPr>
            <p:ph type="title"/>
          </p:nvPr>
        </p:nvSpPr>
        <p:spPr/>
        <p:txBody>
          <a:bodyPr/>
          <a:lstStyle/>
          <a:p>
            <a:r>
              <a:rPr lang="en-IN" dirty="0"/>
              <a:t>Step 5</a:t>
            </a:r>
          </a:p>
        </p:txBody>
      </p:sp>
      <p:sp>
        <p:nvSpPr>
          <p:cNvPr id="3" name="Content Placeholder 2">
            <a:extLst>
              <a:ext uri="{FF2B5EF4-FFF2-40B4-BE49-F238E27FC236}">
                <a16:creationId xmlns:a16="http://schemas.microsoft.com/office/drawing/2014/main" xmlns="" id="{6A77060D-6A2D-4F2A-8DF7-371E6BC2869F}"/>
              </a:ext>
            </a:extLst>
          </p:cNvPr>
          <p:cNvSpPr>
            <a:spLocks noGrp="1"/>
          </p:cNvSpPr>
          <p:nvPr>
            <p:ph idx="1"/>
          </p:nvPr>
        </p:nvSpPr>
        <p:spPr/>
        <p:txBody>
          <a:bodyPr/>
          <a:lstStyle/>
          <a:p>
            <a:r>
              <a:rPr lang="en-IN" dirty="0"/>
              <a:t>Construct the parsing table</a:t>
            </a:r>
          </a:p>
          <a:p>
            <a:pPr lvl="1"/>
            <a:r>
              <a:rPr lang="en-IN" dirty="0"/>
              <a:t>Find the First and Follow sets</a:t>
            </a:r>
          </a:p>
        </p:txBody>
      </p:sp>
      <p:graphicFrame>
        <p:nvGraphicFramePr>
          <p:cNvPr id="4" name="Table 4">
            <a:extLst>
              <a:ext uri="{FF2B5EF4-FFF2-40B4-BE49-F238E27FC236}">
                <a16:creationId xmlns:a16="http://schemas.microsoft.com/office/drawing/2014/main" xmlns="" id="{8EE651A1-2B0F-4FE5-BBA2-923494AA81F3}"/>
              </a:ext>
            </a:extLst>
          </p:cNvPr>
          <p:cNvGraphicFramePr>
            <a:graphicFrameLocks/>
          </p:cNvGraphicFramePr>
          <p:nvPr>
            <p:extLst>
              <p:ext uri="{D42A27DB-BD31-4B8C-83A1-F6EECF244321}">
                <p14:modId xmlns:p14="http://schemas.microsoft.com/office/powerpoint/2010/main" val="1064927483"/>
              </p:ext>
            </p:extLst>
          </p:nvPr>
        </p:nvGraphicFramePr>
        <p:xfrm>
          <a:off x="1163782" y="3333792"/>
          <a:ext cx="6673934" cy="2150233"/>
        </p:xfrm>
        <a:graphic>
          <a:graphicData uri="http://schemas.openxmlformats.org/drawingml/2006/table">
            <a:tbl>
              <a:tblPr firstRow="1" bandRow="1">
                <a:tableStyleId>{5C22544A-7EE6-4342-B048-85BDC9FD1C3A}</a:tableStyleId>
              </a:tblPr>
              <a:tblGrid>
                <a:gridCol w="1983179">
                  <a:extLst>
                    <a:ext uri="{9D8B030D-6E8A-4147-A177-3AD203B41FA5}">
                      <a16:colId xmlns:a16="http://schemas.microsoft.com/office/drawing/2014/main" xmlns="" val="3591369114"/>
                    </a:ext>
                  </a:extLst>
                </a:gridCol>
                <a:gridCol w="771896">
                  <a:extLst>
                    <a:ext uri="{9D8B030D-6E8A-4147-A177-3AD203B41FA5}">
                      <a16:colId xmlns:a16="http://schemas.microsoft.com/office/drawing/2014/main" xmlns="" val="1611510302"/>
                    </a:ext>
                  </a:extLst>
                </a:gridCol>
                <a:gridCol w="855024">
                  <a:extLst>
                    <a:ext uri="{9D8B030D-6E8A-4147-A177-3AD203B41FA5}">
                      <a16:colId xmlns:a16="http://schemas.microsoft.com/office/drawing/2014/main" xmlns="" val="312261388"/>
                    </a:ext>
                  </a:extLst>
                </a:gridCol>
                <a:gridCol w="736270">
                  <a:extLst>
                    <a:ext uri="{9D8B030D-6E8A-4147-A177-3AD203B41FA5}">
                      <a16:colId xmlns:a16="http://schemas.microsoft.com/office/drawing/2014/main" xmlns="" val="1398445960"/>
                    </a:ext>
                  </a:extLst>
                </a:gridCol>
                <a:gridCol w="667049">
                  <a:extLst>
                    <a:ext uri="{9D8B030D-6E8A-4147-A177-3AD203B41FA5}">
                      <a16:colId xmlns:a16="http://schemas.microsoft.com/office/drawing/2014/main" xmlns="" val="2568986721"/>
                    </a:ext>
                  </a:extLst>
                </a:gridCol>
                <a:gridCol w="830258">
                  <a:extLst>
                    <a:ext uri="{9D8B030D-6E8A-4147-A177-3AD203B41FA5}">
                      <a16:colId xmlns:a16="http://schemas.microsoft.com/office/drawing/2014/main" xmlns="" val="834357372"/>
                    </a:ext>
                  </a:extLst>
                </a:gridCol>
                <a:gridCol w="830258">
                  <a:extLst>
                    <a:ext uri="{9D8B030D-6E8A-4147-A177-3AD203B41FA5}">
                      <a16:colId xmlns:a16="http://schemas.microsoft.com/office/drawing/2014/main" xmlns="" val="1714141059"/>
                    </a:ext>
                  </a:extLst>
                </a:gridCol>
              </a:tblGrid>
              <a:tr h="370840">
                <a:tc>
                  <a:txBody>
                    <a:bodyPr/>
                    <a:lstStyle/>
                    <a:p>
                      <a:r>
                        <a:rPr lang="en-IN" dirty="0"/>
                        <a:t>Non-terminal – X</a:t>
                      </a:r>
                    </a:p>
                  </a:txBody>
                  <a:tcPr/>
                </a:tc>
                <a:tc gridSpan="2">
                  <a:txBody>
                    <a:bodyPr/>
                    <a:lstStyle/>
                    <a:p>
                      <a:r>
                        <a:rPr lang="en-IN" dirty="0"/>
                        <a:t>FIRST(X)</a:t>
                      </a:r>
                    </a:p>
                  </a:txBody>
                  <a:tcPr/>
                </a:tc>
                <a:tc hMerge="1">
                  <a:txBody>
                    <a:bodyPr/>
                    <a:lstStyle/>
                    <a:p>
                      <a:endParaRPr lang="en-IN"/>
                    </a:p>
                  </a:txBody>
                  <a:tcPr/>
                </a:tc>
                <a:tc gridSpan="4">
                  <a:txBody>
                    <a:bodyPr/>
                    <a:lstStyle/>
                    <a:p>
                      <a:r>
                        <a:rPr lang="en-IN" dirty="0"/>
                        <a:t>FOLLOW(X)</a:t>
                      </a:r>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593634055"/>
                  </a:ext>
                </a:extLst>
              </a:tr>
              <a:tr h="499233">
                <a:tc>
                  <a:txBody>
                    <a:bodyPr/>
                    <a:lstStyle/>
                    <a:p>
                      <a:r>
                        <a:rPr lang="en-IN" dirty="0"/>
                        <a:t>E</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endParaRPr lang="en-IN" dirty="0"/>
                    </a:p>
                  </a:txBody>
                  <a:tcPr/>
                </a:tc>
                <a:extLst>
                  <a:ext uri="{0D108BD9-81ED-4DB2-BD59-A6C34878D82A}">
                    <a16:rowId xmlns:a16="http://schemas.microsoft.com/office/drawing/2014/main" xmlns="" val="3692852018"/>
                  </a:ext>
                </a:extLst>
              </a:tr>
              <a:tr h="0">
                <a:tc>
                  <a:txBody>
                    <a:bodyPr/>
                    <a:lstStyle/>
                    <a:p>
                      <a:r>
                        <a:rPr lang="en-IN" dirty="0"/>
                        <a:t>T</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a:txBody>
                  <a:tcPr/>
                </a:tc>
                <a:extLst>
                  <a:ext uri="{0D108BD9-81ED-4DB2-BD59-A6C34878D82A}">
                    <a16:rowId xmlns:a16="http://schemas.microsoft.com/office/drawing/2014/main" xmlns="" val="423817810"/>
                  </a:ext>
                </a:extLst>
              </a:tr>
              <a:tr h="370840">
                <a:tc>
                  <a:txBody>
                    <a:bodyPr/>
                    <a:lstStyle/>
                    <a:p>
                      <a:r>
                        <a:rPr lang="en-IN" dirty="0"/>
                        <a:t>F</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a:txBody>
                  <a:tcPr/>
                </a:tc>
                <a:extLst>
                  <a:ext uri="{0D108BD9-81ED-4DB2-BD59-A6C34878D82A}">
                    <a16:rowId xmlns:a16="http://schemas.microsoft.com/office/drawing/2014/main" xmlns="" val="2454011093"/>
                  </a:ext>
                </a:extLst>
              </a:tr>
            </a:tbl>
          </a:graphicData>
        </a:graphic>
      </p:graphicFrame>
    </p:spTree>
    <p:extLst>
      <p:ext uri="{BB962C8B-B14F-4D97-AF65-F5344CB8AC3E}">
        <p14:creationId xmlns:p14="http://schemas.microsoft.com/office/powerpoint/2010/main" val="1639976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993F4C-C2D4-4859-A040-07486905EEDA}"/>
              </a:ext>
            </a:extLst>
          </p:cNvPr>
          <p:cNvPicPr>
            <a:picLocks noChangeAspect="1"/>
          </p:cNvPicPr>
          <p:nvPr/>
        </p:nvPicPr>
        <p:blipFill>
          <a:blip r:embed="rId2"/>
          <a:stretch>
            <a:fillRect/>
          </a:stretch>
        </p:blipFill>
        <p:spPr>
          <a:xfrm>
            <a:off x="759732" y="440417"/>
            <a:ext cx="5989412" cy="4496301"/>
          </a:xfrm>
          <a:prstGeom prst="rect">
            <a:avLst/>
          </a:prstGeom>
        </p:spPr>
      </p:pic>
      <p:pic>
        <p:nvPicPr>
          <p:cNvPr id="7" name="Picture 6">
            <a:extLst>
              <a:ext uri="{FF2B5EF4-FFF2-40B4-BE49-F238E27FC236}">
                <a16:creationId xmlns:a16="http://schemas.microsoft.com/office/drawing/2014/main" xmlns="" id="{D78FD6BC-5C4F-479C-BFA5-2EDE369AB772}"/>
              </a:ext>
            </a:extLst>
          </p:cNvPr>
          <p:cNvPicPr>
            <a:picLocks noChangeAspect="1"/>
          </p:cNvPicPr>
          <p:nvPr/>
        </p:nvPicPr>
        <p:blipFill>
          <a:blip r:embed="rId3"/>
          <a:stretch>
            <a:fillRect/>
          </a:stretch>
        </p:blipFill>
        <p:spPr>
          <a:xfrm>
            <a:off x="883784" y="4936718"/>
            <a:ext cx="5989412" cy="1578469"/>
          </a:xfrm>
          <a:prstGeom prst="rect">
            <a:avLst/>
          </a:prstGeom>
        </p:spPr>
      </p:pic>
    </p:spTree>
    <p:extLst>
      <p:ext uri="{BB962C8B-B14F-4D97-AF65-F5344CB8AC3E}">
        <p14:creationId xmlns:p14="http://schemas.microsoft.com/office/powerpoint/2010/main" val="30374186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B17C7EB-AF9C-40E6-917E-7B621D89D0C3}"/>
              </a:ext>
            </a:extLst>
          </p:cNvPr>
          <p:cNvPicPr>
            <a:picLocks noChangeAspect="1"/>
          </p:cNvPicPr>
          <p:nvPr/>
        </p:nvPicPr>
        <p:blipFill>
          <a:blip r:embed="rId3"/>
          <a:stretch>
            <a:fillRect/>
          </a:stretch>
        </p:blipFill>
        <p:spPr>
          <a:xfrm>
            <a:off x="4611007" y="530301"/>
            <a:ext cx="6956878" cy="5797398"/>
          </a:xfrm>
          <a:prstGeom prst="rect">
            <a:avLst/>
          </a:prstGeom>
        </p:spPr>
      </p:pic>
      <p:pic>
        <p:nvPicPr>
          <p:cNvPr id="7" name="Picture 6">
            <a:extLst>
              <a:ext uri="{FF2B5EF4-FFF2-40B4-BE49-F238E27FC236}">
                <a16:creationId xmlns:a16="http://schemas.microsoft.com/office/drawing/2014/main" xmlns="" id="{F6E62A20-D3FB-4C4E-8DCB-C633F9083EB9}"/>
              </a:ext>
            </a:extLst>
          </p:cNvPr>
          <p:cNvPicPr>
            <a:picLocks noChangeAspect="1"/>
          </p:cNvPicPr>
          <p:nvPr/>
        </p:nvPicPr>
        <p:blipFill>
          <a:blip r:embed="rId4"/>
          <a:stretch>
            <a:fillRect/>
          </a:stretch>
        </p:blipFill>
        <p:spPr>
          <a:xfrm>
            <a:off x="337345" y="833172"/>
            <a:ext cx="4235703" cy="502141"/>
          </a:xfrm>
          <a:prstGeom prst="rect">
            <a:avLst/>
          </a:prstGeom>
        </p:spPr>
      </p:pic>
      <p:pic>
        <p:nvPicPr>
          <p:cNvPr id="9" name="Picture 8">
            <a:extLst>
              <a:ext uri="{FF2B5EF4-FFF2-40B4-BE49-F238E27FC236}">
                <a16:creationId xmlns:a16="http://schemas.microsoft.com/office/drawing/2014/main" xmlns="" id="{32A1E097-D57A-4024-A2E5-0640CC8F6D9D}"/>
              </a:ext>
            </a:extLst>
          </p:cNvPr>
          <p:cNvPicPr>
            <a:picLocks noChangeAspect="1"/>
          </p:cNvPicPr>
          <p:nvPr/>
        </p:nvPicPr>
        <p:blipFill>
          <a:blip r:embed="rId5"/>
          <a:stretch>
            <a:fillRect/>
          </a:stretch>
        </p:blipFill>
        <p:spPr>
          <a:xfrm>
            <a:off x="68386" y="2127664"/>
            <a:ext cx="4758632" cy="1029607"/>
          </a:xfrm>
          <a:prstGeom prst="rect">
            <a:avLst/>
          </a:prstGeom>
        </p:spPr>
      </p:pic>
      <p:cxnSp>
        <p:nvCxnSpPr>
          <p:cNvPr id="11" name="Straight Arrow Connector 10">
            <a:extLst>
              <a:ext uri="{FF2B5EF4-FFF2-40B4-BE49-F238E27FC236}">
                <a16:creationId xmlns:a16="http://schemas.microsoft.com/office/drawing/2014/main" xmlns="" id="{847A0AAD-7B94-4894-B4B4-5EB1B4D266F3}"/>
              </a:ext>
            </a:extLst>
          </p:cNvPr>
          <p:cNvCxnSpPr>
            <a:cxnSpLocks/>
          </p:cNvCxnSpPr>
          <p:nvPr/>
        </p:nvCxnSpPr>
        <p:spPr>
          <a:xfrm>
            <a:off x="4573048" y="1465943"/>
            <a:ext cx="623066" cy="37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755A0899-5641-46BF-9FBA-B9699EBBC0CE}"/>
              </a:ext>
            </a:extLst>
          </p:cNvPr>
          <p:cNvCxnSpPr>
            <a:cxnSpLocks/>
          </p:cNvCxnSpPr>
          <p:nvPr/>
        </p:nvCxnSpPr>
        <p:spPr>
          <a:xfrm flipV="1">
            <a:off x="4827018" y="2127663"/>
            <a:ext cx="407055" cy="1152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09B01769-DFFF-4169-B26A-71E992FE60D3}"/>
              </a:ext>
            </a:extLst>
          </p:cNvPr>
          <p:cNvPicPr>
            <a:picLocks noChangeAspect="1"/>
          </p:cNvPicPr>
          <p:nvPr/>
        </p:nvPicPr>
        <p:blipFill>
          <a:blip r:embed="rId6"/>
          <a:stretch>
            <a:fillRect/>
          </a:stretch>
        </p:blipFill>
        <p:spPr>
          <a:xfrm>
            <a:off x="123721" y="3835516"/>
            <a:ext cx="4853354" cy="1485441"/>
          </a:xfrm>
          <a:prstGeom prst="rect">
            <a:avLst/>
          </a:prstGeom>
        </p:spPr>
      </p:pic>
      <p:cxnSp>
        <p:nvCxnSpPr>
          <p:cNvPr id="19" name="Straight Arrow Connector 18">
            <a:extLst>
              <a:ext uri="{FF2B5EF4-FFF2-40B4-BE49-F238E27FC236}">
                <a16:creationId xmlns:a16="http://schemas.microsoft.com/office/drawing/2014/main" xmlns="" id="{66D0F5FB-77E6-4672-B67C-CBB2237C1A22}"/>
              </a:ext>
            </a:extLst>
          </p:cNvPr>
          <p:cNvCxnSpPr>
            <a:cxnSpLocks/>
          </p:cNvCxnSpPr>
          <p:nvPr/>
        </p:nvCxnSpPr>
        <p:spPr>
          <a:xfrm flipV="1">
            <a:off x="4573048" y="2531059"/>
            <a:ext cx="715560" cy="2789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6B8C2143-4B89-4435-99FA-9383C49AD7B5}"/>
              </a:ext>
            </a:extLst>
          </p:cNvPr>
          <p:cNvCxnSpPr/>
          <p:nvPr/>
        </p:nvCxnSpPr>
        <p:spPr>
          <a:xfrm>
            <a:off x="123721" y="1465943"/>
            <a:ext cx="44493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A3DD3523-CD40-4755-A95D-16FA5335454C}"/>
              </a:ext>
            </a:extLst>
          </p:cNvPr>
          <p:cNvCxnSpPr>
            <a:cxnSpLocks/>
          </p:cNvCxnSpPr>
          <p:nvPr/>
        </p:nvCxnSpPr>
        <p:spPr>
          <a:xfrm>
            <a:off x="123721" y="3280229"/>
            <a:ext cx="47032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AB4F6E33-23CC-4DCE-9C40-9C2BA05483A6}"/>
              </a:ext>
            </a:extLst>
          </p:cNvPr>
          <p:cNvCxnSpPr/>
          <p:nvPr/>
        </p:nvCxnSpPr>
        <p:spPr>
          <a:xfrm>
            <a:off x="68386" y="5320957"/>
            <a:ext cx="4504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xmlns="" id="{562EF247-13EC-4D02-9068-51C1F24C1CE3}"/>
              </a:ext>
            </a:extLst>
          </p:cNvPr>
          <p:cNvPicPr>
            <a:picLocks noChangeAspect="1"/>
          </p:cNvPicPr>
          <p:nvPr/>
        </p:nvPicPr>
        <p:blipFill>
          <a:blip r:embed="rId7"/>
          <a:stretch>
            <a:fillRect/>
          </a:stretch>
        </p:blipFill>
        <p:spPr>
          <a:xfrm>
            <a:off x="123721" y="5551632"/>
            <a:ext cx="4550342" cy="324587"/>
          </a:xfrm>
          <a:prstGeom prst="rect">
            <a:avLst/>
          </a:prstGeom>
        </p:spPr>
      </p:pic>
    </p:spTree>
    <p:extLst>
      <p:ext uri="{BB962C8B-B14F-4D97-AF65-F5344CB8AC3E}">
        <p14:creationId xmlns:p14="http://schemas.microsoft.com/office/powerpoint/2010/main" val="33816847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134684E-61C8-43AE-B5C5-A19E237F55E9}"/>
              </a:ext>
            </a:extLst>
          </p:cNvPr>
          <p:cNvPicPr>
            <a:picLocks noChangeAspect="1"/>
          </p:cNvPicPr>
          <p:nvPr/>
        </p:nvPicPr>
        <p:blipFill>
          <a:blip r:embed="rId2"/>
          <a:stretch>
            <a:fillRect/>
          </a:stretch>
        </p:blipFill>
        <p:spPr>
          <a:xfrm>
            <a:off x="651533" y="889598"/>
            <a:ext cx="10356881" cy="3694277"/>
          </a:xfrm>
          <a:prstGeom prst="rect">
            <a:avLst/>
          </a:prstGeom>
        </p:spPr>
      </p:pic>
    </p:spTree>
    <p:extLst>
      <p:ext uri="{BB962C8B-B14F-4D97-AF65-F5344CB8AC3E}">
        <p14:creationId xmlns:p14="http://schemas.microsoft.com/office/powerpoint/2010/main" val="42276101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FBDDE23-63EA-477A-A5D1-EE4F310AE9B7}"/>
              </a:ext>
            </a:extLst>
          </p:cNvPr>
          <p:cNvPicPr>
            <a:picLocks noChangeAspect="1"/>
          </p:cNvPicPr>
          <p:nvPr/>
        </p:nvPicPr>
        <p:blipFill>
          <a:blip r:embed="rId2"/>
          <a:stretch>
            <a:fillRect/>
          </a:stretch>
        </p:blipFill>
        <p:spPr>
          <a:xfrm>
            <a:off x="843149" y="261443"/>
            <a:ext cx="6697682" cy="6431456"/>
          </a:xfrm>
          <a:prstGeom prst="rect">
            <a:avLst/>
          </a:prstGeom>
        </p:spPr>
      </p:pic>
    </p:spTree>
    <p:extLst>
      <p:ext uri="{BB962C8B-B14F-4D97-AF65-F5344CB8AC3E}">
        <p14:creationId xmlns:p14="http://schemas.microsoft.com/office/powerpoint/2010/main" val="8208785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E986973-F807-4C8C-BBE3-409E5CBD1EEB}"/>
              </a:ext>
            </a:extLst>
          </p:cNvPr>
          <p:cNvPicPr>
            <a:picLocks noChangeAspect="1"/>
          </p:cNvPicPr>
          <p:nvPr/>
        </p:nvPicPr>
        <p:blipFill>
          <a:blip r:embed="rId2"/>
          <a:stretch>
            <a:fillRect/>
          </a:stretch>
        </p:blipFill>
        <p:spPr>
          <a:xfrm>
            <a:off x="732793" y="189459"/>
            <a:ext cx="7885114" cy="6293072"/>
          </a:xfrm>
          <a:prstGeom prst="rect">
            <a:avLst/>
          </a:prstGeom>
        </p:spPr>
      </p:pic>
    </p:spTree>
    <p:extLst>
      <p:ext uri="{BB962C8B-B14F-4D97-AF65-F5344CB8AC3E}">
        <p14:creationId xmlns:p14="http://schemas.microsoft.com/office/powerpoint/2010/main" val="3347925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EB0E7CD-0860-4859-82E3-35FBBC9B1A90}"/>
              </a:ext>
            </a:extLst>
          </p:cNvPr>
          <p:cNvPicPr>
            <a:picLocks noChangeAspect="1"/>
          </p:cNvPicPr>
          <p:nvPr/>
        </p:nvPicPr>
        <p:blipFill>
          <a:blip r:embed="rId2"/>
          <a:stretch>
            <a:fillRect/>
          </a:stretch>
        </p:blipFill>
        <p:spPr>
          <a:xfrm>
            <a:off x="974498" y="202519"/>
            <a:ext cx="4961845" cy="6090012"/>
          </a:xfrm>
          <a:prstGeom prst="rect">
            <a:avLst/>
          </a:prstGeom>
        </p:spPr>
      </p:pic>
    </p:spTree>
    <p:extLst>
      <p:ext uri="{BB962C8B-B14F-4D97-AF65-F5344CB8AC3E}">
        <p14:creationId xmlns:p14="http://schemas.microsoft.com/office/powerpoint/2010/main" val="18672545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357A44F-3BBF-4C5E-8C9B-A43CEE04875A}"/>
              </a:ext>
            </a:extLst>
          </p:cNvPr>
          <p:cNvPicPr>
            <a:picLocks noChangeAspect="1"/>
          </p:cNvPicPr>
          <p:nvPr/>
        </p:nvPicPr>
        <p:blipFill>
          <a:blip r:embed="rId2"/>
          <a:stretch>
            <a:fillRect/>
          </a:stretch>
        </p:blipFill>
        <p:spPr>
          <a:xfrm>
            <a:off x="454339" y="88871"/>
            <a:ext cx="5958987" cy="6635870"/>
          </a:xfrm>
          <a:prstGeom prst="rect">
            <a:avLst/>
          </a:prstGeom>
        </p:spPr>
      </p:pic>
    </p:spTree>
    <p:extLst>
      <p:ext uri="{BB962C8B-B14F-4D97-AF65-F5344CB8AC3E}">
        <p14:creationId xmlns:p14="http://schemas.microsoft.com/office/powerpoint/2010/main" val="192297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112497-890B-41BA-AB97-3C7B6237AB42}"/>
              </a:ext>
            </a:extLst>
          </p:cNvPr>
          <p:cNvSpPr>
            <a:spLocks noGrp="1"/>
          </p:cNvSpPr>
          <p:nvPr>
            <p:ph idx="1"/>
          </p:nvPr>
        </p:nvSpPr>
        <p:spPr>
          <a:xfrm>
            <a:off x="838200" y="498764"/>
            <a:ext cx="10515600" cy="5678199"/>
          </a:xfrm>
        </p:spPr>
        <p:txBody>
          <a:bodyPr>
            <a:normAutofit lnSpcReduction="10000"/>
          </a:bodyPr>
          <a:lstStyle/>
          <a:p>
            <a:r>
              <a:rPr lang="en-IN" u="sng" dirty="0"/>
              <a:t>Phrase-level recovery</a:t>
            </a:r>
            <a:r>
              <a:rPr lang="en-IN" dirty="0"/>
              <a:t>-</a:t>
            </a:r>
          </a:p>
          <a:p>
            <a:r>
              <a:rPr lang="en-IN" dirty="0"/>
              <a:t>On discovering an error, a parser may perform local correction on the remaining input</a:t>
            </a:r>
          </a:p>
          <a:p>
            <a:r>
              <a:rPr lang="en-IN" dirty="0"/>
              <a:t>i.e. it may replace a prefix of the remaining input by some string that allows the parser to continue</a:t>
            </a:r>
          </a:p>
          <a:p>
            <a:r>
              <a:rPr lang="en-IN" dirty="0"/>
              <a:t>E.g. replace a comma by a semi-colon, delete an extraneous semicolon, or insert a missing semicolon</a:t>
            </a:r>
          </a:p>
          <a:p>
            <a:r>
              <a:rPr lang="en-IN" dirty="0">
                <a:solidFill>
                  <a:srgbClr val="FF0000"/>
                </a:solidFill>
              </a:rPr>
              <a:t>If Replacements are inserted in the input ahead of the current input symbol then the parser will go into an infinite loop</a:t>
            </a:r>
          </a:p>
          <a:p>
            <a:r>
              <a:rPr lang="en-IN" dirty="0"/>
              <a:t>Can correct any input string</a:t>
            </a:r>
          </a:p>
          <a:p>
            <a:r>
              <a:rPr lang="en-IN" dirty="0"/>
              <a:t>First used with top-down parsing</a:t>
            </a:r>
          </a:p>
          <a:p>
            <a:r>
              <a:rPr lang="en-IN" dirty="0">
                <a:solidFill>
                  <a:srgbClr val="FF0000"/>
                </a:solidFill>
              </a:rPr>
              <a:t>Major drawback – difficult to cope when the actual error has occurred before the point of detection.</a:t>
            </a:r>
          </a:p>
        </p:txBody>
      </p:sp>
      <p:sp>
        <p:nvSpPr>
          <p:cNvPr id="4" name="Rectangle 3" descr="Checkmark">
            <a:extLst>
              <a:ext uri="{FF2B5EF4-FFF2-40B4-BE49-F238E27FC236}">
                <a16:creationId xmlns:a16="http://schemas.microsoft.com/office/drawing/2014/main" xmlns="" id="{C8FAEFA7-6895-4D0B-A651-7BFCDFF56AA3}"/>
              </a:ext>
            </a:extLst>
          </p:cNvPr>
          <p:cNvSpPr/>
          <p:nvPr/>
        </p:nvSpPr>
        <p:spPr>
          <a:xfrm>
            <a:off x="9997266" y="3957674"/>
            <a:ext cx="1080210" cy="108021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0536264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B1475-5118-4C4E-8E31-112C19440C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0255457-B4A1-4E5B-9663-6C7C898EB267}"/>
              </a:ext>
            </a:extLst>
          </p:cNvPr>
          <p:cNvSpPr>
            <a:spLocks noGrp="1"/>
          </p:cNvSpPr>
          <p:nvPr>
            <p:ph idx="1"/>
          </p:nvPr>
        </p:nvSpPr>
        <p:spPr/>
        <p:txBody>
          <a:bodyPr/>
          <a:lstStyle/>
          <a:p>
            <a:r>
              <a:rPr lang="en-IN" dirty="0"/>
              <a:t>Aug2020</a:t>
            </a:r>
          </a:p>
          <a:p>
            <a:endParaRPr lang="en-IN" dirty="0"/>
          </a:p>
        </p:txBody>
      </p:sp>
      <p:pic>
        <p:nvPicPr>
          <p:cNvPr id="5" name="Picture 4">
            <a:extLst>
              <a:ext uri="{FF2B5EF4-FFF2-40B4-BE49-F238E27FC236}">
                <a16:creationId xmlns:a16="http://schemas.microsoft.com/office/drawing/2014/main" xmlns="" id="{BD17A48D-0575-40EF-B324-157916A13647}"/>
              </a:ext>
            </a:extLst>
          </p:cNvPr>
          <p:cNvPicPr>
            <a:picLocks noChangeAspect="1"/>
          </p:cNvPicPr>
          <p:nvPr/>
        </p:nvPicPr>
        <p:blipFill>
          <a:blip r:embed="rId2"/>
          <a:stretch>
            <a:fillRect/>
          </a:stretch>
        </p:blipFill>
        <p:spPr>
          <a:xfrm>
            <a:off x="838200" y="2264455"/>
            <a:ext cx="10210800" cy="485775"/>
          </a:xfrm>
          <a:prstGeom prst="rect">
            <a:avLst/>
          </a:prstGeom>
        </p:spPr>
      </p:pic>
    </p:spTree>
    <p:extLst>
      <p:ext uri="{BB962C8B-B14F-4D97-AF65-F5344CB8AC3E}">
        <p14:creationId xmlns:p14="http://schemas.microsoft.com/office/powerpoint/2010/main" val="14550768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A24195B-1747-4C61-B879-EC8668A397D6}"/>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65C6CEA1-CCC4-4DBC-AE54-CA78444CFD89}"/>
              </a:ext>
            </a:extLst>
          </p:cNvPr>
          <p:cNvGraphicFramePr>
            <a:graphicFrameLocks noGrp="1"/>
          </p:cNvGraphicFramePr>
          <p:nvPr>
            <p:ph idx="1"/>
            <p:extLst>
              <p:ext uri="{D42A27DB-BD31-4B8C-83A1-F6EECF244321}">
                <p14:modId xmlns:p14="http://schemas.microsoft.com/office/powerpoint/2010/main" val="171207936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525C69BF-F38C-4A7C-BF9D-A02B0386212C}"/>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57322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F1AAA6-3997-42A1-925C-149AE9CDF6C8}"/>
              </a:ext>
            </a:extLst>
          </p:cNvPr>
          <p:cNvSpPr>
            <a:spLocks noGrp="1"/>
          </p:cNvSpPr>
          <p:nvPr>
            <p:ph type="title"/>
          </p:nvPr>
        </p:nvSpPr>
        <p:spPr/>
        <p:txBody>
          <a:bodyPr/>
          <a:lstStyle/>
          <a:p>
            <a:r>
              <a:rPr lang="en-IN" dirty="0"/>
              <a:t>Constructing Canonical LR Parsing Tables</a:t>
            </a:r>
          </a:p>
        </p:txBody>
      </p:sp>
      <p:sp>
        <p:nvSpPr>
          <p:cNvPr id="3" name="Content Placeholder 2">
            <a:extLst>
              <a:ext uri="{FF2B5EF4-FFF2-40B4-BE49-F238E27FC236}">
                <a16:creationId xmlns:a16="http://schemas.microsoft.com/office/drawing/2014/main" xmlns="" id="{BF009CA8-1D1A-4D98-A093-74D6CE59A0AF}"/>
              </a:ext>
            </a:extLst>
          </p:cNvPr>
          <p:cNvSpPr>
            <a:spLocks noGrp="1"/>
          </p:cNvSpPr>
          <p:nvPr>
            <p:ph idx="1"/>
          </p:nvPr>
        </p:nvSpPr>
        <p:spPr/>
        <p:txBody>
          <a:bodyPr/>
          <a:lstStyle/>
          <a:p>
            <a:r>
              <a:rPr lang="en-IN" dirty="0"/>
              <a:t>Recall:</a:t>
            </a:r>
          </a:p>
          <a:p>
            <a:r>
              <a:rPr lang="en-IN" dirty="0"/>
              <a:t>In the SLR method, state ‘</a:t>
            </a:r>
            <a:r>
              <a:rPr lang="en-IN" dirty="0">
                <a:latin typeface="Courier New" panose="02070309020205020404" pitchFamily="49" charset="0"/>
                <a:cs typeface="Courier New" panose="02070309020205020404" pitchFamily="49" charset="0"/>
              </a:rPr>
              <a:t>i</a:t>
            </a:r>
            <a:r>
              <a:rPr lang="en-IN" dirty="0"/>
              <a:t>’ calls for reduction by </a:t>
            </a:r>
            <a:r>
              <a:rPr lang="en-IN" dirty="0">
                <a:latin typeface="Courier New" panose="02070309020205020404" pitchFamily="49" charset="0"/>
                <a:cs typeface="Courier New" panose="02070309020205020404" pitchFamily="49" charset="0"/>
              </a:rPr>
              <a:t>A -&gt; </a:t>
            </a:r>
            <a:r>
              <a:rPr lang="el-GR" dirty="0">
                <a:latin typeface="Courier New" panose="02070309020205020404" pitchFamily="49" charset="0"/>
                <a:cs typeface="Courier New" panose="02070309020205020404" pitchFamily="49" charset="0"/>
              </a:rPr>
              <a:t>α</a:t>
            </a:r>
            <a:r>
              <a:rPr lang="en-IN" dirty="0">
                <a:latin typeface="Courier New" panose="02070309020205020404" pitchFamily="49" charset="0"/>
                <a:cs typeface="Courier New" panose="02070309020205020404" pitchFamily="49" charset="0"/>
              </a:rPr>
              <a:t> </a:t>
            </a:r>
            <a:r>
              <a:rPr lang="en-IN" dirty="0"/>
              <a:t>if the set of items </a:t>
            </a:r>
            <a:r>
              <a:rPr lang="en-IN" dirty="0">
                <a:latin typeface="Courier New" panose="02070309020205020404" pitchFamily="49" charset="0"/>
                <a:cs typeface="Courier New" panose="02070309020205020404" pitchFamily="49" charset="0"/>
              </a:rPr>
              <a:t>Ii</a:t>
            </a:r>
            <a:r>
              <a:rPr lang="en-IN" dirty="0"/>
              <a:t> contains item [</a:t>
            </a:r>
            <a:r>
              <a:rPr lang="en-IN" dirty="0">
                <a:latin typeface="Courier New" panose="02070309020205020404" pitchFamily="49" charset="0"/>
                <a:cs typeface="Courier New" panose="02070309020205020404" pitchFamily="49" charset="0"/>
              </a:rPr>
              <a:t>A -&gt; </a:t>
            </a:r>
            <a:r>
              <a:rPr lang="el-GR" dirty="0">
                <a:latin typeface="Courier New" panose="02070309020205020404" pitchFamily="49" charset="0"/>
                <a:cs typeface="Courier New" panose="02070309020205020404" pitchFamily="49" charset="0"/>
              </a:rPr>
              <a:t>α</a:t>
            </a:r>
            <a:r>
              <a:rPr lang="en-IN" dirty="0">
                <a:latin typeface="Courier New" panose="02070309020205020404" pitchFamily="49" charset="0"/>
                <a:cs typeface="Courier New" panose="02070309020205020404" pitchFamily="49" charset="0"/>
              </a:rPr>
              <a:t> .</a:t>
            </a:r>
            <a:r>
              <a:rPr lang="en-IN" dirty="0"/>
              <a:t>] and ‘</a:t>
            </a:r>
            <a:r>
              <a:rPr lang="en-IN" dirty="0">
                <a:latin typeface="Courier New" panose="02070309020205020404" pitchFamily="49" charset="0"/>
                <a:cs typeface="Courier New" panose="02070309020205020404" pitchFamily="49" charset="0"/>
              </a:rPr>
              <a:t>a</a:t>
            </a:r>
            <a:r>
              <a:rPr lang="en-IN" dirty="0"/>
              <a:t>’ is in FOLLOW(</a:t>
            </a:r>
            <a:r>
              <a:rPr lang="en-IN" dirty="0">
                <a:latin typeface="Courier New" panose="02070309020205020404" pitchFamily="49" charset="0"/>
                <a:cs typeface="Courier New" panose="02070309020205020404" pitchFamily="49" charset="0"/>
              </a:rPr>
              <a:t>A</a:t>
            </a:r>
            <a:r>
              <a:rPr lang="en-IN" dirty="0"/>
              <a:t>)</a:t>
            </a:r>
          </a:p>
          <a:p>
            <a:r>
              <a:rPr lang="en-IN" dirty="0"/>
              <a:t>In some situations, however, when state ‘</a:t>
            </a:r>
            <a:r>
              <a:rPr lang="en-IN" dirty="0">
                <a:latin typeface="Courier New" panose="02070309020205020404" pitchFamily="49" charset="0"/>
                <a:cs typeface="Courier New" panose="02070309020205020404" pitchFamily="49" charset="0"/>
              </a:rPr>
              <a:t>i</a:t>
            </a:r>
            <a:r>
              <a:rPr lang="en-IN" dirty="0"/>
              <a:t>’ appears on top of the stack, the viable prefix </a:t>
            </a:r>
            <a:r>
              <a:rPr lang="el-GR" dirty="0">
                <a:latin typeface="Courier New" panose="02070309020205020404" pitchFamily="49" charset="0"/>
                <a:cs typeface="Courier New" panose="02070309020205020404" pitchFamily="49" charset="0"/>
              </a:rPr>
              <a:t>βα</a:t>
            </a:r>
            <a:r>
              <a:rPr lang="en-IN" dirty="0"/>
              <a:t> on the stack is such that </a:t>
            </a:r>
            <a:r>
              <a:rPr lang="el-GR" dirty="0">
                <a:latin typeface="Courier New" panose="02070309020205020404" pitchFamily="49" charset="0"/>
                <a:cs typeface="Courier New" panose="02070309020205020404" pitchFamily="49" charset="0"/>
              </a:rPr>
              <a:t>βα</a:t>
            </a:r>
            <a:r>
              <a:rPr lang="en-IN" dirty="0"/>
              <a:t> cannot be followed by ‘</a:t>
            </a:r>
            <a:r>
              <a:rPr lang="en-IN" dirty="0">
                <a:latin typeface="Courier New" panose="02070309020205020404" pitchFamily="49" charset="0"/>
                <a:cs typeface="Courier New" panose="02070309020205020404" pitchFamily="49" charset="0"/>
              </a:rPr>
              <a:t>a</a:t>
            </a:r>
            <a:r>
              <a:rPr lang="en-IN" dirty="0"/>
              <a:t>’ in a right-sentential form.</a:t>
            </a:r>
          </a:p>
          <a:p>
            <a:r>
              <a:rPr lang="en-IN" dirty="0"/>
              <a:t>Thus, the reduction by </a:t>
            </a:r>
            <a:r>
              <a:rPr lang="en-IN" dirty="0">
                <a:latin typeface="Courier New" panose="02070309020205020404" pitchFamily="49" charset="0"/>
                <a:cs typeface="Courier New" panose="02070309020205020404" pitchFamily="49" charset="0"/>
              </a:rPr>
              <a:t>A -&gt; α </a:t>
            </a:r>
            <a:r>
              <a:rPr lang="en-IN" dirty="0"/>
              <a:t>would be invalid on input ‘</a:t>
            </a:r>
            <a:r>
              <a:rPr lang="en-IN" dirty="0">
                <a:latin typeface="Courier New" panose="02070309020205020404" pitchFamily="49" charset="0"/>
                <a:cs typeface="Courier New" panose="02070309020205020404" pitchFamily="49" charset="0"/>
              </a:rPr>
              <a:t>a</a:t>
            </a:r>
            <a:r>
              <a:rPr lang="en-IN" dirty="0"/>
              <a:t>’.</a:t>
            </a:r>
          </a:p>
        </p:txBody>
      </p:sp>
    </p:spTree>
    <p:extLst>
      <p:ext uri="{BB962C8B-B14F-4D97-AF65-F5344CB8AC3E}">
        <p14:creationId xmlns:p14="http://schemas.microsoft.com/office/powerpoint/2010/main" val="29520551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A56C6B-7B7E-415E-B4CF-B738F15A6F8C}"/>
              </a:ext>
            </a:extLst>
          </p:cNvPr>
          <p:cNvSpPr>
            <a:spLocks noGrp="1"/>
          </p:cNvSpPr>
          <p:nvPr>
            <p:ph idx="1"/>
          </p:nvPr>
        </p:nvSpPr>
        <p:spPr>
          <a:xfrm>
            <a:off x="838200" y="771896"/>
            <a:ext cx="10515600" cy="5405067"/>
          </a:xfrm>
        </p:spPr>
        <p:txBody>
          <a:bodyPr>
            <a:normAutofit lnSpcReduction="10000"/>
          </a:bodyPr>
          <a:lstStyle/>
          <a:p>
            <a:r>
              <a:rPr lang="en-IN" dirty="0"/>
              <a:t>It is possible to carry more information in the state that will allow us to rule out some of these invalid reductions by </a:t>
            </a:r>
            <a:r>
              <a:rPr lang="en-IN" dirty="0">
                <a:latin typeface="Courier New" panose="02070309020205020404" pitchFamily="49" charset="0"/>
                <a:cs typeface="Courier New" panose="02070309020205020404" pitchFamily="49" charset="0"/>
              </a:rPr>
              <a:t>A -&gt; </a:t>
            </a:r>
            <a:r>
              <a:rPr lang="el-GR" dirty="0">
                <a:latin typeface="Courier New" panose="02070309020205020404" pitchFamily="49" charset="0"/>
                <a:cs typeface="Courier New" panose="02070309020205020404" pitchFamily="49" charset="0"/>
              </a:rPr>
              <a:t>α</a:t>
            </a:r>
            <a:endParaRPr lang="en-IN" dirty="0">
              <a:latin typeface="Courier New" panose="02070309020205020404" pitchFamily="49" charset="0"/>
              <a:cs typeface="Courier New" panose="02070309020205020404" pitchFamily="49" charset="0"/>
            </a:endParaRPr>
          </a:p>
          <a:p>
            <a:r>
              <a:rPr lang="en-IN" dirty="0"/>
              <a:t>By splitting states when necessary, we can arrange to have each state of an LR Parser indicate exactly which input symbols can follow a handle </a:t>
            </a:r>
            <a:r>
              <a:rPr lang="el-GR" dirty="0">
                <a:latin typeface="Courier New" panose="02070309020205020404" pitchFamily="49" charset="0"/>
                <a:cs typeface="Courier New" panose="02070309020205020404" pitchFamily="49" charset="0"/>
              </a:rPr>
              <a:t>α</a:t>
            </a:r>
            <a:r>
              <a:rPr lang="en-IN" dirty="0"/>
              <a:t> for which there is a possible reduction to </a:t>
            </a:r>
            <a:r>
              <a:rPr lang="en-IN" dirty="0">
                <a:latin typeface="Courier New" panose="02070309020205020404" pitchFamily="49" charset="0"/>
                <a:cs typeface="Courier New" panose="02070309020205020404" pitchFamily="49" charset="0"/>
              </a:rPr>
              <a:t>A</a:t>
            </a:r>
          </a:p>
          <a:p>
            <a:r>
              <a:rPr lang="en-IN" dirty="0"/>
              <a:t>The extra information is incorporated into the state by redefining items to include a terminal symbol as a second component</a:t>
            </a:r>
          </a:p>
          <a:p>
            <a:r>
              <a:rPr lang="en-IN" dirty="0"/>
              <a:t>The general form of an item becomes                    where</a:t>
            </a:r>
          </a:p>
          <a:p>
            <a:pPr lvl="1"/>
            <a:r>
              <a:rPr lang="en-IN" dirty="0"/>
              <a:t>                 is a production </a:t>
            </a:r>
          </a:p>
          <a:p>
            <a:pPr lvl="1"/>
            <a:r>
              <a:rPr lang="en-IN" dirty="0"/>
              <a:t>‘</a:t>
            </a:r>
            <a:r>
              <a:rPr lang="en-IN" sz="2800" dirty="0">
                <a:latin typeface="Courier New" panose="02070309020205020404" pitchFamily="49" charset="0"/>
                <a:cs typeface="Courier New" panose="02070309020205020404" pitchFamily="49" charset="0"/>
              </a:rPr>
              <a:t>a</a:t>
            </a:r>
            <a:r>
              <a:rPr lang="en-IN" dirty="0"/>
              <a:t>’ is a terminal or the right end marker </a:t>
            </a:r>
            <a:r>
              <a:rPr lang="en-IN" sz="2800" dirty="0">
                <a:latin typeface="Courier New" panose="02070309020205020404" pitchFamily="49" charset="0"/>
                <a:cs typeface="Courier New" panose="02070309020205020404" pitchFamily="49" charset="0"/>
              </a:rPr>
              <a:t>$</a:t>
            </a:r>
          </a:p>
          <a:p>
            <a:pPr marL="273050" lvl="1" indent="-273050"/>
            <a:r>
              <a:rPr lang="en-IN" sz="2800" dirty="0"/>
              <a:t>Such an object is called an LR(1) item</a:t>
            </a:r>
          </a:p>
          <a:p>
            <a:pPr marL="273050" lvl="1" indent="-273050"/>
            <a:r>
              <a:rPr lang="en-IN" sz="2800" dirty="0"/>
              <a:t>The 1 refers to the length of the second component, called the lookahead of the item</a:t>
            </a:r>
          </a:p>
          <a:p>
            <a:pPr lvl="1"/>
            <a:endParaRPr lang="en-IN" dirty="0"/>
          </a:p>
        </p:txBody>
      </p:sp>
      <p:pic>
        <p:nvPicPr>
          <p:cNvPr id="7" name="Picture 6">
            <a:extLst>
              <a:ext uri="{FF2B5EF4-FFF2-40B4-BE49-F238E27FC236}">
                <a16:creationId xmlns:a16="http://schemas.microsoft.com/office/drawing/2014/main" xmlns="" id="{BFF3A683-DA27-4F1F-B365-27D86E86A49A}"/>
              </a:ext>
            </a:extLst>
          </p:cNvPr>
          <p:cNvPicPr>
            <a:picLocks noChangeAspect="1"/>
          </p:cNvPicPr>
          <p:nvPr/>
        </p:nvPicPr>
        <p:blipFill>
          <a:blip r:embed="rId2"/>
          <a:stretch>
            <a:fillRect/>
          </a:stretch>
        </p:blipFill>
        <p:spPr>
          <a:xfrm>
            <a:off x="1675038" y="3948156"/>
            <a:ext cx="1031879" cy="357189"/>
          </a:xfrm>
          <a:prstGeom prst="rect">
            <a:avLst/>
          </a:prstGeom>
        </p:spPr>
      </p:pic>
      <p:pic>
        <p:nvPicPr>
          <p:cNvPr id="9" name="Picture 8">
            <a:extLst>
              <a:ext uri="{FF2B5EF4-FFF2-40B4-BE49-F238E27FC236}">
                <a16:creationId xmlns:a16="http://schemas.microsoft.com/office/drawing/2014/main" xmlns="" id="{E304732A-0B47-4666-B210-A1C9161325E3}"/>
              </a:ext>
            </a:extLst>
          </p:cNvPr>
          <p:cNvPicPr>
            <a:picLocks noChangeAspect="1"/>
          </p:cNvPicPr>
          <p:nvPr/>
        </p:nvPicPr>
        <p:blipFill>
          <a:blip r:embed="rId3"/>
          <a:stretch>
            <a:fillRect/>
          </a:stretch>
        </p:blipFill>
        <p:spPr>
          <a:xfrm>
            <a:off x="6604844" y="3585297"/>
            <a:ext cx="1533315" cy="391259"/>
          </a:xfrm>
          <a:prstGeom prst="rect">
            <a:avLst/>
          </a:prstGeom>
        </p:spPr>
      </p:pic>
    </p:spTree>
    <p:extLst>
      <p:ext uri="{BB962C8B-B14F-4D97-AF65-F5344CB8AC3E}">
        <p14:creationId xmlns:p14="http://schemas.microsoft.com/office/powerpoint/2010/main" val="29076209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44C2BF1-EB88-46C1-84C0-36677B6BAA27}"/>
              </a:ext>
            </a:extLst>
          </p:cNvPr>
          <p:cNvPicPr>
            <a:picLocks noGrp="1" noChangeAspect="1"/>
          </p:cNvPicPr>
          <p:nvPr>
            <p:ph idx="1"/>
          </p:nvPr>
        </p:nvPicPr>
        <p:blipFill>
          <a:blip r:embed="rId2"/>
          <a:stretch>
            <a:fillRect/>
          </a:stretch>
        </p:blipFill>
        <p:spPr>
          <a:xfrm>
            <a:off x="717219" y="887320"/>
            <a:ext cx="10618133" cy="2069636"/>
          </a:xfrm>
        </p:spPr>
      </p:pic>
      <p:pic>
        <p:nvPicPr>
          <p:cNvPr id="7" name="Picture 6">
            <a:extLst>
              <a:ext uri="{FF2B5EF4-FFF2-40B4-BE49-F238E27FC236}">
                <a16:creationId xmlns:a16="http://schemas.microsoft.com/office/drawing/2014/main" xmlns="" id="{BED2119C-1ED1-4E91-BF26-3465ADBB21B5}"/>
              </a:ext>
            </a:extLst>
          </p:cNvPr>
          <p:cNvPicPr>
            <a:picLocks noChangeAspect="1"/>
          </p:cNvPicPr>
          <p:nvPr/>
        </p:nvPicPr>
        <p:blipFill>
          <a:blip r:embed="rId3"/>
          <a:stretch>
            <a:fillRect/>
          </a:stretch>
        </p:blipFill>
        <p:spPr>
          <a:xfrm>
            <a:off x="717219" y="3165954"/>
            <a:ext cx="10081045" cy="2541680"/>
          </a:xfrm>
          <a:prstGeom prst="rect">
            <a:avLst/>
          </a:prstGeom>
        </p:spPr>
      </p:pic>
    </p:spTree>
    <p:extLst>
      <p:ext uri="{BB962C8B-B14F-4D97-AF65-F5344CB8AC3E}">
        <p14:creationId xmlns:p14="http://schemas.microsoft.com/office/powerpoint/2010/main" val="8854643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B3E54D2-9B22-4D21-A6F3-B9517EED8351}"/>
              </a:ext>
            </a:extLst>
          </p:cNvPr>
          <p:cNvPicPr>
            <a:picLocks noChangeAspect="1"/>
          </p:cNvPicPr>
          <p:nvPr/>
        </p:nvPicPr>
        <p:blipFill>
          <a:blip r:embed="rId2"/>
          <a:stretch>
            <a:fillRect/>
          </a:stretch>
        </p:blipFill>
        <p:spPr>
          <a:xfrm>
            <a:off x="606507" y="400978"/>
            <a:ext cx="10048578" cy="2805360"/>
          </a:xfrm>
          <a:prstGeom prst="rect">
            <a:avLst/>
          </a:prstGeom>
        </p:spPr>
      </p:pic>
    </p:spTree>
    <p:extLst>
      <p:ext uri="{BB962C8B-B14F-4D97-AF65-F5344CB8AC3E}">
        <p14:creationId xmlns:p14="http://schemas.microsoft.com/office/powerpoint/2010/main" val="42583339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B54CCE3-3CE7-4E11-9A61-3DABAC634BF0}"/>
              </a:ext>
            </a:extLst>
          </p:cNvPr>
          <p:cNvPicPr>
            <a:picLocks noChangeAspect="1"/>
          </p:cNvPicPr>
          <p:nvPr/>
        </p:nvPicPr>
        <p:blipFill>
          <a:blip r:embed="rId2"/>
          <a:stretch>
            <a:fillRect/>
          </a:stretch>
        </p:blipFill>
        <p:spPr>
          <a:xfrm>
            <a:off x="544100" y="268184"/>
            <a:ext cx="5944382" cy="6532816"/>
          </a:xfrm>
          <a:prstGeom prst="rect">
            <a:avLst/>
          </a:prstGeom>
        </p:spPr>
      </p:pic>
    </p:spTree>
    <p:extLst>
      <p:ext uri="{BB962C8B-B14F-4D97-AF65-F5344CB8AC3E}">
        <p14:creationId xmlns:p14="http://schemas.microsoft.com/office/powerpoint/2010/main" val="282150840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5F5A00E-B47C-4CFF-A577-95ABD56CD35A}"/>
              </a:ext>
            </a:extLst>
          </p:cNvPr>
          <p:cNvSpPr>
            <a:spLocks noGrp="1"/>
          </p:cNvSpPr>
          <p:nvPr>
            <p:ph idx="1"/>
          </p:nvPr>
        </p:nvSpPr>
        <p:spPr/>
        <p:txBody>
          <a:bodyPr/>
          <a:lstStyle/>
          <a:p>
            <a:pPr marL="0" indent="0">
              <a:buNone/>
            </a:pPr>
            <a:r>
              <a:rPr lang="en-IN" dirty="0"/>
              <a:t>G: </a:t>
            </a:r>
          </a:p>
        </p:txBody>
      </p:sp>
      <p:pic>
        <p:nvPicPr>
          <p:cNvPr id="5" name="Picture 4">
            <a:extLst>
              <a:ext uri="{FF2B5EF4-FFF2-40B4-BE49-F238E27FC236}">
                <a16:creationId xmlns:a16="http://schemas.microsoft.com/office/drawing/2014/main" xmlns="" id="{CF73023D-24E9-44A2-BEF3-FF43A1C4220E}"/>
              </a:ext>
            </a:extLst>
          </p:cNvPr>
          <p:cNvPicPr>
            <a:picLocks noChangeAspect="1"/>
          </p:cNvPicPr>
          <p:nvPr/>
        </p:nvPicPr>
        <p:blipFill>
          <a:blip r:embed="rId2"/>
          <a:stretch>
            <a:fillRect/>
          </a:stretch>
        </p:blipFill>
        <p:spPr>
          <a:xfrm>
            <a:off x="1362199" y="1825625"/>
            <a:ext cx="3026676" cy="896793"/>
          </a:xfrm>
          <a:prstGeom prst="rect">
            <a:avLst/>
          </a:prstGeom>
        </p:spPr>
      </p:pic>
      <p:graphicFrame>
        <p:nvGraphicFramePr>
          <p:cNvPr id="2" name="Table 4">
            <a:extLst>
              <a:ext uri="{FF2B5EF4-FFF2-40B4-BE49-F238E27FC236}">
                <a16:creationId xmlns:a16="http://schemas.microsoft.com/office/drawing/2014/main" xmlns="" id="{E847FF59-5343-4594-9E8D-DDCD7FC7C5F4}"/>
              </a:ext>
            </a:extLst>
          </p:cNvPr>
          <p:cNvGraphicFramePr>
            <a:graphicFrameLocks/>
          </p:cNvGraphicFramePr>
          <p:nvPr>
            <p:extLst>
              <p:ext uri="{D42A27DB-BD31-4B8C-83A1-F6EECF244321}">
                <p14:modId xmlns:p14="http://schemas.microsoft.com/office/powerpoint/2010/main" val="3796061923"/>
              </p:ext>
            </p:extLst>
          </p:nvPr>
        </p:nvGraphicFramePr>
        <p:xfrm>
          <a:off x="1163782" y="3333792"/>
          <a:ext cx="3610099" cy="1235833"/>
        </p:xfrm>
        <a:graphic>
          <a:graphicData uri="http://schemas.openxmlformats.org/drawingml/2006/table">
            <a:tbl>
              <a:tblPr firstRow="1" bandRow="1">
                <a:tableStyleId>{5C22544A-7EE6-4342-B048-85BDC9FD1C3A}</a:tableStyleId>
              </a:tblPr>
              <a:tblGrid>
                <a:gridCol w="1983179">
                  <a:extLst>
                    <a:ext uri="{9D8B030D-6E8A-4147-A177-3AD203B41FA5}">
                      <a16:colId xmlns:a16="http://schemas.microsoft.com/office/drawing/2014/main" xmlns="" val="3591369114"/>
                    </a:ext>
                  </a:extLst>
                </a:gridCol>
                <a:gridCol w="771896">
                  <a:extLst>
                    <a:ext uri="{9D8B030D-6E8A-4147-A177-3AD203B41FA5}">
                      <a16:colId xmlns:a16="http://schemas.microsoft.com/office/drawing/2014/main" xmlns="" val="1611510302"/>
                    </a:ext>
                  </a:extLst>
                </a:gridCol>
                <a:gridCol w="855024">
                  <a:extLst>
                    <a:ext uri="{9D8B030D-6E8A-4147-A177-3AD203B41FA5}">
                      <a16:colId xmlns:a16="http://schemas.microsoft.com/office/drawing/2014/main" xmlns="" val="312261388"/>
                    </a:ext>
                  </a:extLst>
                </a:gridCol>
              </a:tblGrid>
              <a:tr h="370840">
                <a:tc>
                  <a:txBody>
                    <a:bodyPr/>
                    <a:lstStyle/>
                    <a:p>
                      <a:r>
                        <a:rPr lang="en-IN" dirty="0"/>
                        <a:t>Non-terminal – X</a:t>
                      </a:r>
                    </a:p>
                  </a:txBody>
                  <a:tcPr/>
                </a:tc>
                <a:tc gridSpan="2">
                  <a:txBody>
                    <a:bodyPr/>
                    <a:lstStyle/>
                    <a:p>
                      <a:r>
                        <a:rPr lang="en-IN" dirty="0"/>
                        <a:t>FIRST(X)</a:t>
                      </a:r>
                    </a:p>
                  </a:txBody>
                  <a:tcPr/>
                </a:tc>
                <a:tc hMerge="1">
                  <a:txBody>
                    <a:bodyPr/>
                    <a:lstStyle/>
                    <a:p>
                      <a:endParaRPr lang="en-IN"/>
                    </a:p>
                  </a:txBody>
                  <a:tcPr/>
                </a:tc>
                <a:extLst>
                  <a:ext uri="{0D108BD9-81ED-4DB2-BD59-A6C34878D82A}">
                    <a16:rowId xmlns:a16="http://schemas.microsoft.com/office/drawing/2014/main" xmlns="" val="3593634055"/>
                  </a:ext>
                </a:extLst>
              </a:tr>
              <a:tr h="499233">
                <a:tc>
                  <a:txBody>
                    <a:bodyPr/>
                    <a:lstStyle/>
                    <a:p>
                      <a:r>
                        <a:rPr lang="en-IN" dirty="0"/>
                        <a:t>S</a:t>
                      </a:r>
                    </a:p>
                  </a:txBody>
                  <a:tcPr/>
                </a:tc>
                <a:tc>
                  <a:txBody>
                    <a:bodyPr/>
                    <a:lstStyle/>
                    <a:p>
                      <a:r>
                        <a:rPr lang="en-IN" dirty="0"/>
                        <a:t>c</a:t>
                      </a:r>
                    </a:p>
                  </a:txBody>
                  <a:tcPr/>
                </a:tc>
                <a:tc>
                  <a:txBody>
                    <a:bodyPr/>
                    <a:lstStyle/>
                    <a:p>
                      <a:r>
                        <a:rPr lang="en-IN" dirty="0"/>
                        <a:t>d</a:t>
                      </a:r>
                    </a:p>
                  </a:txBody>
                  <a:tcPr/>
                </a:tc>
                <a:extLst>
                  <a:ext uri="{0D108BD9-81ED-4DB2-BD59-A6C34878D82A}">
                    <a16:rowId xmlns:a16="http://schemas.microsoft.com/office/drawing/2014/main" xmlns="" val="3692852018"/>
                  </a:ext>
                </a:extLst>
              </a:tr>
              <a:tr h="0">
                <a:tc>
                  <a:txBody>
                    <a:bodyPr/>
                    <a:lstStyle/>
                    <a:p>
                      <a:r>
                        <a:rPr lang="en-IN" dirty="0"/>
                        <a:t>C</a:t>
                      </a:r>
                    </a:p>
                  </a:txBody>
                  <a:tcPr/>
                </a:tc>
                <a:tc>
                  <a:txBody>
                    <a:bodyPr/>
                    <a:lstStyle/>
                    <a:p>
                      <a:r>
                        <a:rPr lang="en-IN" dirty="0"/>
                        <a:t>c</a:t>
                      </a:r>
                    </a:p>
                  </a:txBody>
                  <a:tcPr/>
                </a:tc>
                <a:tc>
                  <a:txBody>
                    <a:bodyPr/>
                    <a:lstStyle/>
                    <a:p>
                      <a:r>
                        <a:rPr lang="en-IN" dirty="0"/>
                        <a:t>d</a:t>
                      </a:r>
                    </a:p>
                  </a:txBody>
                  <a:tcPr/>
                </a:tc>
                <a:extLst>
                  <a:ext uri="{0D108BD9-81ED-4DB2-BD59-A6C34878D82A}">
                    <a16:rowId xmlns:a16="http://schemas.microsoft.com/office/drawing/2014/main" xmlns="" val="423817810"/>
                  </a:ext>
                </a:extLst>
              </a:tr>
            </a:tbl>
          </a:graphicData>
        </a:graphic>
      </p:graphicFrame>
    </p:spTree>
    <p:extLst>
      <p:ext uri="{BB962C8B-B14F-4D97-AF65-F5344CB8AC3E}">
        <p14:creationId xmlns:p14="http://schemas.microsoft.com/office/powerpoint/2010/main" val="12132135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29B4BE1-BBAD-47EE-9DBD-843DB72A54B6}"/>
              </a:ext>
            </a:extLst>
          </p:cNvPr>
          <p:cNvSpPr>
            <a:spLocks noGrp="1"/>
          </p:cNvSpPr>
          <p:nvPr>
            <p:ph idx="1"/>
          </p:nvPr>
        </p:nvSpPr>
        <p:spPr/>
        <p:txBody>
          <a:bodyPr/>
          <a:lstStyle/>
          <a:p>
            <a:r>
              <a:rPr lang="en-IN" dirty="0"/>
              <a:t>G’: </a:t>
            </a:r>
          </a:p>
        </p:txBody>
      </p:sp>
      <p:pic>
        <p:nvPicPr>
          <p:cNvPr id="5" name="Picture 4">
            <a:extLst>
              <a:ext uri="{FF2B5EF4-FFF2-40B4-BE49-F238E27FC236}">
                <a16:creationId xmlns:a16="http://schemas.microsoft.com/office/drawing/2014/main" xmlns="" id="{89DFEE78-5F86-4927-8462-E6507432414E}"/>
              </a:ext>
            </a:extLst>
          </p:cNvPr>
          <p:cNvPicPr>
            <a:picLocks noChangeAspect="1"/>
          </p:cNvPicPr>
          <p:nvPr/>
        </p:nvPicPr>
        <p:blipFill>
          <a:blip r:embed="rId2"/>
          <a:stretch>
            <a:fillRect/>
          </a:stretch>
        </p:blipFill>
        <p:spPr>
          <a:xfrm>
            <a:off x="1640983" y="1690688"/>
            <a:ext cx="2750271" cy="1356962"/>
          </a:xfrm>
          <a:prstGeom prst="rect">
            <a:avLst/>
          </a:prstGeom>
        </p:spPr>
      </p:pic>
    </p:spTree>
    <p:extLst>
      <p:ext uri="{BB962C8B-B14F-4D97-AF65-F5344CB8AC3E}">
        <p14:creationId xmlns:p14="http://schemas.microsoft.com/office/powerpoint/2010/main" val="365466153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0CDDB3D-F18D-4A53-9952-88AE90B0DEBD}"/>
              </a:ext>
            </a:extLst>
          </p:cNvPr>
          <p:cNvPicPr>
            <a:picLocks noChangeAspect="1"/>
          </p:cNvPicPr>
          <p:nvPr/>
        </p:nvPicPr>
        <p:blipFill>
          <a:blip r:embed="rId2"/>
          <a:stretch>
            <a:fillRect/>
          </a:stretch>
        </p:blipFill>
        <p:spPr>
          <a:xfrm>
            <a:off x="588818" y="2015846"/>
            <a:ext cx="11056816" cy="4497688"/>
          </a:xfrm>
          <a:prstGeom prst="rect">
            <a:avLst/>
          </a:prstGeom>
        </p:spPr>
      </p:pic>
      <p:sp>
        <p:nvSpPr>
          <p:cNvPr id="6" name="Title 1">
            <a:extLst>
              <a:ext uri="{FF2B5EF4-FFF2-40B4-BE49-F238E27FC236}">
                <a16:creationId xmlns:a16="http://schemas.microsoft.com/office/drawing/2014/main" xmlns="" id="{0F340B99-2639-4DC9-9FA1-A06BC4F15FD0}"/>
              </a:ext>
            </a:extLst>
          </p:cNvPr>
          <p:cNvSpPr>
            <a:spLocks noGrp="1"/>
          </p:cNvSpPr>
          <p:nvPr>
            <p:ph type="title"/>
          </p:nvPr>
        </p:nvSpPr>
        <p:spPr>
          <a:xfrm>
            <a:off x="588818" y="690283"/>
            <a:ext cx="10515600" cy="1325563"/>
          </a:xfrm>
        </p:spPr>
        <p:txBody>
          <a:bodyPr/>
          <a:lstStyle/>
          <a:p>
            <a:r>
              <a:rPr lang="en-IN" dirty="0"/>
              <a:t>Step 2: Closure of [S’ -&gt; .S, $]</a:t>
            </a:r>
          </a:p>
        </p:txBody>
      </p:sp>
    </p:spTree>
    <p:extLst>
      <p:ext uri="{BB962C8B-B14F-4D97-AF65-F5344CB8AC3E}">
        <p14:creationId xmlns:p14="http://schemas.microsoft.com/office/powerpoint/2010/main" val="43849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EFF563-40A8-45C1-8423-AD6220CE3DBE}"/>
              </a:ext>
            </a:extLst>
          </p:cNvPr>
          <p:cNvSpPr>
            <a:spLocks noGrp="1"/>
          </p:cNvSpPr>
          <p:nvPr>
            <p:ph idx="1"/>
          </p:nvPr>
        </p:nvSpPr>
        <p:spPr>
          <a:xfrm>
            <a:off x="838200" y="665018"/>
            <a:ext cx="10515600" cy="5511945"/>
          </a:xfrm>
        </p:spPr>
        <p:txBody>
          <a:bodyPr/>
          <a:lstStyle/>
          <a:p>
            <a:r>
              <a:rPr lang="en-IN" u="sng" dirty="0"/>
              <a:t>Error productions</a:t>
            </a:r>
          </a:p>
          <a:p>
            <a:r>
              <a:rPr lang="en-IN" dirty="0"/>
              <a:t>Augment the grammar for the language at hand with productions that generate the erroneous constructs</a:t>
            </a:r>
          </a:p>
          <a:p>
            <a:r>
              <a:rPr lang="en-IN" dirty="0"/>
              <a:t>Use the augmented grammar to construct a parser</a:t>
            </a:r>
          </a:p>
          <a:p>
            <a:r>
              <a:rPr lang="en-IN" dirty="0"/>
              <a:t>If an error production is used by the parser, we can generate appropriate error diagnostics to indicate the erroneous construct that has been recognized in the input</a:t>
            </a:r>
          </a:p>
        </p:txBody>
      </p:sp>
      <p:sp>
        <p:nvSpPr>
          <p:cNvPr id="4" name="Rectangle 3" descr="Warning">
            <a:extLst>
              <a:ext uri="{FF2B5EF4-FFF2-40B4-BE49-F238E27FC236}">
                <a16:creationId xmlns:a16="http://schemas.microsoft.com/office/drawing/2014/main" xmlns="" id="{24E64CBA-BA98-4938-8908-245CC2BEB094}"/>
              </a:ext>
            </a:extLst>
          </p:cNvPr>
          <p:cNvSpPr/>
          <p:nvPr/>
        </p:nvSpPr>
        <p:spPr>
          <a:xfrm>
            <a:off x="8465349" y="4492064"/>
            <a:ext cx="1080210" cy="108021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1629006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3F28BB4-E7E6-47DC-AE0B-4201CCFE79E0}"/>
              </a:ext>
            </a:extLst>
          </p:cNvPr>
          <p:cNvPicPr>
            <a:picLocks noChangeAspect="1"/>
          </p:cNvPicPr>
          <p:nvPr/>
        </p:nvPicPr>
        <p:blipFill>
          <a:blip r:embed="rId2"/>
          <a:stretch>
            <a:fillRect/>
          </a:stretch>
        </p:blipFill>
        <p:spPr>
          <a:xfrm>
            <a:off x="1023381" y="2796639"/>
            <a:ext cx="9264980" cy="1300348"/>
          </a:xfrm>
          <a:prstGeom prst="rect">
            <a:avLst/>
          </a:prstGeom>
        </p:spPr>
      </p:pic>
      <p:pic>
        <p:nvPicPr>
          <p:cNvPr id="11" name="Picture 10">
            <a:extLst>
              <a:ext uri="{FF2B5EF4-FFF2-40B4-BE49-F238E27FC236}">
                <a16:creationId xmlns:a16="http://schemas.microsoft.com/office/drawing/2014/main" xmlns="" id="{BBB551AF-14F6-422A-90DC-6F612EB2C1F5}"/>
              </a:ext>
            </a:extLst>
          </p:cNvPr>
          <p:cNvPicPr>
            <a:picLocks noChangeAspect="1"/>
          </p:cNvPicPr>
          <p:nvPr/>
        </p:nvPicPr>
        <p:blipFill>
          <a:blip r:embed="rId3"/>
          <a:stretch>
            <a:fillRect/>
          </a:stretch>
        </p:blipFill>
        <p:spPr>
          <a:xfrm>
            <a:off x="7737886" y="3771900"/>
            <a:ext cx="2233931" cy="650174"/>
          </a:xfrm>
          <a:prstGeom prst="rect">
            <a:avLst/>
          </a:prstGeom>
        </p:spPr>
      </p:pic>
      <p:cxnSp>
        <p:nvCxnSpPr>
          <p:cNvPr id="13" name="Straight Arrow Connector 12">
            <a:extLst>
              <a:ext uri="{FF2B5EF4-FFF2-40B4-BE49-F238E27FC236}">
                <a16:creationId xmlns:a16="http://schemas.microsoft.com/office/drawing/2014/main" xmlns="" id="{11CD0570-6A22-4884-A0F9-FDBED4EFBC6E}"/>
              </a:ext>
            </a:extLst>
          </p:cNvPr>
          <p:cNvCxnSpPr>
            <a:cxnSpLocks/>
          </p:cNvCxnSpPr>
          <p:nvPr/>
        </p:nvCxnSpPr>
        <p:spPr>
          <a:xfrm flipV="1">
            <a:off x="7980218" y="3325091"/>
            <a:ext cx="0" cy="58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710B7661-8552-44A4-BA20-60B1EFF99C75}"/>
              </a:ext>
            </a:extLst>
          </p:cNvPr>
          <p:cNvCxnSpPr/>
          <p:nvPr/>
        </p:nvCxnSpPr>
        <p:spPr>
          <a:xfrm flipV="1">
            <a:off x="8854851" y="3194462"/>
            <a:ext cx="0" cy="760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697F963E-1D72-4692-AC22-325BA0A70579}"/>
              </a:ext>
            </a:extLst>
          </p:cNvPr>
          <p:cNvCxnSpPr/>
          <p:nvPr/>
        </p:nvCxnSpPr>
        <p:spPr>
          <a:xfrm flipV="1">
            <a:off x="9155875" y="3325091"/>
            <a:ext cx="0" cy="58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0910A645-7F4F-49F6-B85D-E650E07A4E8C}"/>
              </a:ext>
            </a:extLst>
          </p:cNvPr>
          <p:cNvCxnSpPr>
            <a:cxnSpLocks/>
          </p:cNvCxnSpPr>
          <p:nvPr/>
        </p:nvCxnSpPr>
        <p:spPr>
          <a:xfrm flipH="1" flipV="1">
            <a:off x="9298378" y="3256808"/>
            <a:ext cx="106879" cy="650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F359C049-F2F9-495D-B35A-5B4BC4F7E920}"/>
              </a:ext>
            </a:extLst>
          </p:cNvPr>
          <p:cNvCxnSpPr>
            <a:cxnSpLocks/>
          </p:cNvCxnSpPr>
          <p:nvPr/>
        </p:nvCxnSpPr>
        <p:spPr>
          <a:xfrm flipH="1" flipV="1">
            <a:off x="9622606" y="3318411"/>
            <a:ext cx="106879" cy="650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EFEA5060-BEF6-4AC3-871E-3DE8CF51AFCB}"/>
              </a:ext>
            </a:extLst>
          </p:cNvPr>
          <p:cNvPicPr>
            <a:picLocks noChangeAspect="1"/>
          </p:cNvPicPr>
          <p:nvPr/>
        </p:nvPicPr>
        <p:blipFill>
          <a:blip r:embed="rId4"/>
          <a:stretch>
            <a:fillRect/>
          </a:stretch>
        </p:blipFill>
        <p:spPr>
          <a:xfrm>
            <a:off x="1229900" y="4698174"/>
            <a:ext cx="9174704" cy="823851"/>
          </a:xfrm>
          <a:prstGeom prst="rect">
            <a:avLst/>
          </a:prstGeom>
        </p:spPr>
      </p:pic>
      <p:pic>
        <p:nvPicPr>
          <p:cNvPr id="6" name="Picture 5">
            <a:extLst>
              <a:ext uri="{FF2B5EF4-FFF2-40B4-BE49-F238E27FC236}">
                <a16:creationId xmlns:a16="http://schemas.microsoft.com/office/drawing/2014/main" xmlns="" id="{70AF3D6B-6975-41B0-9C5D-F3AA678FE8EB}"/>
              </a:ext>
            </a:extLst>
          </p:cNvPr>
          <p:cNvPicPr>
            <a:picLocks noChangeAspect="1"/>
          </p:cNvPicPr>
          <p:nvPr/>
        </p:nvPicPr>
        <p:blipFill>
          <a:blip r:embed="rId5"/>
          <a:stretch>
            <a:fillRect/>
          </a:stretch>
        </p:blipFill>
        <p:spPr>
          <a:xfrm>
            <a:off x="5659829" y="5798125"/>
            <a:ext cx="962025" cy="295275"/>
          </a:xfrm>
          <a:prstGeom prst="rect">
            <a:avLst/>
          </a:prstGeom>
        </p:spPr>
      </p:pic>
      <p:cxnSp>
        <p:nvCxnSpPr>
          <p:cNvPr id="14" name="Straight Arrow Connector 13">
            <a:extLst>
              <a:ext uri="{FF2B5EF4-FFF2-40B4-BE49-F238E27FC236}">
                <a16:creationId xmlns:a16="http://schemas.microsoft.com/office/drawing/2014/main" xmlns="" id="{FABFFDED-7CAD-4A1E-A9D8-ADF11C87EDD8}"/>
              </a:ext>
            </a:extLst>
          </p:cNvPr>
          <p:cNvCxnSpPr>
            <a:cxnSpLocks/>
          </p:cNvCxnSpPr>
          <p:nvPr/>
        </p:nvCxnSpPr>
        <p:spPr>
          <a:xfrm flipV="1">
            <a:off x="5982244" y="5363870"/>
            <a:ext cx="0" cy="4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ACD77BDB-5C4A-4B34-BA66-717D32D7379A}"/>
              </a:ext>
            </a:extLst>
          </p:cNvPr>
          <p:cNvSpPr txBox="1"/>
          <p:nvPr/>
        </p:nvSpPr>
        <p:spPr>
          <a:xfrm>
            <a:off x="8716488" y="2113808"/>
            <a:ext cx="308759" cy="369332"/>
          </a:xfrm>
          <a:prstGeom prst="rect">
            <a:avLst/>
          </a:prstGeom>
          <a:noFill/>
        </p:spPr>
        <p:txBody>
          <a:bodyPr wrap="square" rtlCol="0">
            <a:spAutoFit/>
          </a:bodyPr>
          <a:lstStyle/>
          <a:p>
            <a:r>
              <a:rPr lang="el-GR" dirty="0"/>
              <a:t>ε</a:t>
            </a:r>
            <a:endParaRPr lang="en-IN" dirty="0"/>
          </a:p>
        </p:txBody>
      </p:sp>
      <p:cxnSp>
        <p:nvCxnSpPr>
          <p:cNvPr id="15" name="Straight Arrow Connector 14">
            <a:extLst>
              <a:ext uri="{FF2B5EF4-FFF2-40B4-BE49-F238E27FC236}">
                <a16:creationId xmlns:a16="http://schemas.microsoft.com/office/drawing/2014/main" xmlns="" id="{AC41A8D8-6341-413C-89AC-7FC302DABF76}"/>
              </a:ext>
            </a:extLst>
          </p:cNvPr>
          <p:cNvCxnSpPr>
            <a:cxnSpLocks/>
            <a:stCxn id="8" idx="2"/>
          </p:cNvCxnSpPr>
          <p:nvPr/>
        </p:nvCxnSpPr>
        <p:spPr>
          <a:xfrm flipH="1">
            <a:off x="8854852" y="2483140"/>
            <a:ext cx="16016" cy="55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xmlns="" id="{6DC9F1E1-23FF-48B9-AA3E-F892F05599D9}"/>
              </a:ext>
            </a:extLst>
          </p:cNvPr>
          <p:cNvCxnSpPr>
            <a:cxnSpLocks/>
          </p:cNvCxnSpPr>
          <p:nvPr/>
        </p:nvCxnSpPr>
        <p:spPr>
          <a:xfrm rot="16200000" flipH="1">
            <a:off x="8800865" y="2552247"/>
            <a:ext cx="651946" cy="4338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xmlns="" id="{16D39BA0-981A-4F08-A54E-F4D4A3A31B27}"/>
              </a:ext>
            </a:extLst>
          </p:cNvPr>
          <p:cNvCxnSpPr>
            <a:cxnSpLocks/>
          </p:cNvCxnSpPr>
          <p:nvPr/>
        </p:nvCxnSpPr>
        <p:spPr>
          <a:xfrm rot="5400000">
            <a:off x="8886454" y="4706338"/>
            <a:ext cx="82385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xmlns="" id="{583D8BEB-8033-46AA-BAB8-7EA4060B2011}"/>
              </a:ext>
            </a:extLst>
          </p:cNvPr>
          <p:cNvCxnSpPr>
            <a:cxnSpLocks/>
          </p:cNvCxnSpPr>
          <p:nvPr/>
        </p:nvCxnSpPr>
        <p:spPr>
          <a:xfrm rot="5400000">
            <a:off x="9150328" y="4784708"/>
            <a:ext cx="941797" cy="2165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9316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8B7D326-0B38-460A-929E-4B9A07916CE7}"/>
              </a:ext>
            </a:extLst>
          </p:cNvPr>
          <p:cNvPicPr>
            <a:picLocks noChangeAspect="1"/>
          </p:cNvPicPr>
          <p:nvPr/>
        </p:nvPicPr>
        <p:blipFill>
          <a:blip r:embed="rId2"/>
          <a:stretch>
            <a:fillRect/>
          </a:stretch>
        </p:blipFill>
        <p:spPr>
          <a:xfrm>
            <a:off x="301847" y="791397"/>
            <a:ext cx="11351106" cy="3279562"/>
          </a:xfrm>
          <a:prstGeom prst="rect">
            <a:avLst/>
          </a:prstGeom>
        </p:spPr>
      </p:pic>
    </p:spTree>
    <p:extLst>
      <p:ext uri="{BB962C8B-B14F-4D97-AF65-F5344CB8AC3E}">
        <p14:creationId xmlns:p14="http://schemas.microsoft.com/office/powerpoint/2010/main" val="19110183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3179742-9CDF-4432-9877-D84C41B33098}"/>
              </a:ext>
            </a:extLst>
          </p:cNvPr>
          <p:cNvPicPr>
            <a:picLocks noChangeAspect="1"/>
          </p:cNvPicPr>
          <p:nvPr/>
        </p:nvPicPr>
        <p:blipFill>
          <a:blip r:embed="rId2"/>
          <a:stretch>
            <a:fillRect/>
          </a:stretch>
        </p:blipFill>
        <p:spPr>
          <a:xfrm>
            <a:off x="1035008" y="918790"/>
            <a:ext cx="5781427" cy="2762947"/>
          </a:xfrm>
          <a:prstGeom prst="rect">
            <a:avLst/>
          </a:prstGeom>
        </p:spPr>
      </p:pic>
      <p:cxnSp>
        <p:nvCxnSpPr>
          <p:cNvPr id="3" name="Straight Connector 2">
            <a:extLst>
              <a:ext uri="{FF2B5EF4-FFF2-40B4-BE49-F238E27FC236}">
                <a16:creationId xmlns:a16="http://schemas.microsoft.com/office/drawing/2014/main" xmlns="" id="{E829D18D-B526-4D78-9DD1-9EED7E0FE021}"/>
              </a:ext>
            </a:extLst>
          </p:cNvPr>
          <p:cNvCxnSpPr/>
          <p:nvPr/>
        </p:nvCxnSpPr>
        <p:spPr>
          <a:xfrm flipV="1">
            <a:off x="2838203" y="1900052"/>
            <a:ext cx="83127" cy="106878"/>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105024" y="1912009"/>
            <a:ext cx="625650" cy="1569660"/>
          </a:xfrm>
          <a:prstGeom prst="rect">
            <a:avLst/>
          </a:prstGeom>
          <a:noFill/>
        </p:spPr>
        <p:txBody>
          <a:bodyPr wrap="square" rtlCol="0">
            <a:spAutoFit/>
          </a:bodyPr>
          <a:lstStyle/>
          <a:p>
            <a:r>
              <a:rPr lang="en-IN" sz="2400" dirty="0"/>
              <a:t>(</a:t>
            </a:r>
            <a:r>
              <a:rPr lang="en-IN" sz="2400" dirty="0" smtClean="0"/>
              <a:t>0)</a:t>
            </a:r>
          </a:p>
          <a:p>
            <a:r>
              <a:rPr lang="en-IN" sz="2400" dirty="0" smtClean="0"/>
              <a:t>(1)</a:t>
            </a:r>
          </a:p>
          <a:p>
            <a:r>
              <a:rPr lang="en-IN" sz="2400" dirty="0" smtClean="0"/>
              <a:t>(2)</a:t>
            </a:r>
          </a:p>
          <a:p>
            <a:r>
              <a:rPr lang="en-IN" sz="2400" dirty="0" smtClean="0"/>
              <a:t>(3)</a:t>
            </a:r>
            <a:endParaRPr lang="en-GB" sz="2400" dirty="0"/>
          </a:p>
        </p:txBody>
      </p:sp>
      <p:sp>
        <p:nvSpPr>
          <p:cNvPr id="7" name="Title 1">
            <a:extLst>
              <a:ext uri="{FF2B5EF4-FFF2-40B4-BE49-F238E27FC236}">
                <a16:creationId xmlns:a16="http://schemas.microsoft.com/office/drawing/2014/main" xmlns="" id="{0F340B99-2639-4DC9-9FA1-A06BC4F15FD0}"/>
              </a:ext>
            </a:extLst>
          </p:cNvPr>
          <p:cNvSpPr>
            <a:spLocks noGrp="1"/>
          </p:cNvSpPr>
          <p:nvPr>
            <p:ph type="title"/>
          </p:nvPr>
        </p:nvSpPr>
        <p:spPr>
          <a:xfrm>
            <a:off x="543098" y="466073"/>
            <a:ext cx="8063692" cy="585487"/>
          </a:xfrm>
        </p:spPr>
        <p:txBody>
          <a:bodyPr>
            <a:normAutofit fontScale="90000"/>
          </a:bodyPr>
          <a:lstStyle/>
          <a:p>
            <a:r>
              <a:rPr lang="en-IN" dirty="0"/>
              <a:t>Step 2: Closure of [S’ -&gt; .S, $]</a:t>
            </a:r>
          </a:p>
        </p:txBody>
      </p:sp>
    </p:spTree>
    <p:extLst>
      <p:ext uri="{BB962C8B-B14F-4D97-AF65-F5344CB8AC3E}">
        <p14:creationId xmlns:p14="http://schemas.microsoft.com/office/powerpoint/2010/main" val="23166416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23652F8-A0AD-4C44-AE16-3A321EA2047D}"/>
              </a:ext>
            </a:extLst>
          </p:cNvPr>
          <p:cNvPicPr>
            <a:picLocks noChangeAspect="1"/>
          </p:cNvPicPr>
          <p:nvPr/>
        </p:nvPicPr>
        <p:blipFill>
          <a:blip r:embed="rId2"/>
          <a:stretch>
            <a:fillRect/>
          </a:stretch>
        </p:blipFill>
        <p:spPr>
          <a:xfrm>
            <a:off x="214474" y="1102236"/>
            <a:ext cx="7827236" cy="5616998"/>
          </a:xfrm>
          <a:prstGeom prst="rect">
            <a:avLst/>
          </a:prstGeom>
        </p:spPr>
      </p:pic>
      <p:sp>
        <p:nvSpPr>
          <p:cNvPr id="6" name="Title 1">
            <a:extLst>
              <a:ext uri="{FF2B5EF4-FFF2-40B4-BE49-F238E27FC236}">
                <a16:creationId xmlns:a16="http://schemas.microsoft.com/office/drawing/2014/main" xmlns="" id="{E9BE6C74-0460-4C03-BA48-58F66625B82D}"/>
              </a:ext>
            </a:extLst>
          </p:cNvPr>
          <p:cNvSpPr txBox="1">
            <a:spLocks/>
          </p:cNvSpPr>
          <p:nvPr/>
        </p:nvSpPr>
        <p:spPr>
          <a:xfrm>
            <a:off x="214474" y="1274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Steps 3 and 4</a:t>
            </a:r>
          </a:p>
        </p:txBody>
      </p:sp>
    </p:spTree>
    <p:extLst>
      <p:ext uri="{BB962C8B-B14F-4D97-AF65-F5344CB8AC3E}">
        <p14:creationId xmlns:p14="http://schemas.microsoft.com/office/powerpoint/2010/main" val="14820897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910E06-AF2B-462C-9BE8-0AAE98C65C3F}"/>
              </a:ext>
            </a:extLst>
          </p:cNvPr>
          <p:cNvPicPr>
            <a:picLocks noChangeAspect="1"/>
          </p:cNvPicPr>
          <p:nvPr/>
        </p:nvPicPr>
        <p:blipFill>
          <a:blip r:embed="rId2"/>
          <a:stretch>
            <a:fillRect/>
          </a:stretch>
        </p:blipFill>
        <p:spPr>
          <a:xfrm>
            <a:off x="529442" y="638093"/>
            <a:ext cx="9729547" cy="1725097"/>
          </a:xfrm>
          <a:prstGeom prst="rect">
            <a:avLst/>
          </a:prstGeom>
        </p:spPr>
      </p:pic>
      <p:pic>
        <p:nvPicPr>
          <p:cNvPr id="7" name="Picture 6">
            <a:extLst>
              <a:ext uri="{FF2B5EF4-FFF2-40B4-BE49-F238E27FC236}">
                <a16:creationId xmlns:a16="http://schemas.microsoft.com/office/drawing/2014/main" xmlns="" id="{70EF567D-A90D-4BAF-BEEE-91852611B52B}"/>
              </a:ext>
            </a:extLst>
          </p:cNvPr>
          <p:cNvPicPr>
            <a:picLocks noChangeAspect="1"/>
          </p:cNvPicPr>
          <p:nvPr/>
        </p:nvPicPr>
        <p:blipFill>
          <a:blip r:embed="rId3"/>
          <a:stretch>
            <a:fillRect/>
          </a:stretch>
        </p:blipFill>
        <p:spPr>
          <a:xfrm>
            <a:off x="981948" y="3477879"/>
            <a:ext cx="9277041" cy="2033863"/>
          </a:xfrm>
          <a:prstGeom prst="rect">
            <a:avLst/>
          </a:prstGeom>
        </p:spPr>
      </p:pic>
      <p:sp>
        <p:nvSpPr>
          <p:cNvPr id="2" name="TextBox 1">
            <a:extLst>
              <a:ext uri="{FF2B5EF4-FFF2-40B4-BE49-F238E27FC236}">
                <a16:creationId xmlns:a16="http://schemas.microsoft.com/office/drawing/2014/main" xmlns="" id="{E28D491B-3671-48D9-829C-96C79D328720}"/>
              </a:ext>
            </a:extLst>
          </p:cNvPr>
          <p:cNvSpPr txBox="1"/>
          <p:nvPr/>
        </p:nvSpPr>
        <p:spPr>
          <a:xfrm>
            <a:off x="2104372" y="1901525"/>
            <a:ext cx="2111366" cy="461665"/>
          </a:xfrm>
          <a:prstGeom prst="rect">
            <a:avLst/>
          </a:prstGeom>
          <a:noFill/>
        </p:spPr>
        <p:txBody>
          <a:bodyPr wrap="square" rtlCol="0">
            <a:spAutoFit/>
          </a:bodyPr>
          <a:lstStyle/>
          <a:p>
            <a:r>
              <a:rPr lang="en-IN" sz="2400" dirty="0"/>
              <a:t>Goto(I</a:t>
            </a:r>
            <a:r>
              <a:rPr lang="en-IN" sz="2400" baseline="-25000" dirty="0"/>
              <a:t>0</a:t>
            </a:r>
            <a:r>
              <a:rPr lang="en-IN" sz="2400" dirty="0"/>
              <a:t>, S) = </a:t>
            </a:r>
          </a:p>
        </p:txBody>
      </p:sp>
      <p:sp>
        <p:nvSpPr>
          <p:cNvPr id="3" name="TextBox 2">
            <a:extLst>
              <a:ext uri="{FF2B5EF4-FFF2-40B4-BE49-F238E27FC236}">
                <a16:creationId xmlns:a16="http://schemas.microsoft.com/office/drawing/2014/main" xmlns="" id="{E80A5B90-1F12-4579-9480-FE2221A24781}"/>
              </a:ext>
            </a:extLst>
          </p:cNvPr>
          <p:cNvSpPr txBox="1"/>
          <p:nvPr/>
        </p:nvSpPr>
        <p:spPr>
          <a:xfrm>
            <a:off x="2329841" y="4494810"/>
            <a:ext cx="1885897" cy="461665"/>
          </a:xfrm>
          <a:prstGeom prst="rect">
            <a:avLst/>
          </a:prstGeom>
          <a:noFill/>
        </p:spPr>
        <p:txBody>
          <a:bodyPr wrap="square" rtlCol="0">
            <a:spAutoFit/>
          </a:bodyPr>
          <a:lstStyle/>
          <a:p>
            <a:r>
              <a:rPr lang="en-IN" sz="2400" dirty="0"/>
              <a:t>Goto(I</a:t>
            </a:r>
            <a:r>
              <a:rPr lang="en-IN" sz="2400" baseline="-25000" dirty="0"/>
              <a:t>0</a:t>
            </a:r>
            <a:r>
              <a:rPr lang="en-IN" sz="2400" dirty="0"/>
              <a:t>, C) = </a:t>
            </a:r>
          </a:p>
        </p:txBody>
      </p:sp>
    </p:spTree>
    <p:extLst>
      <p:ext uri="{BB962C8B-B14F-4D97-AF65-F5344CB8AC3E}">
        <p14:creationId xmlns:p14="http://schemas.microsoft.com/office/powerpoint/2010/main" val="27678154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3428759-6D33-4592-A435-EC50E0A2544A}"/>
              </a:ext>
            </a:extLst>
          </p:cNvPr>
          <p:cNvPicPr>
            <a:picLocks noChangeAspect="1"/>
          </p:cNvPicPr>
          <p:nvPr/>
        </p:nvPicPr>
        <p:blipFill>
          <a:blip r:embed="rId2"/>
          <a:stretch>
            <a:fillRect/>
          </a:stretch>
        </p:blipFill>
        <p:spPr>
          <a:xfrm>
            <a:off x="619805" y="1017382"/>
            <a:ext cx="10506703" cy="1108302"/>
          </a:xfrm>
          <a:prstGeom prst="rect">
            <a:avLst/>
          </a:prstGeom>
        </p:spPr>
      </p:pic>
      <p:pic>
        <p:nvPicPr>
          <p:cNvPr id="7" name="Picture 6">
            <a:extLst>
              <a:ext uri="{FF2B5EF4-FFF2-40B4-BE49-F238E27FC236}">
                <a16:creationId xmlns:a16="http://schemas.microsoft.com/office/drawing/2014/main" xmlns="" id="{FFDABD5A-ADA7-4414-8928-5D2F5E44B49D}"/>
              </a:ext>
            </a:extLst>
          </p:cNvPr>
          <p:cNvPicPr>
            <a:picLocks noChangeAspect="1"/>
          </p:cNvPicPr>
          <p:nvPr/>
        </p:nvPicPr>
        <p:blipFill>
          <a:blip r:embed="rId3"/>
          <a:stretch>
            <a:fillRect/>
          </a:stretch>
        </p:blipFill>
        <p:spPr>
          <a:xfrm>
            <a:off x="2155556" y="2125684"/>
            <a:ext cx="3058555" cy="1448789"/>
          </a:xfrm>
          <a:prstGeom prst="rect">
            <a:avLst/>
          </a:prstGeom>
        </p:spPr>
      </p:pic>
      <p:sp>
        <p:nvSpPr>
          <p:cNvPr id="2" name="TextBox 1">
            <a:extLst>
              <a:ext uri="{FF2B5EF4-FFF2-40B4-BE49-F238E27FC236}">
                <a16:creationId xmlns:a16="http://schemas.microsoft.com/office/drawing/2014/main" xmlns="" id="{FD3C76C1-C194-4030-A5E4-FA888CF45D34}"/>
              </a:ext>
            </a:extLst>
          </p:cNvPr>
          <p:cNvSpPr txBox="1"/>
          <p:nvPr/>
        </p:nvSpPr>
        <p:spPr>
          <a:xfrm>
            <a:off x="468808" y="2245976"/>
            <a:ext cx="1837745" cy="461665"/>
          </a:xfrm>
          <a:prstGeom prst="rect">
            <a:avLst/>
          </a:prstGeom>
          <a:noFill/>
        </p:spPr>
        <p:txBody>
          <a:bodyPr wrap="square" rtlCol="0">
            <a:spAutoFit/>
          </a:bodyPr>
          <a:lstStyle/>
          <a:p>
            <a:r>
              <a:rPr lang="en-IN" sz="2400" dirty="0" err="1"/>
              <a:t>Goto</a:t>
            </a:r>
            <a:r>
              <a:rPr lang="en-IN" sz="2400" dirty="0"/>
              <a:t>(I</a:t>
            </a:r>
            <a:r>
              <a:rPr lang="en-IN" sz="2400" baseline="-25000" dirty="0"/>
              <a:t>0</a:t>
            </a:r>
            <a:r>
              <a:rPr lang="en-IN" sz="2400" dirty="0"/>
              <a:t>, c) = </a:t>
            </a:r>
          </a:p>
        </p:txBody>
      </p:sp>
    </p:spTree>
    <p:extLst>
      <p:ext uri="{BB962C8B-B14F-4D97-AF65-F5344CB8AC3E}">
        <p14:creationId xmlns:p14="http://schemas.microsoft.com/office/powerpoint/2010/main" val="3471020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ACCC60-CA2B-418B-B995-D2E6D79DEFC4}"/>
              </a:ext>
            </a:extLst>
          </p:cNvPr>
          <p:cNvPicPr>
            <a:picLocks noChangeAspect="1"/>
          </p:cNvPicPr>
          <p:nvPr/>
        </p:nvPicPr>
        <p:blipFill>
          <a:blip r:embed="rId2"/>
          <a:stretch>
            <a:fillRect/>
          </a:stretch>
        </p:blipFill>
        <p:spPr>
          <a:xfrm>
            <a:off x="809501" y="373639"/>
            <a:ext cx="8563124" cy="5433395"/>
          </a:xfrm>
          <a:prstGeom prst="rect">
            <a:avLst/>
          </a:prstGeom>
        </p:spPr>
      </p:pic>
      <p:sp>
        <p:nvSpPr>
          <p:cNvPr id="2" name="TextBox 1">
            <a:extLst>
              <a:ext uri="{FF2B5EF4-FFF2-40B4-BE49-F238E27FC236}">
                <a16:creationId xmlns:a16="http://schemas.microsoft.com/office/drawing/2014/main" xmlns="" id="{834CB70E-B1CD-4DE9-8609-1775C3F56231}"/>
              </a:ext>
            </a:extLst>
          </p:cNvPr>
          <p:cNvSpPr txBox="1"/>
          <p:nvPr/>
        </p:nvSpPr>
        <p:spPr>
          <a:xfrm>
            <a:off x="2354893" y="1050966"/>
            <a:ext cx="1813343" cy="461665"/>
          </a:xfrm>
          <a:prstGeom prst="rect">
            <a:avLst/>
          </a:prstGeom>
          <a:noFill/>
        </p:spPr>
        <p:txBody>
          <a:bodyPr wrap="square" rtlCol="0">
            <a:spAutoFit/>
          </a:bodyPr>
          <a:lstStyle/>
          <a:p>
            <a:r>
              <a:rPr lang="en-IN" sz="2400" dirty="0" err="1"/>
              <a:t>Goto</a:t>
            </a:r>
            <a:r>
              <a:rPr lang="en-IN" sz="2400" dirty="0"/>
              <a:t>(I</a:t>
            </a:r>
            <a:r>
              <a:rPr lang="en-IN" sz="2400" baseline="-25000" dirty="0"/>
              <a:t>0</a:t>
            </a:r>
            <a:r>
              <a:rPr lang="en-IN" sz="2400" dirty="0"/>
              <a:t>, d) = </a:t>
            </a:r>
          </a:p>
        </p:txBody>
      </p:sp>
      <p:sp>
        <p:nvSpPr>
          <p:cNvPr id="4" name="TextBox 3">
            <a:extLst>
              <a:ext uri="{FF2B5EF4-FFF2-40B4-BE49-F238E27FC236}">
                <a16:creationId xmlns:a16="http://schemas.microsoft.com/office/drawing/2014/main" xmlns="" id="{A3C8C7E6-CFEA-4F29-8AA6-B9CD4B3DA22D}"/>
              </a:ext>
            </a:extLst>
          </p:cNvPr>
          <p:cNvSpPr txBox="1"/>
          <p:nvPr/>
        </p:nvSpPr>
        <p:spPr>
          <a:xfrm>
            <a:off x="2267211" y="2604654"/>
            <a:ext cx="1700609" cy="461665"/>
          </a:xfrm>
          <a:prstGeom prst="rect">
            <a:avLst/>
          </a:prstGeom>
          <a:noFill/>
        </p:spPr>
        <p:txBody>
          <a:bodyPr wrap="square" rtlCol="0">
            <a:spAutoFit/>
          </a:bodyPr>
          <a:lstStyle/>
          <a:p>
            <a:r>
              <a:rPr lang="en-IN" sz="2400" dirty="0"/>
              <a:t>Goto(I</a:t>
            </a:r>
            <a:r>
              <a:rPr lang="en-IN" sz="2400" baseline="-25000" dirty="0"/>
              <a:t>2</a:t>
            </a:r>
            <a:r>
              <a:rPr lang="en-IN" sz="2400" dirty="0"/>
              <a:t>, C) = </a:t>
            </a:r>
          </a:p>
        </p:txBody>
      </p:sp>
      <p:sp>
        <p:nvSpPr>
          <p:cNvPr id="8" name="TextBox 7">
            <a:extLst>
              <a:ext uri="{FF2B5EF4-FFF2-40B4-BE49-F238E27FC236}">
                <a16:creationId xmlns:a16="http://schemas.microsoft.com/office/drawing/2014/main" xmlns="" id="{A6096654-D83F-4441-8CCB-F517BAA46035}"/>
              </a:ext>
            </a:extLst>
          </p:cNvPr>
          <p:cNvSpPr txBox="1"/>
          <p:nvPr/>
        </p:nvSpPr>
        <p:spPr>
          <a:xfrm>
            <a:off x="2354893" y="4158342"/>
            <a:ext cx="1813343" cy="461665"/>
          </a:xfrm>
          <a:prstGeom prst="rect">
            <a:avLst/>
          </a:prstGeom>
          <a:noFill/>
        </p:spPr>
        <p:txBody>
          <a:bodyPr wrap="square" rtlCol="0">
            <a:spAutoFit/>
          </a:bodyPr>
          <a:lstStyle/>
          <a:p>
            <a:r>
              <a:rPr lang="en-IN" sz="2400" dirty="0"/>
              <a:t>Goto(I</a:t>
            </a:r>
            <a:r>
              <a:rPr lang="en-IN" sz="2400" baseline="-25000" dirty="0"/>
              <a:t>2</a:t>
            </a:r>
            <a:r>
              <a:rPr lang="en-IN" sz="2400" dirty="0"/>
              <a:t>, c) = </a:t>
            </a:r>
          </a:p>
        </p:txBody>
      </p:sp>
    </p:spTree>
    <p:extLst>
      <p:ext uri="{BB962C8B-B14F-4D97-AF65-F5344CB8AC3E}">
        <p14:creationId xmlns:p14="http://schemas.microsoft.com/office/powerpoint/2010/main" val="30705366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5694074-B1CA-4C7A-AEE7-2D41D32DACA9}"/>
              </a:ext>
            </a:extLst>
          </p:cNvPr>
          <p:cNvPicPr>
            <a:picLocks noChangeAspect="1"/>
          </p:cNvPicPr>
          <p:nvPr/>
        </p:nvPicPr>
        <p:blipFill>
          <a:blip r:embed="rId2"/>
          <a:stretch>
            <a:fillRect/>
          </a:stretch>
        </p:blipFill>
        <p:spPr>
          <a:xfrm>
            <a:off x="781174" y="497712"/>
            <a:ext cx="9146028" cy="5333072"/>
          </a:xfrm>
          <a:prstGeom prst="rect">
            <a:avLst/>
          </a:prstGeom>
        </p:spPr>
      </p:pic>
      <p:pic>
        <p:nvPicPr>
          <p:cNvPr id="6" name="Picture 5">
            <a:extLst>
              <a:ext uri="{FF2B5EF4-FFF2-40B4-BE49-F238E27FC236}">
                <a16:creationId xmlns:a16="http://schemas.microsoft.com/office/drawing/2014/main" xmlns="" id="{C1FD4B0F-0185-441F-A258-7AA8813096D4}"/>
              </a:ext>
            </a:extLst>
          </p:cNvPr>
          <p:cNvPicPr>
            <a:picLocks noChangeAspect="1"/>
          </p:cNvPicPr>
          <p:nvPr/>
        </p:nvPicPr>
        <p:blipFill>
          <a:blip r:embed="rId3"/>
          <a:stretch>
            <a:fillRect/>
          </a:stretch>
        </p:blipFill>
        <p:spPr>
          <a:xfrm>
            <a:off x="2847911" y="1246698"/>
            <a:ext cx="1302021" cy="434007"/>
          </a:xfrm>
          <a:prstGeom prst="rect">
            <a:avLst/>
          </a:prstGeom>
        </p:spPr>
      </p:pic>
      <p:pic>
        <p:nvPicPr>
          <p:cNvPr id="8" name="Picture 7">
            <a:extLst>
              <a:ext uri="{FF2B5EF4-FFF2-40B4-BE49-F238E27FC236}">
                <a16:creationId xmlns:a16="http://schemas.microsoft.com/office/drawing/2014/main" xmlns="" id="{BF706B01-6C7D-40AD-B063-5A7CB269DAE3}"/>
              </a:ext>
            </a:extLst>
          </p:cNvPr>
          <p:cNvPicPr>
            <a:picLocks noChangeAspect="1"/>
          </p:cNvPicPr>
          <p:nvPr/>
        </p:nvPicPr>
        <p:blipFill>
          <a:blip r:embed="rId4"/>
          <a:stretch>
            <a:fillRect/>
          </a:stretch>
        </p:blipFill>
        <p:spPr>
          <a:xfrm>
            <a:off x="2754569" y="2864736"/>
            <a:ext cx="1295153" cy="380323"/>
          </a:xfrm>
          <a:prstGeom prst="rect">
            <a:avLst/>
          </a:prstGeom>
        </p:spPr>
      </p:pic>
      <p:pic>
        <p:nvPicPr>
          <p:cNvPr id="10" name="Picture 9">
            <a:extLst>
              <a:ext uri="{FF2B5EF4-FFF2-40B4-BE49-F238E27FC236}">
                <a16:creationId xmlns:a16="http://schemas.microsoft.com/office/drawing/2014/main" xmlns="" id="{152A15E4-397D-4020-804E-037300EAE5E7}"/>
              </a:ext>
            </a:extLst>
          </p:cNvPr>
          <p:cNvPicPr>
            <a:picLocks noChangeAspect="1"/>
          </p:cNvPicPr>
          <p:nvPr/>
        </p:nvPicPr>
        <p:blipFill>
          <a:blip r:embed="rId5"/>
          <a:stretch>
            <a:fillRect/>
          </a:stretch>
        </p:blipFill>
        <p:spPr>
          <a:xfrm>
            <a:off x="2847911" y="4516827"/>
            <a:ext cx="1400154" cy="330745"/>
          </a:xfrm>
          <a:prstGeom prst="rect">
            <a:avLst/>
          </a:prstGeom>
        </p:spPr>
      </p:pic>
    </p:spTree>
    <p:extLst>
      <p:ext uri="{BB962C8B-B14F-4D97-AF65-F5344CB8AC3E}">
        <p14:creationId xmlns:p14="http://schemas.microsoft.com/office/powerpoint/2010/main" val="151584801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C0B4562-A35D-440D-BD4F-0D336DC81F1D}"/>
              </a:ext>
            </a:extLst>
          </p:cNvPr>
          <p:cNvPicPr>
            <a:picLocks noChangeAspect="1"/>
          </p:cNvPicPr>
          <p:nvPr/>
        </p:nvPicPr>
        <p:blipFill>
          <a:blip r:embed="rId2"/>
          <a:stretch>
            <a:fillRect/>
          </a:stretch>
        </p:blipFill>
        <p:spPr>
          <a:xfrm>
            <a:off x="1147391" y="231506"/>
            <a:ext cx="6524625" cy="5991225"/>
          </a:xfrm>
          <a:prstGeom prst="rect">
            <a:avLst/>
          </a:prstGeom>
        </p:spPr>
      </p:pic>
      <p:sp>
        <p:nvSpPr>
          <p:cNvPr id="2" name="TextBox 1">
            <a:extLst>
              <a:ext uri="{FF2B5EF4-FFF2-40B4-BE49-F238E27FC236}">
                <a16:creationId xmlns:a16="http://schemas.microsoft.com/office/drawing/2014/main" xmlns="" id="{684D3B2F-B1BC-49AF-B7B7-6254C6713C2E}"/>
              </a:ext>
            </a:extLst>
          </p:cNvPr>
          <p:cNvSpPr txBox="1"/>
          <p:nvPr/>
        </p:nvSpPr>
        <p:spPr>
          <a:xfrm>
            <a:off x="8953995" y="700900"/>
            <a:ext cx="2814452" cy="1200329"/>
          </a:xfrm>
          <a:prstGeom prst="rect">
            <a:avLst/>
          </a:prstGeom>
          <a:noFill/>
        </p:spPr>
        <p:txBody>
          <a:bodyPr wrap="square" rtlCol="0">
            <a:spAutoFit/>
          </a:bodyPr>
          <a:lstStyle/>
          <a:p>
            <a:r>
              <a:rPr lang="en-IN" dirty="0"/>
              <a:t>Goto(I</a:t>
            </a:r>
            <a:r>
              <a:rPr lang="en-IN" baseline="-25000" dirty="0"/>
              <a:t>3</a:t>
            </a:r>
            <a:r>
              <a:rPr lang="en-IN" dirty="0"/>
              <a:t>, c)= I</a:t>
            </a:r>
            <a:r>
              <a:rPr lang="en-IN" baseline="-25000" dirty="0"/>
              <a:t>3  </a:t>
            </a:r>
          </a:p>
          <a:p>
            <a:r>
              <a:rPr lang="en-IN" dirty="0"/>
              <a:t>Goto(I</a:t>
            </a:r>
            <a:r>
              <a:rPr lang="en-IN" baseline="-25000" dirty="0"/>
              <a:t>3</a:t>
            </a:r>
            <a:r>
              <a:rPr lang="en-IN" dirty="0"/>
              <a:t>, d)= I</a:t>
            </a:r>
            <a:r>
              <a:rPr lang="en-IN" baseline="-25000" dirty="0"/>
              <a:t>4  </a:t>
            </a:r>
          </a:p>
          <a:p>
            <a:r>
              <a:rPr lang="en-IN" dirty="0"/>
              <a:t>Goto(I</a:t>
            </a:r>
            <a:r>
              <a:rPr lang="en-IN" baseline="-25000" dirty="0"/>
              <a:t>6</a:t>
            </a:r>
            <a:r>
              <a:rPr lang="en-IN" dirty="0"/>
              <a:t>, c)= I</a:t>
            </a:r>
            <a:r>
              <a:rPr lang="en-IN" baseline="-25000" dirty="0"/>
              <a:t>6  </a:t>
            </a:r>
          </a:p>
          <a:p>
            <a:r>
              <a:rPr lang="en-IN" dirty="0"/>
              <a:t>Goto(I</a:t>
            </a:r>
            <a:r>
              <a:rPr lang="en-IN" baseline="-25000" dirty="0"/>
              <a:t>6</a:t>
            </a:r>
            <a:r>
              <a:rPr lang="en-IN" dirty="0"/>
              <a:t>, d)= I</a:t>
            </a:r>
            <a:r>
              <a:rPr lang="en-IN" baseline="-25000" dirty="0"/>
              <a:t>7</a:t>
            </a:r>
          </a:p>
        </p:txBody>
      </p:sp>
    </p:spTree>
    <p:extLst>
      <p:ext uri="{BB962C8B-B14F-4D97-AF65-F5344CB8AC3E}">
        <p14:creationId xmlns:p14="http://schemas.microsoft.com/office/powerpoint/2010/main" val="386425526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33373B-29B8-4D13-A4D9-C2FD719E1B75}"/>
              </a:ext>
            </a:extLst>
          </p:cNvPr>
          <p:cNvPicPr>
            <a:picLocks noChangeAspect="1"/>
          </p:cNvPicPr>
          <p:nvPr/>
        </p:nvPicPr>
        <p:blipFill>
          <a:blip r:embed="rId2"/>
          <a:stretch>
            <a:fillRect/>
          </a:stretch>
        </p:blipFill>
        <p:spPr>
          <a:xfrm>
            <a:off x="895350" y="342405"/>
            <a:ext cx="6799844" cy="6177148"/>
          </a:xfrm>
          <a:prstGeom prst="rect">
            <a:avLst/>
          </a:prstGeom>
        </p:spPr>
      </p:pic>
      <p:cxnSp>
        <p:nvCxnSpPr>
          <p:cNvPr id="3" name="Straight Connector 2"/>
          <p:cNvCxnSpPr/>
          <p:nvPr/>
        </p:nvCxnSpPr>
        <p:spPr>
          <a:xfrm flipV="1">
            <a:off x="3006090" y="3554730"/>
            <a:ext cx="3520440" cy="22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446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CCAFB3E-E6E2-4587-A5FC-061F9AED9A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xmlns="" id="{5975841F-9161-4650-BCE5-20FFE7E2961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xmlns="" id="{C848BB07-D4E8-4B48-AFD0-A03B6D70D116}"/>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a:solidFill>
                  <a:srgbClr val="FFFFFF"/>
                </a:solidFill>
                <a:latin typeface="+mj-lt"/>
                <a:ea typeface="+mj-ea"/>
                <a:cs typeface="+mj-cs"/>
              </a:rPr>
              <a:t>Course Outcomes</a:t>
            </a:r>
          </a:p>
        </p:txBody>
      </p:sp>
      <p:sp>
        <p:nvSpPr>
          <p:cNvPr id="9" name="Content Placeholder 8">
            <a:extLst>
              <a:ext uri="{FF2B5EF4-FFF2-40B4-BE49-F238E27FC236}">
                <a16:creationId xmlns:a16="http://schemas.microsoft.com/office/drawing/2014/main" xmlns="" id="{D3BC746F-7E98-4C8E-B975-B814671AFF51}"/>
              </a:ext>
            </a:extLst>
          </p:cNvPr>
          <p:cNvSpPr>
            <a:spLocks noGrp="1"/>
          </p:cNvSpPr>
          <p:nvPr>
            <p:ph idx="1"/>
          </p:nvPr>
        </p:nvSpPr>
        <p:spPr>
          <a:xfrm>
            <a:off x="726057" y="2032347"/>
            <a:ext cx="3658053" cy="955111"/>
          </a:xfrm>
        </p:spPr>
        <p:txBody>
          <a:bodyPr vert="horz" lIns="91440" tIns="45720" rIns="91440" bIns="45720" rtlCol="0" anchor="b">
            <a:normAutofit/>
          </a:bodyPr>
          <a:lstStyle/>
          <a:p>
            <a:pPr marL="0" indent="0">
              <a:buNone/>
            </a:pPr>
            <a:r>
              <a:rPr lang="en-US" sz="1800" kern="1200">
                <a:solidFill>
                  <a:srgbClr val="FFFFFF"/>
                </a:solidFill>
                <a:latin typeface="+mn-lt"/>
                <a:ea typeface="+mn-ea"/>
                <a:cs typeface="+mn-cs"/>
              </a:rPr>
              <a:t>Compiler Construction</a:t>
            </a:r>
          </a:p>
        </p:txBody>
      </p:sp>
      <p:sp>
        <p:nvSpPr>
          <p:cNvPr id="27" name="Rectangle 26">
            <a:extLst>
              <a:ext uri="{FF2B5EF4-FFF2-40B4-BE49-F238E27FC236}">
                <a16:creationId xmlns:a16="http://schemas.microsoft.com/office/drawing/2014/main" xmlns="" id="{640086A0-762B-44EE-AA70-A7268A72A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3">
            <a:extLst>
              <a:ext uri="{FF2B5EF4-FFF2-40B4-BE49-F238E27FC236}">
                <a16:creationId xmlns:a16="http://schemas.microsoft.com/office/drawing/2014/main" xmlns="" id="{B81FE02B-CEC3-4F74-93E1-6463B58DA6AC}"/>
              </a:ext>
            </a:extLst>
          </p:cNvPr>
          <p:cNvGraphicFramePr>
            <a:graphicFrameLocks/>
          </p:cNvGraphicFramePr>
          <p:nvPr/>
        </p:nvGraphicFramePr>
        <p:xfrm>
          <a:off x="5900739" y="1308006"/>
          <a:ext cx="5507804" cy="4263973"/>
        </p:xfrm>
        <a:graphic>
          <a:graphicData uri="http://schemas.openxmlformats.org/drawingml/2006/table">
            <a:tbl>
              <a:tblPr firstRow="1" firstCol="1" bandRow="1"/>
              <a:tblGrid>
                <a:gridCol w="1088129">
                  <a:extLst>
                    <a:ext uri="{9D8B030D-6E8A-4147-A177-3AD203B41FA5}">
                      <a16:colId xmlns:a16="http://schemas.microsoft.com/office/drawing/2014/main" xmlns="" val="3129087849"/>
                    </a:ext>
                  </a:extLst>
                </a:gridCol>
                <a:gridCol w="3285464">
                  <a:extLst>
                    <a:ext uri="{9D8B030D-6E8A-4147-A177-3AD203B41FA5}">
                      <a16:colId xmlns:a16="http://schemas.microsoft.com/office/drawing/2014/main" xmlns="" val="672745984"/>
                    </a:ext>
                  </a:extLst>
                </a:gridCol>
                <a:gridCol w="1134211">
                  <a:extLst>
                    <a:ext uri="{9D8B030D-6E8A-4147-A177-3AD203B41FA5}">
                      <a16:colId xmlns:a16="http://schemas.microsoft.com/office/drawing/2014/main" xmlns="" val="355905188"/>
                    </a:ext>
                  </a:extLst>
                </a:gridCol>
              </a:tblGrid>
              <a:tr h="847805">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Outcome No.</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 Description</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Cognitive Level</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46852976"/>
                  </a:ext>
                </a:extLst>
              </a:tr>
              <a:tr h="847805">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7.1.1</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Define</a:t>
                      </a:r>
                      <a:r>
                        <a:rPr lang="en-US" sz="16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components and phases of the compiler, and the types of parsers.</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CL1</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06331636"/>
                  </a:ext>
                </a:extLst>
              </a:tr>
              <a:tr h="562410">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7.1.2</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Explain</a:t>
                      </a:r>
                      <a:r>
                        <a:rPr lang="en-US" sz="1600" b="0" i="0" u="none" strike="noStrike">
                          <a:effectLst/>
                          <a:latin typeface="Times New Roman" panose="02020603050405020304" pitchFamily="18" charset="0"/>
                          <a:ea typeface="Calibri" panose="020F0502020204030204" pitchFamily="34" charset="0"/>
                          <a:cs typeface="Times New Roman" panose="02020603050405020304" pitchFamily="18" charset="0"/>
                        </a:rPr>
                        <a:t> the components and phases of the compiler.</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CL2</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6219634"/>
                  </a:ext>
                </a:extLst>
              </a:tr>
              <a:tr h="1133290">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7.1.3</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GB" sz="1600" b="1" i="0" u="none" strike="noStrike" kern="1200">
                          <a:solidFill>
                            <a:schemeClr val="tx1"/>
                          </a:solidFill>
                          <a:effectLst/>
                          <a:latin typeface="Times New Roman" panose="02020603050405020304" pitchFamily="18" charset="0"/>
                          <a:ea typeface="+mn-ea"/>
                          <a:cs typeface="Times New Roman" panose="02020603050405020304" pitchFamily="18" charset="0"/>
                        </a:rPr>
                        <a:t>Apply</a:t>
                      </a:r>
                      <a:r>
                        <a:rPr lang="en-GB" sz="1600" b="0" i="0" u="none" strike="noStrike" kern="1200">
                          <a:solidFill>
                            <a:schemeClr val="tx1"/>
                          </a:solidFill>
                          <a:effectLst/>
                          <a:latin typeface="Times New Roman" panose="02020603050405020304" pitchFamily="18" charset="0"/>
                          <a:ea typeface="+mn-ea"/>
                          <a:cs typeface="Times New Roman" panose="02020603050405020304" pitchFamily="18" charset="0"/>
                        </a:rPr>
                        <a:t> algorithms to design a lexical analyser, construct a parser by hand, generate intermediate code and target code.</a:t>
                      </a:r>
                      <a:endParaRPr lang="en-US" sz="1600" b="0" i="0" u="none" strike="noStrike" kern="1200">
                        <a:solidFill>
                          <a:schemeClr val="tx1"/>
                        </a:solidFill>
                        <a:effectLst/>
                        <a:latin typeface="Times New Roman" panose="02020603050405020304" pitchFamily="18" charset="0"/>
                        <a:cs typeface="Times New Roman" panose="02020603050405020304" pitchFamily="18"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7575444"/>
                  </a:ext>
                </a:extLst>
              </a:tr>
              <a:tr h="847805">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7.1.4</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Write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 LEX/YACC specification for a given Regular Expression and </a:t>
                      </a: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the LEX/YACC tool.   </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dirty="0">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95911393"/>
                  </a:ext>
                </a:extLst>
              </a:tr>
            </a:tbl>
          </a:graphicData>
        </a:graphic>
      </p:graphicFrame>
    </p:spTree>
    <p:extLst>
      <p:ext uri="{BB962C8B-B14F-4D97-AF65-F5344CB8AC3E}">
        <p14:creationId xmlns:p14="http://schemas.microsoft.com/office/powerpoint/2010/main" val="4230415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B5DD34-18B8-406E-9273-5EF4F6D3B493}"/>
              </a:ext>
            </a:extLst>
          </p:cNvPr>
          <p:cNvSpPr>
            <a:spLocks noGrp="1"/>
          </p:cNvSpPr>
          <p:nvPr>
            <p:ph idx="1"/>
          </p:nvPr>
        </p:nvSpPr>
        <p:spPr>
          <a:xfrm>
            <a:off x="838200" y="676894"/>
            <a:ext cx="10515600" cy="5500069"/>
          </a:xfrm>
        </p:spPr>
        <p:txBody>
          <a:bodyPr/>
          <a:lstStyle/>
          <a:p>
            <a:r>
              <a:rPr lang="en-IN" u="sng" dirty="0"/>
              <a:t>Global correction</a:t>
            </a:r>
          </a:p>
          <a:p>
            <a:r>
              <a:rPr lang="en-IN" dirty="0"/>
              <a:t>Algorithms for choosing a minimal sequence of changes to obtain a globally least-cost correction</a:t>
            </a:r>
          </a:p>
          <a:p>
            <a:r>
              <a:rPr lang="en-IN" dirty="0"/>
              <a:t>Given an incorrect input string ‘x’ and grammar ‘G’, these algorithms will find a parse tree for a related string ‘y’, such that the number of insertions, deletions, and changes of tokens required to transform ‘x’ into ‘y’ is as small as possible</a:t>
            </a:r>
          </a:p>
          <a:p>
            <a:r>
              <a:rPr lang="en-IN" dirty="0"/>
              <a:t>These methods are too costly to implement in time and space</a:t>
            </a:r>
          </a:p>
          <a:p>
            <a:r>
              <a:rPr lang="en-IN" dirty="0"/>
              <a:t>These techniques are of theoretical interest</a:t>
            </a:r>
          </a:p>
        </p:txBody>
      </p:sp>
      <p:sp>
        <p:nvSpPr>
          <p:cNvPr id="4" name="Rectangle 3" descr="Earth Globe Americas">
            <a:extLst>
              <a:ext uri="{FF2B5EF4-FFF2-40B4-BE49-F238E27FC236}">
                <a16:creationId xmlns:a16="http://schemas.microsoft.com/office/drawing/2014/main" xmlns="" id="{5F881C6A-3EE8-467D-AC38-DFB0FB521B99}"/>
              </a:ext>
            </a:extLst>
          </p:cNvPr>
          <p:cNvSpPr/>
          <p:nvPr/>
        </p:nvSpPr>
        <p:spPr>
          <a:xfrm>
            <a:off x="9118492" y="5096753"/>
            <a:ext cx="1080210" cy="108021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05315163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0DE914D-FD4D-4515-9976-D40A16E7CBA2}"/>
              </a:ext>
            </a:extLst>
          </p:cNvPr>
          <p:cNvPicPr>
            <a:picLocks noChangeAspect="1"/>
          </p:cNvPicPr>
          <p:nvPr/>
        </p:nvPicPr>
        <p:blipFill>
          <a:blip r:embed="rId2"/>
          <a:stretch>
            <a:fillRect/>
          </a:stretch>
        </p:blipFill>
        <p:spPr>
          <a:xfrm>
            <a:off x="816737" y="974272"/>
            <a:ext cx="10871365" cy="2113312"/>
          </a:xfrm>
          <a:prstGeom prst="rect">
            <a:avLst/>
          </a:prstGeom>
        </p:spPr>
      </p:pic>
    </p:spTree>
    <p:extLst>
      <p:ext uri="{BB962C8B-B14F-4D97-AF65-F5344CB8AC3E}">
        <p14:creationId xmlns:p14="http://schemas.microsoft.com/office/powerpoint/2010/main" val="41813795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1FEC0EB-D725-4D57-86D3-9F107FE28FFE}"/>
              </a:ext>
            </a:extLst>
          </p:cNvPr>
          <p:cNvPicPr>
            <a:picLocks noChangeAspect="1"/>
          </p:cNvPicPr>
          <p:nvPr/>
        </p:nvPicPr>
        <p:blipFill>
          <a:blip r:embed="rId2"/>
          <a:stretch>
            <a:fillRect/>
          </a:stretch>
        </p:blipFill>
        <p:spPr>
          <a:xfrm>
            <a:off x="136874" y="332756"/>
            <a:ext cx="5836414" cy="4716897"/>
          </a:xfrm>
          <a:prstGeom prst="rect">
            <a:avLst/>
          </a:prstGeom>
        </p:spPr>
      </p:pic>
      <p:graphicFrame>
        <p:nvGraphicFramePr>
          <p:cNvPr id="2" name="Table 1">
            <a:extLst>
              <a:ext uri="{FF2B5EF4-FFF2-40B4-BE49-F238E27FC236}">
                <a16:creationId xmlns:a16="http://schemas.microsoft.com/office/drawing/2014/main" xmlns="" id="{E4A3BA88-737B-49FC-B8BA-630585F8110D}"/>
              </a:ext>
            </a:extLst>
          </p:cNvPr>
          <p:cNvGraphicFramePr>
            <a:graphicFrameLocks/>
          </p:cNvGraphicFramePr>
          <p:nvPr>
            <p:extLst>
              <p:ext uri="{D42A27DB-BD31-4B8C-83A1-F6EECF244321}">
                <p14:modId xmlns:p14="http://schemas.microsoft.com/office/powerpoint/2010/main" val="4046416253"/>
              </p:ext>
            </p:extLst>
          </p:nvPr>
        </p:nvGraphicFramePr>
        <p:xfrm>
          <a:off x="6526481" y="344878"/>
          <a:ext cx="4173187" cy="2560320"/>
        </p:xfrm>
        <a:graphic>
          <a:graphicData uri="http://schemas.openxmlformats.org/drawingml/2006/table">
            <a:tbl>
              <a:tblPr firstRow="1" bandRow="1">
                <a:tableStyleId>{5C22544A-7EE6-4342-B048-85BDC9FD1C3A}</a:tableStyleId>
              </a:tblPr>
              <a:tblGrid>
                <a:gridCol w="1349615">
                  <a:extLst>
                    <a:ext uri="{9D8B030D-6E8A-4147-A177-3AD203B41FA5}">
                      <a16:colId xmlns:a16="http://schemas.microsoft.com/office/drawing/2014/main" xmlns="" val="376867575"/>
                    </a:ext>
                  </a:extLst>
                </a:gridCol>
                <a:gridCol w="1398533">
                  <a:extLst>
                    <a:ext uri="{9D8B030D-6E8A-4147-A177-3AD203B41FA5}">
                      <a16:colId xmlns:a16="http://schemas.microsoft.com/office/drawing/2014/main" xmlns="" val="338751511"/>
                    </a:ext>
                  </a:extLst>
                </a:gridCol>
                <a:gridCol w="1425039">
                  <a:extLst>
                    <a:ext uri="{9D8B030D-6E8A-4147-A177-3AD203B41FA5}">
                      <a16:colId xmlns:a16="http://schemas.microsoft.com/office/drawing/2014/main" xmlns="" val="3887795599"/>
                    </a:ext>
                  </a:extLst>
                </a:gridCol>
              </a:tblGrid>
              <a:tr h="210143">
                <a:tc>
                  <a:txBody>
                    <a:bodyPr/>
                    <a:lstStyle/>
                    <a:p>
                      <a:r>
                        <a:rPr lang="en-IN" dirty="0"/>
                        <a:t>Stack   </a:t>
                      </a:r>
                    </a:p>
                  </a:txBody>
                  <a:tcPr/>
                </a:tc>
                <a:tc>
                  <a:txBody>
                    <a:bodyPr/>
                    <a:lstStyle/>
                    <a:p>
                      <a:r>
                        <a:rPr lang="en-IN" dirty="0"/>
                        <a:t>Input Buffer</a:t>
                      </a:r>
                    </a:p>
                  </a:txBody>
                  <a:tcPr/>
                </a:tc>
                <a:tc>
                  <a:txBody>
                    <a:bodyPr/>
                    <a:lstStyle/>
                    <a:p>
                      <a:r>
                        <a:rPr lang="en-IN" dirty="0"/>
                        <a:t>Action</a:t>
                      </a:r>
                    </a:p>
                  </a:txBody>
                  <a:tcPr/>
                </a:tc>
                <a:extLst>
                  <a:ext uri="{0D108BD9-81ED-4DB2-BD59-A6C34878D82A}">
                    <a16:rowId xmlns:a16="http://schemas.microsoft.com/office/drawing/2014/main" xmlns="" val="1320457850"/>
                  </a:ext>
                </a:extLst>
              </a:tr>
              <a:tr h="210143">
                <a:tc>
                  <a:txBody>
                    <a:bodyPr/>
                    <a:lstStyle/>
                    <a:p>
                      <a:r>
                        <a:rPr lang="en-IN"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dd$</a:t>
                      </a:r>
                    </a:p>
                  </a:txBody>
                  <a:tcPr/>
                </a:tc>
                <a:tc>
                  <a:txBody>
                    <a:bodyPr/>
                    <a:lstStyle/>
                    <a:p>
                      <a:r>
                        <a:rPr lang="en-IN" dirty="0"/>
                        <a:t>s4</a:t>
                      </a:r>
                    </a:p>
                  </a:txBody>
                  <a:tcPr/>
                </a:tc>
                <a:extLst>
                  <a:ext uri="{0D108BD9-81ED-4DB2-BD59-A6C34878D82A}">
                    <a16:rowId xmlns:a16="http://schemas.microsoft.com/office/drawing/2014/main" xmlns="" val="3560101775"/>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0d4</a:t>
                      </a:r>
                    </a:p>
                  </a:txBody>
                  <a:tcPr/>
                </a:tc>
                <a:tc>
                  <a:txBody>
                    <a:bodyPr/>
                    <a:lstStyle/>
                    <a:p>
                      <a:r>
                        <a:rPr lang="en-IN" dirty="0"/>
                        <a:t>                  d$</a:t>
                      </a:r>
                    </a:p>
                  </a:txBody>
                  <a:tcPr/>
                </a:tc>
                <a:tc>
                  <a:txBody>
                    <a:bodyPr/>
                    <a:lstStyle/>
                    <a:p>
                      <a:r>
                        <a:rPr lang="en-IN" dirty="0"/>
                        <a:t>r3</a:t>
                      </a:r>
                    </a:p>
                  </a:txBody>
                  <a:tcPr/>
                </a:tc>
                <a:extLst>
                  <a:ext uri="{0D108BD9-81ED-4DB2-BD59-A6C34878D82A}">
                    <a16:rowId xmlns:a16="http://schemas.microsoft.com/office/drawing/2014/main" xmlns="" val="701460703"/>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0C2</a:t>
                      </a:r>
                    </a:p>
                  </a:txBody>
                  <a:tcPr/>
                </a:tc>
                <a:tc>
                  <a:txBody>
                    <a:bodyPr/>
                    <a:lstStyle/>
                    <a:p>
                      <a:r>
                        <a:rPr lang="en-IN" dirty="0"/>
                        <a:t>                  d$</a:t>
                      </a:r>
                    </a:p>
                  </a:txBody>
                  <a:tcPr/>
                </a:tc>
                <a:tc>
                  <a:txBody>
                    <a:bodyPr/>
                    <a:lstStyle/>
                    <a:p>
                      <a:r>
                        <a:rPr lang="en-IN" dirty="0"/>
                        <a:t>s7</a:t>
                      </a:r>
                    </a:p>
                  </a:txBody>
                  <a:tcPr/>
                </a:tc>
                <a:extLst>
                  <a:ext uri="{0D108BD9-81ED-4DB2-BD59-A6C34878D82A}">
                    <a16:rowId xmlns:a16="http://schemas.microsoft.com/office/drawing/2014/main" xmlns="" val="2489585300"/>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0C2d7</a:t>
                      </a:r>
                    </a:p>
                  </a:txBody>
                  <a:tcPr/>
                </a:tc>
                <a:tc>
                  <a:txBody>
                    <a:bodyPr/>
                    <a:lstStyle/>
                    <a:p>
                      <a:r>
                        <a:rPr lang="en-IN" dirty="0"/>
                        <a:t>                    $</a:t>
                      </a:r>
                    </a:p>
                  </a:txBody>
                  <a:tcPr/>
                </a:tc>
                <a:tc>
                  <a:txBody>
                    <a:bodyPr/>
                    <a:lstStyle/>
                    <a:p>
                      <a:r>
                        <a:rPr lang="en-IN" dirty="0"/>
                        <a:t>r3</a:t>
                      </a:r>
                    </a:p>
                  </a:txBody>
                  <a:tcPr/>
                </a:tc>
                <a:extLst>
                  <a:ext uri="{0D108BD9-81ED-4DB2-BD59-A6C34878D82A}">
                    <a16:rowId xmlns:a16="http://schemas.microsoft.com/office/drawing/2014/main" xmlns="" val="4292253517"/>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0C2C5</a:t>
                      </a:r>
                    </a:p>
                  </a:txBody>
                  <a:tcPr/>
                </a:tc>
                <a:tc>
                  <a:txBody>
                    <a:bodyPr/>
                    <a:lstStyle/>
                    <a:p>
                      <a:r>
                        <a:rPr lang="en-IN" dirty="0"/>
                        <a:t>                    $</a:t>
                      </a:r>
                    </a:p>
                  </a:txBody>
                  <a:tcPr/>
                </a:tc>
                <a:tc>
                  <a:txBody>
                    <a:bodyPr/>
                    <a:lstStyle/>
                    <a:p>
                      <a:r>
                        <a:rPr lang="en-IN" dirty="0"/>
                        <a:t>r1</a:t>
                      </a:r>
                    </a:p>
                  </a:txBody>
                  <a:tcPr/>
                </a:tc>
                <a:extLst>
                  <a:ext uri="{0D108BD9-81ED-4DB2-BD59-A6C34878D82A}">
                    <a16:rowId xmlns:a16="http://schemas.microsoft.com/office/drawing/2014/main" xmlns="" val="1785216795"/>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0S1</a:t>
                      </a:r>
                    </a:p>
                  </a:txBody>
                  <a:tcPr/>
                </a:tc>
                <a:tc>
                  <a:txBody>
                    <a:bodyPr/>
                    <a:lstStyle/>
                    <a:p>
                      <a:r>
                        <a:rPr lang="en-IN" dirty="0"/>
                        <a:t>                    $</a:t>
                      </a:r>
                    </a:p>
                  </a:txBody>
                  <a:tcPr/>
                </a:tc>
                <a:tc>
                  <a:txBody>
                    <a:bodyPr/>
                    <a:lstStyle/>
                    <a:p>
                      <a:r>
                        <a:rPr lang="en-IN" dirty="0"/>
                        <a:t>acc</a:t>
                      </a:r>
                    </a:p>
                  </a:txBody>
                  <a:tcPr/>
                </a:tc>
                <a:extLst>
                  <a:ext uri="{0D108BD9-81ED-4DB2-BD59-A6C34878D82A}">
                    <a16:rowId xmlns:a16="http://schemas.microsoft.com/office/drawing/2014/main" xmlns="" val="671077502"/>
                  </a:ext>
                </a:extLst>
              </a:tr>
            </a:tbl>
          </a:graphicData>
        </a:graphic>
      </p:graphicFrame>
      <p:pic>
        <p:nvPicPr>
          <p:cNvPr id="3" name="Picture 2"/>
          <p:cNvPicPr>
            <a:picLocks noChangeAspect="1"/>
          </p:cNvPicPr>
          <p:nvPr/>
        </p:nvPicPr>
        <p:blipFill>
          <a:blip r:embed="rId3"/>
          <a:stretch>
            <a:fillRect/>
          </a:stretch>
        </p:blipFill>
        <p:spPr>
          <a:xfrm>
            <a:off x="6800844" y="4636861"/>
            <a:ext cx="2495550" cy="1476375"/>
          </a:xfrm>
          <a:prstGeom prst="rect">
            <a:avLst/>
          </a:prstGeom>
        </p:spPr>
      </p:pic>
      <p:sp>
        <p:nvSpPr>
          <p:cNvPr id="4" name="TextBox 3"/>
          <p:cNvSpPr txBox="1"/>
          <p:nvPr/>
        </p:nvSpPr>
        <p:spPr>
          <a:xfrm>
            <a:off x="9051143" y="4760440"/>
            <a:ext cx="775962" cy="1229215"/>
          </a:xfrm>
          <a:prstGeom prst="rect">
            <a:avLst/>
          </a:prstGeom>
          <a:noFill/>
        </p:spPr>
        <p:txBody>
          <a:bodyPr wrap="square" rtlCol="0">
            <a:spAutoFit/>
          </a:bodyPr>
          <a:lstStyle/>
          <a:p>
            <a:r>
              <a:rPr lang="en-IN" dirty="0"/>
              <a:t>(</a:t>
            </a:r>
            <a:r>
              <a:rPr lang="en-IN" dirty="0" smtClean="0"/>
              <a:t>0)</a:t>
            </a:r>
          </a:p>
          <a:p>
            <a:r>
              <a:rPr lang="en-IN" dirty="0" smtClean="0"/>
              <a:t>(1)</a:t>
            </a:r>
          </a:p>
          <a:p>
            <a:r>
              <a:rPr lang="en-IN" dirty="0" smtClean="0"/>
              <a:t>(2)</a:t>
            </a:r>
          </a:p>
          <a:p>
            <a:r>
              <a:rPr lang="en-IN" dirty="0" smtClean="0"/>
              <a:t>(3)</a:t>
            </a:r>
            <a:endParaRPr lang="en-GB" dirty="0"/>
          </a:p>
        </p:txBody>
      </p:sp>
    </p:spTree>
    <p:extLst>
      <p:ext uri="{BB962C8B-B14F-4D97-AF65-F5344CB8AC3E}">
        <p14:creationId xmlns:p14="http://schemas.microsoft.com/office/powerpoint/2010/main" val="1898498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8400247-2EAE-44B4-A116-F2DDD8A7FF1B}"/>
              </a:ext>
            </a:extLst>
          </p:cNvPr>
          <p:cNvPicPr>
            <a:picLocks noChangeAspect="1"/>
          </p:cNvPicPr>
          <p:nvPr/>
        </p:nvPicPr>
        <p:blipFill>
          <a:blip r:embed="rId2"/>
          <a:stretch>
            <a:fillRect/>
          </a:stretch>
        </p:blipFill>
        <p:spPr>
          <a:xfrm>
            <a:off x="876114" y="1701325"/>
            <a:ext cx="10018952" cy="1516888"/>
          </a:xfrm>
          <a:prstGeom prst="rect">
            <a:avLst/>
          </a:prstGeom>
        </p:spPr>
      </p:pic>
    </p:spTree>
    <p:extLst>
      <p:ext uri="{BB962C8B-B14F-4D97-AF65-F5344CB8AC3E}">
        <p14:creationId xmlns:p14="http://schemas.microsoft.com/office/powerpoint/2010/main" val="28059732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D69CD-C13E-4302-8340-067819ABE743}"/>
              </a:ext>
            </a:extLst>
          </p:cNvPr>
          <p:cNvSpPr>
            <a:spLocks noGrp="1"/>
          </p:cNvSpPr>
          <p:nvPr>
            <p:ph type="title"/>
          </p:nvPr>
        </p:nvSpPr>
        <p:spPr/>
        <p:txBody>
          <a:bodyPr/>
          <a:lstStyle/>
          <a:p>
            <a:r>
              <a:rPr lang="en-IN" dirty="0"/>
              <a:t>Constructing LALR tables</a:t>
            </a:r>
          </a:p>
        </p:txBody>
      </p:sp>
      <p:pic>
        <p:nvPicPr>
          <p:cNvPr id="5" name="Picture 4">
            <a:extLst>
              <a:ext uri="{FF2B5EF4-FFF2-40B4-BE49-F238E27FC236}">
                <a16:creationId xmlns:a16="http://schemas.microsoft.com/office/drawing/2014/main" xmlns="" id="{B4E9CFBB-4C81-4A24-A446-B0755A016E92}"/>
              </a:ext>
            </a:extLst>
          </p:cNvPr>
          <p:cNvPicPr>
            <a:picLocks noChangeAspect="1"/>
          </p:cNvPicPr>
          <p:nvPr/>
        </p:nvPicPr>
        <p:blipFill>
          <a:blip r:embed="rId2"/>
          <a:stretch>
            <a:fillRect/>
          </a:stretch>
        </p:blipFill>
        <p:spPr>
          <a:xfrm>
            <a:off x="838200" y="1825625"/>
            <a:ext cx="10296385" cy="2627622"/>
          </a:xfrm>
          <a:prstGeom prst="rect">
            <a:avLst/>
          </a:prstGeom>
        </p:spPr>
      </p:pic>
      <p:cxnSp>
        <p:nvCxnSpPr>
          <p:cNvPr id="4" name="Straight Connector 3"/>
          <p:cNvCxnSpPr/>
          <p:nvPr/>
        </p:nvCxnSpPr>
        <p:spPr>
          <a:xfrm>
            <a:off x="5123145" y="2617940"/>
            <a:ext cx="2868460" cy="250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3763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A06ACE0-B80D-432F-AB34-B08324F7ABBA}"/>
              </a:ext>
            </a:extLst>
          </p:cNvPr>
          <p:cNvPicPr>
            <a:picLocks noChangeAspect="1"/>
          </p:cNvPicPr>
          <p:nvPr/>
        </p:nvPicPr>
        <p:blipFill>
          <a:blip r:embed="rId2"/>
          <a:stretch>
            <a:fillRect/>
          </a:stretch>
        </p:blipFill>
        <p:spPr>
          <a:xfrm>
            <a:off x="572073" y="1090550"/>
            <a:ext cx="10730643" cy="2246415"/>
          </a:xfrm>
          <a:prstGeom prst="rect">
            <a:avLst/>
          </a:prstGeom>
        </p:spPr>
      </p:pic>
    </p:spTree>
    <p:extLst>
      <p:ext uri="{BB962C8B-B14F-4D97-AF65-F5344CB8AC3E}">
        <p14:creationId xmlns:p14="http://schemas.microsoft.com/office/powerpoint/2010/main" val="10706111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D0E2D2C-EB81-45CE-9B50-E324C7AD1CEE}"/>
              </a:ext>
            </a:extLst>
          </p:cNvPr>
          <p:cNvPicPr>
            <a:picLocks noChangeAspect="1"/>
          </p:cNvPicPr>
          <p:nvPr/>
        </p:nvPicPr>
        <p:blipFill>
          <a:blip r:embed="rId2"/>
          <a:stretch>
            <a:fillRect/>
          </a:stretch>
        </p:blipFill>
        <p:spPr>
          <a:xfrm>
            <a:off x="1479342" y="3453504"/>
            <a:ext cx="2738873" cy="782535"/>
          </a:xfrm>
          <a:prstGeom prst="rect">
            <a:avLst/>
          </a:prstGeom>
        </p:spPr>
      </p:pic>
      <p:pic>
        <p:nvPicPr>
          <p:cNvPr id="7" name="Picture 6">
            <a:extLst>
              <a:ext uri="{FF2B5EF4-FFF2-40B4-BE49-F238E27FC236}">
                <a16:creationId xmlns:a16="http://schemas.microsoft.com/office/drawing/2014/main" xmlns="" id="{B1E271AC-923B-448B-9229-F6EDA64BB4A2}"/>
              </a:ext>
            </a:extLst>
          </p:cNvPr>
          <p:cNvPicPr>
            <a:picLocks noChangeAspect="1"/>
          </p:cNvPicPr>
          <p:nvPr/>
        </p:nvPicPr>
        <p:blipFill>
          <a:blip r:embed="rId3"/>
          <a:stretch>
            <a:fillRect/>
          </a:stretch>
        </p:blipFill>
        <p:spPr>
          <a:xfrm>
            <a:off x="1581414" y="4236039"/>
            <a:ext cx="2534730" cy="782534"/>
          </a:xfrm>
          <a:prstGeom prst="rect">
            <a:avLst/>
          </a:prstGeom>
        </p:spPr>
      </p:pic>
      <p:pic>
        <p:nvPicPr>
          <p:cNvPr id="9" name="Picture 8">
            <a:extLst>
              <a:ext uri="{FF2B5EF4-FFF2-40B4-BE49-F238E27FC236}">
                <a16:creationId xmlns:a16="http://schemas.microsoft.com/office/drawing/2014/main" xmlns="" id="{0DF44F79-8F3B-4F52-BA2D-9E5A5648B9A0}"/>
              </a:ext>
            </a:extLst>
          </p:cNvPr>
          <p:cNvPicPr>
            <a:picLocks noChangeAspect="1"/>
          </p:cNvPicPr>
          <p:nvPr/>
        </p:nvPicPr>
        <p:blipFill>
          <a:blip r:embed="rId4"/>
          <a:stretch>
            <a:fillRect/>
          </a:stretch>
        </p:blipFill>
        <p:spPr>
          <a:xfrm>
            <a:off x="915659" y="4935584"/>
            <a:ext cx="10381945" cy="1055791"/>
          </a:xfrm>
          <a:prstGeom prst="rect">
            <a:avLst/>
          </a:prstGeom>
        </p:spPr>
      </p:pic>
      <p:sp>
        <p:nvSpPr>
          <p:cNvPr id="3" name="TextBox 2"/>
          <p:cNvSpPr txBox="1"/>
          <p:nvPr/>
        </p:nvSpPr>
        <p:spPr>
          <a:xfrm>
            <a:off x="592512" y="357042"/>
            <a:ext cx="10316493" cy="1754326"/>
          </a:xfrm>
          <a:prstGeom prst="rect">
            <a:avLst/>
          </a:prstGeom>
          <a:noFill/>
        </p:spPr>
        <p:txBody>
          <a:bodyPr wrap="square" rtlCol="0">
            <a:spAutoFit/>
          </a:bodyPr>
          <a:lstStyle/>
          <a:p>
            <a:r>
              <a:rPr lang="en-IN" dirty="0" smtClean="0"/>
              <a:t>To compute the LALR table:</a:t>
            </a:r>
          </a:p>
          <a:p>
            <a:r>
              <a:rPr lang="en-IN" dirty="0" smtClean="0"/>
              <a:t>Solve using the canonical parsing method.</a:t>
            </a:r>
          </a:p>
          <a:p>
            <a:pPr marL="342900" indent="-342900">
              <a:buAutoNum type="arabicParenR"/>
            </a:pPr>
            <a:r>
              <a:rPr lang="en-IN" dirty="0" smtClean="0"/>
              <a:t>Augment the grammar</a:t>
            </a:r>
          </a:p>
          <a:p>
            <a:pPr marL="342900" indent="-342900">
              <a:buAutoNum type="arabicParenR"/>
            </a:pPr>
            <a:r>
              <a:rPr lang="en-IN" dirty="0" smtClean="0"/>
              <a:t>Closure(S’ -&gt; .S,$)</a:t>
            </a:r>
          </a:p>
          <a:p>
            <a:r>
              <a:rPr lang="en-IN" dirty="0" smtClean="0"/>
              <a:t>3 &amp; 4) Compute Goto(I, X) and the  set-of-items construction</a:t>
            </a:r>
          </a:p>
          <a:p>
            <a:r>
              <a:rPr lang="en-IN" i="1" dirty="0" smtClean="0"/>
              <a:t>5) Identify the LR(1) items that have the same core, i.e., only the elements after the comma are different.</a:t>
            </a:r>
            <a:endParaRPr lang="en-GB" i="1" dirty="0"/>
          </a:p>
        </p:txBody>
      </p:sp>
      <p:sp>
        <p:nvSpPr>
          <p:cNvPr id="4" name="Rounded Rectangle 3"/>
          <p:cNvSpPr/>
          <p:nvPr/>
        </p:nvSpPr>
        <p:spPr>
          <a:xfrm>
            <a:off x="2349795" y="3530009"/>
            <a:ext cx="946298" cy="1329070"/>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57799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A5E4DB-C204-4D71-992A-BFA86E650BD9}"/>
              </a:ext>
            </a:extLst>
          </p:cNvPr>
          <p:cNvPicPr>
            <a:picLocks noChangeAspect="1"/>
          </p:cNvPicPr>
          <p:nvPr/>
        </p:nvPicPr>
        <p:blipFill>
          <a:blip r:embed="rId2"/>
          <a:stretch>
            <a:fillRect/>
          </a:stretch>
        </p:blipFill>
        <p:spPr>
          <a:xfrm>
            <a:off x="1166688" y="1194088"/>
            <a:ext cx="4938114" cy="1693577"/>
          </a:xfrm>
          <a:prstGeom prst="rect">
            <a:avLst/>
          </a:prstGeom>
        </p:spPr>
      </p:pic>
      <p:pic>
        <p:nvPicPr>
          <p:cNvPr id="7" name="Picture 6">
            <a:extLst>
              <a:ext uri="{FF2B5EF4-FFF2-40B4-BE49-F238E27FC236}">
                <a16:creationId xmlns:a16="http://schemas.microsoft.com/office/drawing/2014/main" xmlns="" id="{38BE081F-D807-4EF3-82A8-072735194C31}"/>
              </a:ext>
            </a:extLst>
          </p:cNvPr>
          <p:cNvPicPr>
            <a:picLocks noChangeAspect="1"/>
          </p:cNvPicPr>
          <p:nvPr/>
        </p:nvPicPr>
        <p:blipFill>
          <a:blip r:embed="rId3"/>
          <a:stretch>
            <a:fillRect/>
          </a:stretch>
        </p:blipFill>
        <p:spPr>
          <a:xfrm>
            <a:off x="3066740" y="3970336"/>
            <a:ext cx="3422870" cy="649165"/>
          </a:xfrm>
          <a:prstGeom prst="rect">
            <a:avLst/>
          </a:prstGeom>
        </p:spPr>
      </p:pic>
    </p:spTree>
    <p:extLst>
      <p:ext uri="{BB962C8B-B14F-4D97-AF65-F5344CB8AC3E}">
        <p14:creationId xmlns:p14="http://schemas.microsoft.com/office/powerpoint/2010/main" val="15636415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085EA4A-350F-4A92-B773-0C37F54DC0DB}"/>
              </a:ext>
            </a:extLst>
          </p:cNvPr>
          <p:cNvPicPr>
            <a:picLocks noChangeAspect="1"/>
          </p:cNvPicPr>
          <p:nvPr/>
        </p:nvPicPr>
        <p:blipFill>
          <a:blip r:embed="rId2"/>
          <a:stretch>
            <a:fillRect/>
          </a:stretch>
        </p:blipFill>
        <p:spPr>
          <a:xfrm>
            <a:off x="0" y="173972"/>
            <a:ext cx="9015281" cy="5066859"/>
          </a:xfrm>
          <a:prstGeom prst="rect">
            <a:avLst/>
          </a:prstGeom>
        </p:spPr>
      </p:pic>
      <p:graphicFrame>
        <p:nvGraphicFramePr>
          <p:cNvPr id="3" name="Table 2">
            <a:extLst>
              <a:ext uri="{FF2B5EF4-FFF2-40B4-BE49-F238E27FC236}">
                <a16:creationId xmlns:a16="http://schemas.microsoft.com/office/drawing/2014/main" xmlns="" id="{E4A3BA88-737B-49FC-B8BA-630585F8110D}"/>
              </a:ext>
            </a:extLst>
          </p:cNvPr>
          <p:cNvGraphicFramePr>
            <a:graphicFrameLocks/>
          </p:cNvGraphicFramePr>
          <p:nvPr>
            <p:extLst>
              <p:ext uri="{D42A27DB-BD31-4B8C-83A1-F6EECF244321}">
                <p14:modId xmlns:p14="http://schemas.microsoft.com/office/powerpoint/2010/main" val="796542063"/>
              </p:ext>
            </p:extLst>
          </p:nvPr>
        </p:nvGraphicFramePr>
        <p:xfrm>
          <a:off x="7428356" y="1152394"/>
          <a:ext cx="4173187" cy="2560320"/>
        </p:xfrm>
        <a:graphic>
          <a:graphicData uri="http://schemas.openxmlformats.org/drawingml/2006/table">
            <a:tbl>
              <a:tblPr firstRow="1" bandRow="1">
                <a:tableStyleId>{5C22544A-7EE6-4342-B048-85BDC9FD1C3A}</a:tableStyleId>
              </a:tblPr>
              <a:tblGrid>
                <a:gridCol w="1349615">
                  <a:extLst>
                    <a:ext uri="{9D8B030D-6E8A-4147-A177-3AD203B41FA5}">
                      <a16:colId xmlns:a16="http://schemas.microsoft.com/office/drawing/2014/main" xmlns="" val="376867575"/>
                    </a:ext>
                  </a:extLst>
                </a:gridCol>
                <a:gridCol w="1398533">
                  <a:extLst>
                    <a:ext uri="{9D8B030D-6E8A-4147-A177-3AD203B41FA5}">
                      <a16:colId xmlns:a16="http://schemas.microsoft.com/office/drawing/2014/main" xmlns="" val="338751511"/>
                    </a:ext>
                  </a:extLst>
                </a:gridCol>
                <a:gridCol w="1425039">
                  <a:extLst>
                    <a:ext uri="{9D8B030D-6E8A-4147-A177-3AD203B41FA5}">
                      <a16:colId xmlns:a16="http://schemas.microsoft.com/office/drawing/2014/main" xmlns="" val="3887795599"/>
                    </a:ext>
                  </a:extLst>
                </a:gridCol>
              </a:tblGrid>
              <a:tr h="334857">
                <a:tc>
                  <a:txBody>
                    <a:bodyPr/>
                    <a:lstStyle/>
                    <a:p>
                      <a:r>
                        <a:rPr lang="en-IN" dirty="0"/>
                        <a:t>Stack   </a:t>
                      </a:r>
                    </a:p>
                  </a:txBody>
                  <a:tcPr/>
                </a:tc>
                <a:tc>
                  <a:txBody>
                    <a:bodyPr/>
                    <a:lstStyle/>
                    <a:p>
                      <a:r>
                        <a:rPr lang="en-IN" dirty="0"/>
                        <a:t>Input Buffer</a:t>
                      </a:r>
                    </a:p>
                  </a:txBody>
                  <a:tcPr/>
                </a:tc>
                <a:tc>
                  <a:txBody>
                    <a:bodyPr/>
                    <a:lstStyle/>
                    <a:p>
                      <a:r>
                        <a:rPr lang="en-IN" dirty="0"/>
                        <a:t>Action</a:t>
                      </a:r>
                    </a:p>
                  </a:txBody>
                  <a:tcPr/>
                </a:tc>
                <a:extLst>
                  <a:ext uri="{0D108BD9-81ED-4DB2-BD59-A6C34878D82A}">
                    <a16:rowId xmlns:a16="http://schemas.microsoft.com/office/drawing/2014/main" xmlns="" val="1320457850"/>
                  </a:ext>
                </a:extLst>
              </a:tr>
              <a:tr h="210143">
                <a:tc>
                  <a:txBody>
                    <a:bodyPr/>
                    <a:lstStyle/>
                    <a:p>
                      <a:r>
                        <a:rPr lang="en-IN"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dd$</a:t>
                      </a:r>
                    </a:p>
                  </a:txBody>
                  <a:tcPr/>
                </a:tc>
                <a:tc>
                  <a:txBody>
                    <a:bodyPr/>
                    <a:lstStyle/>
                    <a:p>
                      <a:r>
                        <a:rPr lang="en-IN" dirty="0" smtClean="0"/>
                        <a:t>s47</a:t>
                      </a:r>
                      <a:endParaRPr lang="en-IN" dirty="0"/>
                    </a:p>
                  </a:txBody>
                  <a:tcPr/>
                </a:tc>
                <a:extLst>
                  <a:ext uri="{0D108BD9-81ED-4DB2-BD59-A6C34878D82A}">
                    <a16:rowId xmlns:a16="http://schemas.microsoft.com/office/drawing/2014/main" xmlns="" val="3560101775"/>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0d47</a:t>
                      </a:r>
                      <a:endParaRPr lang="en-IN" dirty="0"/>
                    </a:p>
                  </a:txBody>
                  <a:tcPr/>
                </a:tc>
                <a:tc>
                  <a:txBody>
                    <a:bodyPr/>
                    <a:lstStyle/>
                    <a:p>
                      <a:r>
                        <a:rPr lang="en-IN" dirty="0"/>
                        <a:t>                  d$</a:t>
                      </a:r>
                    </a:p>
                  </a:txBody>
                  <a:tcPr/>
                </a:tc>
                <a:tc>
                  <a:txBody>
                    <a:bodyPr/>
                    <a:lstStyle/>
                    <a:p>
                      <a:r>
                        <a:rPr lang="en-IN" dirty="0"/>
                        <a:t>r3</a:t>
                      </a:r>
                    </a:p>
                  </a:txBody>
                  <a:tcPr/>
                </a:tc>
                <a:extLst>
                  <a:ext uri="{0D108BD9-81ED-4DB2-BD59-A6C34878D82A}">
                    <a16:rowId xmlns:a16="http://schemas.microsoft.com/office/drawing/2014/main" xmlns="" val="701460703"/>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0C2</a:t>
                      </a:r>
                    </a:p>
                  </a:txBody>
                  <a:tcPr/>
                </a:tc>
                <a:tc>
                  <a:txBody>
                    <a:bodyPr/>
                    <a:lstStyle/>
                    <a:p>
                      <a:r>
                        <a:rPr lang="en-IN" dirty="0"/>
                        <a:t>                  d$</a:t>
                      </a:r>
                    </a:p>
                  </a:txBody>
                  <a:tcPr/>
                </a:tc>
                <a:tc>
                  <a:txBody>
                    <a:bodyPr/>
                    <a:lstStyle/>
                    <a:p>
                      <a:r>
                        <a:rPr lang="en-IN" dirty="0" smtClean="0"/>
                        <a:t>s47</a:t>
                      </a:r>
                      <a:endParaRPr lang="en-IN" dirty="0"/>
                    </a:p>
                  </a:txBody>
                  <a:tcPr/>
                </a:tc>
                <a:extLst>
                  <a:ext uri="{0D108BD9-81ED-4DB2-BD59-A6C34878D82A}">
                    <a16:rowId xmlns:a16="http://schemas.microsoft.com/office/drawing/2014/main" xmlns="" val="2489585300"/>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0C2d47</a:t>
                      </a:r>
                      <a:endParaRPr lang="en-IN" dirty="0"/>
                    </a:p>
                  </a:txBody>
                  <a:tcPr/>
                </a:tc>
                <a:tc>
                  <a:txBody>
                    <a:bodyPr/>
                    <a:lstStyle/>
                    <a:p>
                      <a:r>
                        <a:rPr lang="en-IN" dirty="0"/>
                        <a:t>                    $</a:t>
                      </a:r>
                    </a:p>
                  </a:txBody>
                  <a:tcPr/>
                </a:tc>
                <a:tc>
                  <a:txBody>
                    <a:bodyPr/>
                    <a:lstStyle/>
                    <a:p>
                      <a:r>
                        <a:rPr lang="en-IN" dirty="0"/>
                        <a:t>r3</a:t>
                      </a:r>
                    </a:p>
                  </a:txBody>
                  <a:tcPr/>
                </a:tc>
                <a:extLst>
                  <a:ext uri="{0D108BD9-81ED-4DB2-BD59-A6C34878D82A}">
                    <a16:rowId xmlns:a16="http://schemas.microsoft.com/office/drawing/2014/main" xmlns="" val="4292253517"/>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0C2C5</a:t>
                      </a:r>
                    </a:p>
                  </a:txBody>
                  <a:tcPr/>
                </a:tc>
                <a:tc>
                  <a:txBody>
                    <a:bodyPr/>
                    <a:lstStyle/>
                    <a:p>
                      <a:r>
                        <a:rPr lang="en-IN" dirty="0"/>
                        <a:t>                    $</a:t>
                      </a:r>
                    </a:p>
                  </a:txBody>
                  <a:tcPr/>
                </a:tc>
                <a:tc>
                  <a:txBody>
                    <a:bodyPr/>
                    <a:lstStyle/>
                    <a:p>
                      <a:r>
                        <a:rPr lang="en-IN" dirty="0"/>
                        <a:t>r1</a:t>
                      </a:r>
                    </a:p>
                  </a:txBody>
                  <a:tcPr/>
                </a:tc>
                <a:extLst>
                  <a:ext uri="{0D108BD9-81ED-4DB2-BD59-A6C34878D82A}">
                    <a16:rowId xmlns:a16="http://schemas.microsoft.com/office/drawing/2014/main" xmlns="" val="1785216795"/>
                  </a:ext>
                </a:extLst>
              </a:tr>
              <a:tr h="210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0S1</a:t>
                      </a:r>
                    </a:p>
                  </a:txBody>
                  <a:tcPr/>
                </a:tc>
                <a:tc>
                  <a:txBody>
                    <a:bodyPr/>
                    <a:lstStyle/>
                    <a:p>
                      <a:r>
                        <a:rPr lang="en-IN" dirty="0"/>
                        <a:t>                    $</a:t>
                      </a:r>
                    </a:p>
                  </a:txBody>
                  <a:tcPr/>
                </a:tc>
                <a:tc>
                  <a:txBody>
                    <a:bodyPr/>
                    <a:lstStyle/>
                    <a:p>
                      <a:r>
                        <a:rPr lang="en-IN" dirty="0"/>
                        <a:t>acc</a:t>
                      </a:r>
                    </a:p>
                  </a:txBody>
                  <a:tcPr/>
                </a:tc>
                <a:extLst>
                  <a:ext uri="{0D108BD9-81ED-4DB2-BD59-A6C34878D82A}">
                    <a16:rowId xmlns:a16="http://schemas.microsoft.com/office/drawing/2014/main" xmlns="" val="671077502"/>
                  </a:ext>
                </a:extLst>
              </a:tr>
            </a:tbl>
          </a:graphicData>
        </a:graphic>
      </p:graphicFrame>
      <p:pic>
        <p:nvPicPr>
          <p:cNvPr id="2" name="Picture 1"/>
          <p:cNvPicPr>
            <a:picLocks noChangeAspect="1"/>
          </p:cNvPicPr>
          <p:nvPr/>
        </p:nvPicPr>
        <p:blipFill>
          <a:blip r:embed="rId3"/>
          <a:stretch>
            <a:fillRect/>
          </a:stretch>
        </p:blipFill>
        <p:spPr>
          <a:xfrm>
            <a:off x="2170207" y="5113202"/>
            <a:ext cx="3474810" cy="1744798"/>
          </a:xfrm>
          <a:prstGeom prst="rect">
            <a:avLst/>
          </a:prstGeom>
        </p:spPr>
      </p:pic>
    </p:spTree>
    <p:extLst>
      <p:ext uri="{BB962C8B-B14F-4D97-AF65-F5344CB8AC3E}">
        <p14:creationId xmlns:p14="http://schemas.microsoft.com/office/powerpoint/2010/main" val="42131690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555DC9-82B6-42F5-B93D-1FBB833687B6}"/>
              </a:ext>
            </a:extLst>
          </p:cNvPr>
          <p:cNvSpPr>
            <a:spLocks noGrp="1"/>
          </p:cNvSpPr>
          <p:nvPr>
            <p:ph idx="1"/>
          </p:nvPr>
        </p:nvSpPr>
        <p:spPr/>
        <p:txBody>
          <a:bodyPr/>
          <a:lstStyle/>
          <a:p>
            <a:r>
              <a:rPr lang="en-IN" dirty="0"/>
              <a:t>ND2019</a:t>
            </a:r>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xmlns="" id="{D6682B0E-7676-4B6E-BE6A-69DC40478AA7}"/>
              </a:ext>
            </a:extLst>
          </p:cNvPr>
          <p:cNvPicPr>
            <a:picLocks noChangeAspect="1"/>
          </p:cNvPicPr>
          <p:nvPr/>
        </p:nvPicPr>
        <p:blipFill>
          <a:blip r:embed="rId2"/>
          <a:stretch>
            <a:fillRect/>
          </a:stretch>
        </p:blipFill>
        <p:spPr>
          <a:xfrm>
            <a:off x="838200" y="2458192"/>
            <a:ext cx="9886950" cy="1371600"/>
          </a:xfrm>
          <a:prstGeom prst="rect">
            <a:avLst/>
          </a:prstGeom>
        </p:spPr>
      </p:pic>
    </p:spTree>
    <p:extLst>
      <p:ext uri="{BB962C8B-B14F-4D97-AF65-F5344CB8AC3E}">
        <p14:creationId xmlns:p14="http://schemas.microsoft.com/office/powerpoint/2010/main" val="313662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022CC8A1-8DE8-46E0-9BEC-B49CDC2B3745}"/>
              </a:ext>
            </a:extLst>
          </p:cNvPr>
          <p:cNvGraphicFramePr>
            <a:graphicFrameLocks/>
          </p:cNvGraphicFramePr>
          <p:nvPr>
            <p:extLst>
              <p:ext uri="{D42A27DB-BD31-4B8C-83A1-F6EECF244321}">
                <p14:modId xmlns:p14="http://schemas.microsoft.com/office/powerpoint/2010/main" val="958529034"/>
              </p:ext>
            </p:extLst>
          </p:nvPr>
        </p:nvGraphicFramePr>
        <p:xfrm>
          <a:off x="3323112" y="481808"/>
          <a:ext cx="1971305" cy="1235833"/>
        </p:xfrm>
        <a:graphic>
          <a:graphicData uri="http://schemas.openxmlformats.org/drawingml/2006/table">
            <a:tbl>
              <a:tblPr firstRow="1" bandRow="1">
                <a:tableStyleId>{5C22544A-7EE6-4342-B048-85BDC9FD1C3A}</a:tableStyleId>
              </a:tblPr>
              <a:tblGrid>
                <a:gridCol w="498764">
                  <a:extLst>
                    <a:ext uri="{9D8B030D-6E8A-4147-A177-3AD203B41FA5}">
                      <a16:colId xmlns:a16="http://schemas.microsoft.com/office/drawing/2014/main" xmlns="" val="3591369114"/>
                    </a:ext>
                  </a:extLst>
                </a:gridCol>
                <a:gridCol w="558141">
                  <a:extLst>
                    <a:ext uri="{9D8B030D-6E8A-4147-A177-3AD203B41FA5}">
                      <a16:colId xmlns:a16="http://schemas.microsoft.com/office/drawing/2014/main" xmlns="" val="1611510302"/>
                    </a:ext>
                  </a:extLst>
                </a:gridCol>
                <a:gridCol w="914400">
                  <a:extLst>
                    <a:ext uri="{9D8B030D-6E8A-4147-A177-3AD203B41FA5}">
                      <a16:colId xmlns:a16="http://schemas.microsoft.com/office/drawing/2014/main" xmlns="" val="312261388"/>
                    </a:ext>
                  </a:extLst>
                </a:gridCol>
              </a:tblGrid>
              <a:tr h="370840">
                <a:tc>
                  <a:txBody>
                    <a:bodyPr/>
                    <a:lstStyle/>
                    <a:p>
                      <a:r>
                        <a:rPr lang="en-IN" dirty="0"/>
                        <a:t>X</a:t>
                      </a:r>
                    </a:p>
                  </a:txBody>
                  <a:tcPr/>
                </a:tc>
                <a:tc gridSpan="2">
                  <a:txBody>
                    <a:bodyPr/>
                    <a:lstStyle/>
                    <a:p>
                      <a:r>
                        <a:rPr lang="en-IN" dirty="0"/>
                        <a:t>FIRST(X)</a:t>
                      </a:r>
                    </a:p>
                  </a:txBody>
                  <a:tcPr/>
                </a:tc>
                <a:tc hMerge="1">
                  <a:txBody>
                    <a:bodyPr/>
                    <a:lstStyle/>
                    <a:p>
                      <a:endParaRPr lang="en-IN"/>
                    </a:p>
                  </a:txBody>
                  <a:tcPr/>
                </a:tc>
                <a:extLst>
                  <a:ext uri="{0D108BD9-81ED-4DB2-BD59-A6C34878D82A}">
                    <a16:rowId xmlns:a16="http://schemas.microsoft.com/office/drawing/2014/main" xmlns="" val="3593634055"/>
                  </a:ext>
                </a:extLst>
              </a:tr>
              <a:tr h="499233">
                <a:tc>
                  <a:txBody>
                    <a:bodyPr/>
                    <a:lstStyle/>
                    <a:p>
                      <a:r>
                        <a:rPr lang="en-IN" dirty="0"/>
                        <a:t>S</a:t>
                      </a:r>
                    </a:p>
                  </a:txBody>
                  <a:tcPr/>
                </a:tc>
                <a:tc>
                  <a:txBody>
                    <a:bodyPr/>
                    <a:lstStyle/>
                    <a:p>
                      <a:r>
                        <a:rPr lang="en-IN" dirty="0"/>
                        <a:t>id</a:t>
                      </a:r>
                    </a:p>
                  </a:txBody>
                  <a:tcPr/>
                </a:tc>
                <a:tc>
                  <a:txBody>
                    <a:bodyPr/>
                    <a:lstStyle/>
                    <a:p>
                      <a:endParaRPr lang="en-IN" dirty="0"/>
                    </a:p>
                  </a:txBody>
                  <a:tcPr/>
                </a:tc>
                <a:extLst>
                  <a:ext uri="{0D108BD9-81ED-4DB2-BD59-A6C34878D82A}">
                    <a16:rowId xmlns:a16="http://schemas.microsoft.com/office/drawing/2014/main" xmlns="" val="3692852018"/>
                  </a:ext>
                </a:extLst>
              </a:tr>
              <a:tr h="0">
                <a:tc>
                  <a:txBody>
                    <a:bodyPr/>
                    <a:lstStyle/>
                    <a:p>
                      <a:r>
                        <a:rPr lang="en-IN" dirty="0"/>
                        <a:t>E</a:t>
                      </a:r>
                    </a:p>
                  </a:txBody>
                  <a:tcPr/>
                </a:tc>
                <a:tc>
                  <a:txBody>
                    <a:bodyPr/>
                    <a:lstStyle/>
                    <a:p>
                      <a:r>
                        <a:rPr lang="en-IN" dirty="0"/>
                        <a:t>(</a:t>
                      </a:r>
                    </a:p>
                  </a:txBody>
                  <a:tcPr/>
                </a:tc>
                <a:tc>
                  <a:txBody>
                    <a:bodyPr/>
                    <a:lstStyle/>
                    <a:p>
                      <a:r>
                        <a:rPr lang="en-IN" dirty="0"/>
                        <a:t>id</a:t>
                      </a:r>
                    </a:p>
                  </a:txBody>
                  <a:tcPr/>
                </a:tc>
                <a:extLst>
                  <a:ext uri="{0D108BD9-81ED-4DB2-BD59-A6C34878D82A}">
                    <a16:rowId xmlns:a16="http://schemas.microsoft.com/office/drawing/2014/main" xmlns="" val="423817810"/>
                  </a:ext>
                </a:extLst>
              </a:tr>
            </a:tbl>
          </a:graphicData>
        </a:graphic>
      </p:graphicFrame>
      <p:sp>
        <p:nvSpPr>
          <p:cNvPr id="7" name="TextBox 6">
            <a:extLst>
              <a:ext uri="{FF2B5EF4-FFF2-40B4-BE49-F238E27FC236}">
                <a16:creationId xmlns:a16="http://schemas.microsoft.com/office/drawing/2014/main" xmlns="" id="{0C4426A4-44FE-4D3A-962B-4ED6CA471C21}"/>
              </a:ext>
            </a:extLst>
          </p:cNvPr>
          <p:cNvSpPr txBox="1"/>
          <p:nvPr/>
        </p:nvSpPr>
        <p:spPr>
          <a:xfrm>
            <a:off x="1041370" y="2394780"/>
            <a:ext cx="6534787" cy="2308324"/>
          </a:xfrm>
          <a:prstGeom prst="rect">
            <a:avLst/>
          </a:prstGeom>
          <a:noFill/>
        </p:spPr>
        <p:txBody>
          <a:bodyPr wrap="square">
            <a:spAutoFit/>
          </a:bodyPr>
          <a:lstStyle/>
          <a:p>
            <a:r>
              <a:rPr lang="en-IN" sz="2400" dirty="0"/>
              <a:t>Step 1: Augment the grammar</a:t>
            </a:r>
          </a:p>
          <a:p>
            <a:r>
              <a:rPr lang="en-IN" sz="2400" dirty="0"/>
              <a:t>G’: (0)  S ’ -&gt; S</a:t>
            </a:r>
          </a:p>
          <a:p>
            <a:r>
              <a:rPr lang="en-IN" sz="2400" dirty="0"/>
              <a:t>      (1) S    -&gt; id E E</a:t>
            </a:r>
          </a:p>
          <a:p>
            <a:r>
              <a:rPr lang="en-IN" sz="2400" dirty="0"/>
              <a:t>      (2) E   -&gt; (E)</a:t>
            </a:r>
          </a:p>
          <a:p>
            <a:r>
              <a:rPr lang="en-IN" sz="2400" dirty="0"/>
              <a:t>      (3) E   -&gt; E Num</a:t>
            </a:r>
          </a:p>
          <a:p>
            <a:r>
              <a:rPr lang="en-IN" sz="2400" dirty="0"/>
              <a:t>      (4) E   -&gt; id</a:t>
            </a:r>
          </a:p>
        </p:txBody>
      </p:sp>
    </p:spTree>
    <p:extLst>
      <p:ext uri="{BB962C8B-B14F-4D97-AF65-F5344CB8AC3E}">
        <p14:creationId xmlns:p14="http://schemas.microsoft.com/office/powerpoint/2010/main" val="254014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Context-Free Grammar</a:t>
            </a:r>
          </a:p>
        </p:txBody>
      </p:sp>
      <p:pic>
        <p:nvPicPr>
          <p:cNvPr id="5" name="Content Placeholder 4">
            <a:extLst>
              <a:ext uri="{FF2B5EF4-FFF2-40B4-BE49-F238E27FC236}">
                <a16:creationId xmlns:a16="http://schemas.microsoft.com/office/drawing/2014/main" xmlns="" id="{BA1C9B0D-66CD-495D-90E6-53EA6A6965EC}"/>
              </a:ext>
            </a:extLst>
          </p:cNvPr>
          <p:cNvPicPr>
            <a:picLocks noGrp="1" noChangeAspect="1"/>
          </p:cNvPicPr>
          <p:nvPr>
            <p:ph idx="1"/>
          </p:nvPr>
        </p:nvPicPr>
        <p:blipFill>
          <a:blip r:embed="rId2"/>
          <a:stretch>
            <a:fillRect/>
          </a:stretch>
        </p:blipFill>
        <p:spPr>
          <a:xfrm>
            <a:off x="838200" y="2317780"/>
            <a:ext cx="8629650" cy="1514475"/>
          </a:xfrm>
        </p:spPr>
      </p:pic>
      <p:cxnSp>
        <p:nvCxnSpPr>
          <p:cNvPr id="4" name="Straight Connector 3">
            <a:extLst>
              <a:ext uri="{FF2B5EF4-FFF2-40B4-BE49-F238E27FC236}">
                <a16:creationId xmlns:a16="http://schemas.microsoft.com/office/drawing/2014/main" xmlns="" id="{0A162010-A8EC-4CB9-9BA8-1AC963A0A2D0}"/>
              </a:ext>
            </a:extLst>
          </p:cNvPr>
          <p:cNvCxnSpPr>
            <a:cxnSpLocks/>
          </p:cNvCxnSpPr>
          <p:nvPr/>
        </p:nvCxnSpPr>
        <p:spPr>
          <a:xfrm>
            <a:off x="4833259" y="3788232"/>
            <a:ext cx="241068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8211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4C67B1EA-2D51-483A-9633-0B902FCE104F}"/>
              </a:ext>
            </a:extLst>
          </p:cNvPr>
          <p:cNvSpPr txBox="1"/>
          <p:nvPr/>
        </p:nvSpPr>
        <p:spPr>
          <a:xfrm>
            <a:off x="1436914" y="2026596"/>
            <a:ext cx="7569300" cy="830997"/>
          </a:xfrm>
          <a:prstGeom prst="rect">
            <a:avLst/>
          </a:prstGeom>
          <a:noFill/>
        </p:spPr>
        <p:txBody>
          <a:bodyPr wrap="square" rtlCol="0">
            <a:spAutoFit/>
          </a:bodyPr>
          <a:lstStyle/>
          <a:p>
            <a:r>
              <a:rPr lang="en-IN" sz="2400" dirty="0"/>
              <a:t>Step 2: Closure(S’ -&gt; .S, $) = I</a:t>
            </a:r>
            <a:r>
              <a:rPr lang="en-IN" sz="2400" baseline="-25000" dirty="0"/>
              <a:t>0</a:t>
            </a:r>
            <a:r>
              <a:rPr lang="en-IN" sz="2400" dirty="0"/>
              <a:t> = S’  -&gt; .S, $</a:t>
            </a:r>
          </a:p>
          <a:p>
            <a:r>
              <a:rPr lang="en-IN" sz="2400" dirty="0"/>
              <a:t>			    </a:t>
            </a:r>
            <a:r>
              <a:rPr lang="en-IN" sz="2400" dirty="0" smtClean="0"/>
              <a:t>             S   </a:t>
            </a:r>
            <a:r>
              <a:rPr lang="en-IN" sz="2400" dirty="0"/>
              <a:t>-&gt; .id E </a:t>
            </a:r>
            <a:r>
              <a:rPr lang="en-IN" sz="2400" dirty="0" err="1"/>
              <a:t>E</a:t>
            </a:r>
            <a:r>
              <a:rPr lang="en-IN" sz="2400" dirty="0"/>
              <a:t>, $	</a:t>
            </a:r>
          </a:p>
        </p:txBody>
      </p:sp>
    </p:spTree>
    <p:extLst>
      <p:ext uri="{BB962C8B-B14F-4D97-AF65-F5344CB8AC3E}">
        <p14:creationId xmlns:p14="http://schemas.microsoft.com/office/powerpoint/2010/main" val="8859067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C41E54F-0F89-4554-83DD-AFFFD112768F}"/>
              </a:ext>
            </a:extLst>
          </p:cNvPr>
          <p:cNvSpPr txBox="1"/>
          <p:nvPr/>
        </p:nvSpPr>
        <p:spPr>
          <a:xfrm>
            <a:off x="873826" y="1952399"/>
            <a:ext cx="6334496" cy="3108543"/>
          </a:xfrm>
          <a:prstGeom prst="rect">
            <a:avLst/>
          </a:prstGeom>
          <a:noFill/>
        </p:spPr>
        <p:txBody>
          <a:bodyPr wrap="square" rtlCol="0">
            <a:spAutoFit/>
          </a:bodyPr>
          <a:lstStyle/>
          <a:p>
            <a:r>
              <a:rPr lang="en-IN" sz="2800" dirty="0"/>
              <a:t>Steps 3 and 4: </a:t>
            </a:r>
          </a:p>
          <a:p>
            <a:r>
              <a:rPr lang="en-IN" sz="2800" dirty="0"/>
              <a:t>Goto(I</a:t>
            </a:r>
            <a:r>
              <a:rPr lang="en-IN" sz="2800" baseline="-25000" dirty="0"/>
              <a:t>0</a:t>
            </a:r>
            <a:r>
              <a:rPr lang="en-IN" sz="2800" dirty="0"/>
              <a:t>, S) = I</a:t>
            </a:r>
            <a:r>
              <a:rPr lang="en-IN" sz="2800" baseline="-25000" dirty="0"/>
              <a:t>1</a:t>
            </a:r>
            <a:r>
              <a:rPr lang="en-IN" sz="2800" dirty="0"/>
              <a:t> = S’  -&gt; S., $</a:t>
            </a:r>
          </a:p>
          <a:p>
            <a:endParaRPr lang="en-IN" sz="2800" dirty="0"/>
          </a:p>
          <a:p>
            <a:r>
              <a:rPr lang="en-IN" sz="2800" dirty="0"/>
              <a:t>Goto(I</a:t>
            </a:r>
            <a:r>
              <a:rPr lang="en-IN" sz="2800" baseline="-25000" dirty="0"/>
              <a:t>0</a:t>
            </a:r>
            <a:r>
              <a:rPr lang="en-IN" sz="2800" dirty="0"/>
              <a:t>, id) = I</a:t>
            </a:r>
            <a:r>
              <a:rPr lang="en-IN" sz="2800" baseline="-25000" dirty="0"/>
              <a:t>2</a:t>
            </a:r>
            <a:r>
              <a:rPr lang="en-IN" sz="2800" dirty="0"/>
              <a:t> = S  -&gt; id. E E, $</a:t>
            </a:r>
          </a:p>
          <a:p>
            <a:r>
              <a:rPr lang="en-IN" sz="2800" dirty="0"/>
              <a:t>	            </a:t>
            </a:r>
            <a:r>
              <a:rPr lang="en-IN" sz="2800" dirty="0" smtClean="0"/>
              <a:t>       </a:t>
            </a:r>
            <a:r>
              <a:rPr lang="en-IN" sz="2800" dirty="0"/>
              <a:t>E  -&gt; .(E), </a:t>
            </a:r>
            <a:r>
              <a:rPr lang="en-IN" sz="2800" dirty="0" smtClean="0"/>
              <a:t>( / id /Num</a:t>
            </a:r>
            <a:endParaRPr lang="en-IN" sz="2800" dirty="0"/>
          </a:p>
          <a:p>
            <a:r>
              <a:rPr lang="en-IN" sz="2800" dirty="0"/>
              <a:t>	             </a:t>
            </a:r>
            <a:r>
              <a:rPr lang="en-IN" sz="2800" dirty="0" smtClean="0"/>
              <a:t>      E  </a:t>
            </a:r>
            <a:r>
              <a:rPr lang="en-IN" sz="2800" dirty="0"/>
              <a:t>-&gt; .E Num, (/id/Num</a:t>
            </a:r>
          </a:p>
          <a:p>
            <a:r>
              <a:rPr lang="en-IN" sz="2800" dirty="0"/>
              <a:t>	            </a:t>
            </a:r>
            <a:r>
              <a:rPr lang="en-IN" sz="2800" dirty="0" smtClean="0"/>
              <a:t>       </a:t>
            </a:r>
            <a:r>
              <a:rPr lang="en-IN" sz="2800" dirty="0"/>
              <a:t>E  -&gt; .id, (/id/Num</a:t>
            </a:r>
          </a:p>
        </p:txBody>
      </p:sp>
    </p:spTree>
    <p:extLst>
      <p:ext uri="{BB962C8B-B14F-4D97-AF65-F5344CB8AC3E}">
        <p14:creationId xmlns:p14="http://schemas.microsoft.com/office/powerpoint/2010/main" val="11444043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9E04A52-BF27-4A03-92DF-4926CD224CC7}"/>
              </a:ext>
            </a:extLst>
          </p:cNvPr>
          <p:cNvSpPr txBox="1"/>
          <p:nvPr/>
        </p:nvSpPr>
        <p:spPr>
          <a:xfrm>
            <a:off x="175364" y="338535"/>
            <a:ext cx="11624153" cy="6099843"/>
          </a:xfrm>
          <a:prstGeom prst="rect">
            <a:avLst/>
          </a:prstGeom>
          <a:noFill/>
        </p:spPr>
        <p:txBody>
          <a:bodyPr wrap="square" numCol="2" rtlCol="0">
            <a:spAutoFit/>
          </a:bodyPr>
          <a:lstStyle/>
          <a:p>
            <a:r>
              <a:rPr lang="en-IN" sz="2400" dirty="0" err="1"/>
              <a:t>Goto</a:t>
            </a:r>
            <a:r>
              <a:rPr lang="en-IN" sz="2400" dirty="0"/>
              <a:t>(I</a:t>
            </a:r>
            <a:r>
              <a:rPr lang="en-IN" sz="2400" baseline="-25000" dirty="0"/>
              <a:t>2</a:t>
            </a:r>
            <a:r>
              <a:rPr lang="en-IN" sz="2400" dirty="0"/>
              <a:t>, E) = I</a:t>
            </a:r>
            <a:r>
              <a:rPr lang="en-IN" sz="2400" baseline="-25000" dirty="0"/>
              <a:t>3</a:t>
            </a:r>
            <a:r>
              <a:rPr lang="en-IN" sz="2400" dirty="0"/>
              <a:t> = S  -&gt; id E. E, $</a:t>
            </a:r>
          </a:p>
          <a:p>
            <a:r>
              <a:rPr lang="en-IN" sz="2400" dirty="0"/>
              <a:t>                             E  -&gt; .(E), $/Num</a:t>
            </a:r>
          </a:p>
          <a:p>
            <a:r>
              <a:rPr lang="en-IN" sz="2400" dirty="0"/>
              <a:t>	            </a:t>
            </a:r>
            <a:r>
              <a:rPr lang="en-IN" sz="2400" dirty="0" smtClean="0"/>
              <a:t>   E  </a:t>
            </a:r>
            <a:r>
              <a:rPr lang="en-IN" sz="2400" dirty="0"/>
              <a:t>-&gt; .E Num, $/Num</a:t>
            </a:r>
          </a:p>
          <a:p>
            <a:r>
              <a:rPr lang="en-IN" sz="2400" dirty="0"/>
              <a:t>	            </a:t>
            </a:r>
            <a:r>
              <a:rPr lang="en-IN" sz="2400" dirty="0" smtClean="0"/>
              <a:t>   E  </a:t>
            </a:r>
            <a:r>
              <a:rPr lang="en-IN" sz="2400" dirty="0"/>
              <a:t>-&gt; .id, $/Num</a:t>
            </a:r>
          </a:p>
          <a:p>
            <a:r>
              <a:rPr lang="en-IN" sz="2400" dirty="0"/>
              <a:t>	            </a:t>
            </a:r>
            <a:r>
              <a:rPr lang="en-IN" sz="2400" dirty="0" smtClean="0"/>
              <a:t>   E  </a:t>
            </a:r>
            <a:r>
              <a:rPr lang="en-IN" sz="2400" dirty="0"/>
              <a:t>-&gt; E.Num, Num/(/id         </a:t>
            </a:r>
          </a:p>
          <a:p>
            <a:r>
              <a:rPr lang="en-IN" sz="2400" dirty="0" err="1"/>
              <a:t>Goto</a:t>
            </a:r>
            <a:r>
              <a:rPr lang="en-IN" sz="2400" dirty="0"/>
              <a:t>(I</a:t>
            </a:r>
            <a:r>
              <a:rPr lang="en-IN" sz="2400" baseline="-25000" dirty="0"/>
              <a:t>2</a:t>
            </a:r>
            <a:r>
              <a:rPr lang="en-IN" sz="2400" dirty="0"/>
              <a:t>, () = I</a:t>
            </a:r>
            <a:r>
              <a:rPr lang="en-IN" sz="2400" baseline="-25000" dirty="0"/>
              <a:t>4</a:t>
            </a:r>
            <a:r>
              <a:rPr lang="en-IN" sz="2400" dirty="0"/>
              <a:t> =  E  -&gt; (.E), (/id/Num</a:t>
            </a:r>
          </a:p>
          <a:p>
            <a:r>
              <a:rPr lang="en-IN" sz="2400" dirty="0"/>
              <a:t>                              E  -&gt; .(E), )/Num</a:t>
            </a:r>
          </a:p>
          <a:p>
            <a:r>
              <a:rPr lang="en-IN" sz="2400" dirty="0"/>
              <a:t>	            </a:t>
            </a:r>
            <a:r>
              <a:rPr lang="en-IN" sz="2400" dirty="0" smtClean="0"/>
              <a:t>    E  </a:t>
            </a:r>
            <a:r>
              <a:rPr lang="en-IN" sz="2400" dirty="0"/>
              <a:t>-&gt; .E Num, )/Num</a:t>
            </a:r>
          </a:p>
          <a:p>
            <a:r>
              <a:rPr lang="en-IN" sz="2400" dirty="0"/>
              <a:t>                             </a:t>
            </a:r>
            <a:r>
              <a:rPr lang="en-IN" sz="2400" dirty="0" smtClean="0"/>
              <a:t>E  </a:t>
            </a:r>
            <a:r>
              <a:rPr lang="en-IN" sz="2400" dirty="0"/>
              <a:t>-&gt; id, )/Num</a:t>
            </a:r>
          </a:p>
          <a:p>
            <a:r>
              <a:rPr lang="en-IN" sz="2400" dirty="0" err="1"/>
              <a:t>Goto</a:t>
            </a:r>
            <a:r>
              <a:rPr lang="en-IN" sz="2400" dirty="0"/>
              <a:t>(I</a:t>
            </a:r>
            <a:r>
              <a:rPr lang="en-IN" sz="2400" baseline="-25000" dirty="0"/>
              <a:t>2</a:t>
            </a:r>
            <a:r>
              <a:rPr lang="en-IN" sz="2400" dirty="0"/>
              <a:t>, id) = I</a:t>
            </a:r>
            <a:r>
              <a:rPr lang="en-IN" sz="2400" baseline="-25000" dirty="0"/>
              <a:t>5</a:t>
            </a:r>
            <a:r>
              <a:rPr lang="en-IN" sz="2400" dirty="0"/>
              <a:t> = E -&gt; id., (/id/Num</a:t>
            </a:r>
          </a:p>
          <a:p>
            <a:r>
              <a:rPr lang="en-IN" sz="2400" dirty="0" err="1"/>
              <a:t>Goto</a:t>
            </a:r>
            <a:r>
              <a:rPr lang="en-IN" sz="2400" dirty="0"/>
              <a:t>(I</a:t>
            </a:r>
            <a:r>
              <a:rPr lang="en-IN" sz="2400" baseline="-25000" dirty="0"/>
              <a:t>3</a:t>
            </a:r>
            <a:r>
              <a:rPr lang="en-IN" sz="2400" dirty="0"/>
              <a:t>, E) = I</a:t>
            </a:r>
            <a:r>
              <a:rPr lang="en-IN" sz="2400" baseline="-25000" dirty="0"/>
              <a:t>6</a:t>
            </a:r>
            <a:r>
              <a:rPr lang="en-IN" sz="2400" dirty="0"/>
              <a:t> =  S  -&gt; id E </a:t>
            </a:r>
            <a:r>
              <a:rPr lang="en-IN" sz="2400" dirty="0" err="1"/>
              <a:t>E</a:t>
            </a:r>
            <a:r>
              <a:rPr lang="en-IN" sz="2400" dirty="0"/>
              <a:t>.,$</a:t>
            </a:r>
          </a:p>
          <a:p>
            <a:r>
              <a:rPr lang="en-IN" sz="2400" dirty="0"/>
              <a:t>	             </a:t>
            </a:r>
            <a:r>
              <a:rPr lang="en-IN" sz="2400" dirty="0" smtClean="0"/>
              <a:t>   E  </a:t>
            </a:r>
            <a:r>
              <a:rPr lang="en-IN" sz="2400" dirty="0"/>
              <a:t>-&gt; E.Num,$/Num</a:t>
            </a:r>
          </a:p>
          <a:p>
            <a:r>
              <a:rPr lang="en-IN" sz="2400" dirty="0"/>
              <a:t>Goto(I</a:t>
            </a:r>
            <a:r>
              <a:rPr lang="en-IN" sz="2400" baseline="-25000" dirty="0"/>
              <a:t>3</a:t>
            </a:r>
            <a:r>
              <a:rPr lang="en-IN" sz="2400" dirty="0"/>
              <a:t>, () = I</a:t>
            </a:r>
            <a:r>
              <a:rPr lang="en-IN" sz="2400" baseline="-25000" dirty="0"/>
              <a:t>7</a:t>
            </a:r>
            <a:r>
              <a:rPr lang="en-IN" sz="2400" dirty="0"/>
              <a:t> = </a:t>
            </a:r>
            <a:r>
              <a:rPr lang="en-IN" sz="2400" dirty="0" smtClean="0"/>
              <a:t> </a:t>
            </a:r>
            <a:r>
              <a:rPr lang="en-IN" sz="2400" dirty="0"/>
              <a:t>E  -&gt; (.E), $/Num</a:t>
            </a:r>
          </a:p>
          <a:p>
            <a:r>
              <a:rPr lang="en-IN" sz="2400" dirty="0"/>
              <a:t>	             </a:t>
            </a:r>
            <a:r>
              <a:rPr lang="en-IN" sz="2400" dirty="0" smtClean="0"/>
              <a:t>   E  </a:t>
            </a:r>
            <a:r>
              <a:rPr lang="en-IN" sz="2400" dirty="0"/>
              <a:t>-&gt; .(E), )/Num</a:t>
            </a:r>
          </a:p>
          <a:p>
            <a:r>
              <a:rPr lang="en-IN" sz="2400" dirty="0"/>
              <a:t>	            </a:t>
            </a:r>
            <a:r>
              <a:rPr lang="en-IN" sz="2400" dirty="0" smtClean="0"/>
              <a:t>    E  </a:t>
            </a:r>
            <a:r>
              <a:rPr lang="en-IN" sz="2400" dirty="0"/>
              <a:t>-&gt; .E Num, )/Num</a:t>
            </a:r>
          </a:p>
          <a:p>
            <a:r>
              <a:rPr lang="en-IN" sz="2400" dirty="0"/>
              <a:t>                             </a:t>
            </a:r>
            <a:r>
              <a:rPr lang="en-IN" sz="2400" dirty="0" smtClean="0"/>
              <a:t>E  </a:t>
            </a:r>
            <a:r>
              <a:rPr lang="en-IN" sz="2400" dirty="0"/>
              <a:t>-&gt; id, )/Num</a:t>
            </a:r>
          </a:p>
          <a:p>
            <a:r>
              <a:rPr lang="en-IN" sz="2400" dirty="0" err="1"/>
              <a:t>Goto</a:t>
            </a:r>
            <a:r>
              <a:rPr lang="en-IN" sz="2400" dirty="0"/>
              <a:t>(I</a:t>
            </a:r>
            <a:r>
              <a:rPr lang="en-IN" sz="2400" baseline="-25000" dirty="0"/>
              <a:t>3</a:t>
            </a:r>
            <a:r>
              <a:rPr lang="en-IN" sz="2400" dirty="0"/>
              <a:t>, id) = I</a:t>
            </a:r>
            <a:r>
              <a:rPr lang="en-IN" sz="2400" baseline="-25000" dirty="0"/>
              <a:t>8</a:t>
            </a:r>
            <a:r>
              <a:rPr lang="en-IN" sz="2400" dirty="0"/>
              <a:t> = E -&gt; id., $/Num</a:t>
            </a:r>
          </a:p>
          <a:p>
            <a:endParaRPr lang="en-IN" sz="2400" dirty="0" smtClean="0"/>
          </a:p>
          <a:p>
            <a:r>
              <a:rPr lang="en-IN" sz="2400" dirty="0" smtClean="0"/>
              <a:t>Goto(I</a:t>
            </a:r>
            <a:r>
              <a:rPr lang="en-IN" sz="2400" baseline="-25000" dirty="0" smtClean="0"/>
              <a:t>3</a:t>
            </a:r>
            <a:r>
              <a:rPr lang="en-IN" sz="2400" dirty="0"/>
              <a:t>, Num) = I</a:t>
            </a:r>
            <a:r>
              <a:rPr lang="en-IN" sz="2400" baseline="-25000" dirty="0"/>
              <a:t>9</a:t>
            </a:r>
            <a:r>
              <a:rPr lang="en-IN" sz="2400" dirty="0"/>
              <a:t> = E -&gt; E Num., Num/(/id</a:t>
            </a:r>
          </a:p>
          <a:p>
            <a:endParaRPr lang="en-IN" sz="2400" dirty="0" smtClean="0"/>
          </a:p>
          <a:p>
            <a:r>
              <a:rPr lang="en-IN" sz="2400" dirty="0" smtClean="0"/>
              <a:t>Goto(I</a:t>
            </a:r>
            <a:r>
              <a:rPr lang="en-IN" sz="2400" baseline="-25000" dirty="0" smtClean="0"/>
              <a:t>4</a:t>
            </a:r>
            <a:r>
              <a:rPr lang="en-IN" sz="2400" dirty="0"/>
              <a:t>, E) = I</a:t>
            </a:r>
            <a:r>
              <a:rPr lang="en-IN" sz="2400" baseline="-25000" dirty="0"/>
              <a:t>10</a:t>
            </a:r>
            <a:r>
              <a:rPr lang="en-IN" sz="2400" dirty="0"/>
              <a:t> =  E  -&gt; (E.), (/id/Num</a:t>
            </a:r>
          </a:p>
          <a:p>
            <a:r>
              <a:rPr lang="en-IN" sz="2400" dirty="0"/>
              <a:t>                                E  -&gt; E. Num, )/Num</a:t>
            </a:r>
          </a:p>
          <a:p>
            <a:endParaRPr lang="en-IN" sz="2400" dirty="0" smtClean="0"/>
          </a:p>
          <a:p>
            <a:r>
              <a:rPr lang="en-IN" sz="2400" dirty="0" smtClean="0"/>
              <a:t>Goto(I</a:t>
            </a:r>
            <a:r>
              <a:rPr lang="en-IN" sz="2400" baseline="-25000" dirty="0" smtClean="0"/>
              <a:t>4</a:t>
            </a:r>
            <a:r>
              <a:rPr lang="en-IN" sz="2400" dirty="0"/>
              <a:t>, () = I</a:t>
            </a:r>
            <a:r>
              <a:rPr lang="en-IN" sz="2400" baseline="-25000" dirty="0"/>
              <a:t>11</a:t>
            </a:r>
            <a:r>
              <a:rPr lang="en-IN" sz="2400" dirty="0"/>
              <a:t> =  E  -&gt; (.E), )/Num</a:t>
            </a:r>
          </a:p>
          <a:p>
            <a:r>
              <a:rPr lang="en-IN" sz="2400" dirty="0"/>
              <a:t>                              </a:t>
            </a:r>
            <a:r>
              <a:rPr lang="en-IN" sz="2400" dirty="0" smtClean="0"/>
              <a:t> E  </a:t>
            </a:r>
            <a:r>
              <a:rPr lang="en-IN" sz="2400" dirty="0"/>
              <a:t>-&gt; .(E), )/Num</a:t>
            </a:r>
          </a:p>
          <a:p>
            <a:r>
              <a:rPr lang="en-IN" sz="2400" dirty="0"/>
              <a:t>	            </a:t>
            </a:r>
            <a:r>
              <a:rPr lang="en-IN" sz="2400" dirty="0" smtClean="0"/>
              <a:t>      E  </a:t>
            </a:r>
            <a:r>
              <a:rPr lang="en-IN" sz="2400" dirty="0"/>
              <a:t>-&gt; .E Num, )/Num</a:t>
            </a:r>
          </a:p>
          <a:p>
            <a:r>
              <a:rPr lang="en-IN" sz="2400" dirty="0"/>
              <a:t>                              </a:t>
            </a:r>
            <a:r>
              <a:rPr lang="en-IN" sz="2400" dirty="0" smtClean="0"/>
              <a:t> E  </a:t>
            </a:r>
            <a:r>
              <a:rPr lang="en-IN" sz="2400" dirty="0"/>
              <a:t>-&gt; id, )/Num</a:t>
            </a:r>
          </a:p>
          <a:p>
            <a:endParaRPr lang="en-IN" dirty="0"/>
          </a:p>
          <a:p>
            <a:endParaRPr lang="en-IN" dirty="0"/>
          </a:p>
        </p:txBody>
      </p:sp>
    </p:spTree>
    <p:extLst>
      <p:ext uri="{BB962C8B-B14F-4D97-AF65-F5344CB8AC3E}">
        <p14:creationId xmlns:p14="http://schemas.microsoft.com/office/powerpoint/2010/main" val="5596084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CE0736E-0B52-4B4E-BD7F-8AAA46DA111D}"/>
              </a:ext>
            </a:extLst>
          </p:cNvPr>
          <p:cNvSpPr txBox="1"/>
          <p:nvPr/>
        </p:nvSpPr>
        <p:spPr>
          <a:xfrm>
            <a:off x="475989" y="659011"/>
            <a:ext cx="10609545" cy="6001643"/>
          </a:xfrm>
          <a:prstGeom prst="rect">
            <a:avLst/>
          </a:prstGeom>
          <a:noFill/>
        </p:spPr>
        <p:txBody>
          <a:bodyPr wrap="square" numCol="2" rtlCol="0">
            <a:spAutoFit/>
          </a:bodyPr>
          <a:lstStyle/>
          <a:p>
            <a:r>
              <a:rPr lang="en-IN" sz="2400" dirty="0" err="1"/>
              <a:t>Goto</a:t>
            </a:r>
            <a:r>
              <a:rPr lang="en-IN" sz="2400" dirty="0"/>
              <a:t>(I</a:t>
            </a:r>
            <a:r>
              <a:rPr lang="en-IN" sz="2400" baseline="-25000" dirty="0"/>
              <a:t>4</a:t>
            </a:r>
            <a:r>
              <a:rPr lang="en-IN" sz="2400" dirty="0"/>
              <a:t>, id) = I</a:t>
            </a:r>
            <a:r>
              <a:rPr lang="en-IN" sz="2400" baseline="-25000" dirty="0"/>
              <a:t>12</a:t>
            </a:r>
            <a:r>
              <a:rPr lang="en-IN" sz="2400" dirty="0"/>
              <a:t> = E -&gt; id.,)/Num</a:t>
            </a:r>
          </a:p>
          <a:p>
            <a:endParaRPr lang="en-IN" sz="2400" dirty="0" smtClean="0"/>
          </a:p>
          <a:p>
            <a:r>
              <a:rPr lang="en-IN" sz="2400" dirty="0" smtClean="0"/>
              <a:t>Goto(I</a:t>
            </a:r>
            <a:r>
              <a:rPr lang="en-IN" sz="2400" baseline="-25000" dirty="0" smtClean="0"/>
              <a:t>6</a:t>
            </a:r>
            <a:r>
              <a:rPr lang="en-IN" sz="2400" dirty="0"/>
              <a:t>, Num)=I</a:t>
            </a:r>
            <a:r>
              <a:rPr lang="en-IN" sz="2400" baseline="-25000" dirty="0"/>
              <a:t>13</a:t>
            </a:r>
            <a:r>
              <a:rPr lang="en-IN" sz="2400" dirty="0"/>
              <a:t>=E -&gt;</a:t>
            </a:r>
            <a:r>
              <a:rPr lang="en-IN" sz="2400" dirty="0" err="1"/>
              <a:t>ENum</a:t>
            </a:r>
            <a:r>
              <a:rPr lang="en-IN" sz="2400" dirty="0"/>
              <a:t>.,Num/$</a:t>
            </a:r>
          </a:p>
          <a:p>
            <a:endParaRPr lang="en-IN" sz="2400" dirty="0" smtClean="0"/>
          </a:p>
          <a:p>
            <a:r>
              <a:rPr lang="en-IN" sz="2400" dirty="0" smtClean="0"/>
              <a:t>Goto(I</a:t>
            </a:r>
            <a:r>
              <a:rPr lang="en-IN" sz="2400" baseline="-25000" dirty="0" smtClean="0"/>
              <a:t>7</a:t>
            </a:r>
            <a:r>
              <a:rPr lang="en-IN" sz="2400" dirty="0"/>
              <a:t>, E) = I</a:t>
            </a:r>
            <a:r>
              <a:rPr lang="en-IN" sz="2400" baseline="-25000" dirty="0"/>
              <a:t>14</a:t>
            </a:r>
            <a:r>
              <a:rPr lang="en-IN" sz="2400" dirty="0"/>
              <a:t> = E  -&gt; (E.), $/Num</a:t>
            </a:r>
          </a:p>
          <a:p>
            <a:r>
              <a:rPr lang="en-IN" sz="2400" dirty="0"/>
              <a:t>	             </a:t>
            </a:r>
            <a:r>
              <a:rPr lang="en-IN" sz="2400" dirty="0" smtClean="0"/>
              <a:t>    E  </a:t>
            </a:r>
            <a:r>
              <a:rPr lang="en-IN" sz="2400" dirty="0"/>
              <a:t>-&gt; E. Num, )/Num</a:t>
            </a:r>
          </a:p>
          <a:p>
            <a:r>
              <a:rPr lang="en-IN" sz="2400" dirty="0" err="1"/>
              <a:t>Goto</a:t>
            </a:r>
            <a:r>
              <a:rPr lang="en-IN" sz="2400" dirty="0"/>
              <a:t>(I</a:t>
            </a:r>
            <a:r>
              <a:rPr lang="en-IN" sz="2400" baseline="-25000" dirty="0"/>
              <a:t>7</a:t>
            </a:r>
            <a:r>
              <a:rPr lang="en-IN" sz="2400" dirty="0"/>
              <a:t>, () = I</a:t>
            </a:r>
            <a:r>
              <a:rPr lang="en-IN" sz="2400" baseline="-25000" dirty="0"/>
              <a:t>11</a:t>
            </a:r>
          </a:p>
          <a:p>
            <a:endParaRPr lang="en-IN" sz="2400" dirty="0" smtClean="0"/>
          </a:p>
          <a:p>
            <a:r>
              <a:rPr lang="en-IN" sz="2400" dirty="0" smtClean="0"/>
              <a:t>Goto(I</a:t>
            </a:r>
            <a:r>
              <a:rPr lang="en-IN" sz="2400" baseline="-25000" dirty="0" smtClean="0"/>
              <a:t>7</a:t>
            </a:r>
            <a:r>
              <a:rPr lang="en-IN" sz="2400" dirty="0"/>
              <a:t>, id) = I</a:t>
            </a:r>
            <a:r>
              <a:rPr lang="en-IN" sz="2400" baseline="-25000" dirty="0"/>
              <a:t>12</a:t>
            </a:r>
          </a:p>
          <a:p>
            <a:endParaRPr lang="en-IN" sz="2400" dirty="0" smtClean="0"/>
          </a:p>
          <a:p>
            <a:r>
              <a:rPr lang="en-IN" sz="2400" dirty="0" smtClean="0"/>
              <a:t>Goto(I</a:t>
            </a:r>
            <a:r>
              <a:rPr lang="en-IN" sz="2400" baseline="-25000" dirty="0" smtClean="0"/>
              <a:t>10</a:t>
            </a:r>
            <a:r>
              <a:rPr lang="en-IN" sz="2400" dirty="0"/>
              <a:t>, )) = I</a:t>
            </a:r>
            <a:r>
              <a:rPr lang="en-IN" sz="2400" baseline="-25000" dirty="0"/>
              <a:t>15</a:t>
            </a:r>
            <a:r>
              <a:rPr lang="en-IN" sz="2400" dirty="0"/>
              <a:t> =  E  -&gt; (E)., (/</a:t>
            </a:r>
            <a:r>
              <a:rPr lang="en-IN" sz="2400" dirty="0" smtClean="0"/>
              <a:t>id/</a:t>
            </a:r>
            <a:r>
              <a:rPr lang="en-IN" sz="2400" dirty="0" err="1" smtClean="0"/>
              <a:t>Num</a:t>
            </a:r>
            <a:endParaRPr lang="en-IN" sz="2400" dirty="0" smtClean="0"/>
          </a:p>
          <a:p>
            <a:endParaRPr lang="en-IN" sz="2400" dirty="0"/>
          </a:p>
          <a:p>
            <a:r>
              <a:rPr lang="en-IN" sz="2400" dirty="0" err="1"/>
              <a:t>Goto</a:t>
            </a:r>
            <a:r>
              <a:rPr lang="en-IN" sz="2400" dirty="0"/>
              <a:t>(I</a:t>
            </a:r>
            <a:r>
              <a:rPr lang="en-IN" sz="2400" baseline="-25000" dirty="0"/>
              <a:t>10</a:t>
            </a:r>
            <a:r>
              <a:rPr lang="en-IN" sz="2400" dirty="0"/>
              <a:t>,Num)=I</a:t>
            </a:r>
            <a:r>
              <a:rPr lang="en-IN" sz="2400" baseline="-25000" dirty="0"/>
              <a:t>16</a:t>
            </a:r>
            <a:r>
              <a:rPr lang="en-IN" sz="2400" dirty="0"/>
              <a:t>=E-&gt;Enum.,)/Num</a:t>
            </a:r>
          </a:p>
          <a:p>
            <a:endParaRPr lang="en-IN" sz="2400" dirty="0" smtClean="0"/>
          </a:p>
          <a:p>
            <a:endParaRPr lang="en-IN" sz="2400" dirty="0" smtClean="0"/>
          </a:p>
          <a:p>
            <a:endParaRPr lang="en-IN" sz="2400" dirty="0"/>
          </a:p>
          <a:p>
            <a:r>
              <a:rPr lang="en-IN" sz="2400" dirty="0" smtClean="0"/>
              <a:t>Goto(I</a:t>
            </a:r>
            <a:r>
              <a:rPr lang="en-IN" sz="2400" baseline="-25000" dirty="0" smtClean="0"/>
              <a:t>11</a:t>
            </a:r>
            <a:r>
              <a:rPr lang="en-IN" sz="2400" dirty="0"/>
              <a:t>, E) = I</a:t>
            </a:r>
            <a:r>
              <a:rPr lang="en-IN" sz="2400" baseline="-25000" dirty="0"/>
              <a:t>17</a:t>
            </a:r>
            <a:r>
              <a:rPr lang="en-IN" sz="2400" dirty="0"/>
              <a:t> =  E-&gt; (E.), )/Num</a:t>
            </a:r>
          </a:p>
          <a:p>
            <a:r>
              <a:rPr lang="en-IN" sz="2400" dirty="0"/>
              <a:t>                                 E-&gt; E. Num,)/Num</a:t>
            </a:r>
          </a:p>
          <a:p>
            <a:r>
              <a:rPr lang="en-IN" sz="2400" dirty="0" err="1"/>
              <a:t>Goto</a:t>
            </a:r>
            <a:r>
              <a:rPr lang="en-IN" sz="2400" dirty="0"/>
              <a:t>(I</a:t>
            </a:r>
            <a:r>
              <a:rPr lang="en-IN" sz="2400" baseline="-25000" dirty="0"/>
              <a:t>11</a:t>
            </a:r>
            <a:r>
              <a:rPr lang="en-IN" sz="2400" dirty="0"/>
              <a:t>, () = I</a:t>
            </a:r>
            <a:r>
              <a:rPr lang="en-IN" sz="2400" baseline="-25000" dirty="0"/>
              <a:t>11</a:t>
            </a:r>
          </a:p>
          <a:p>
            <a:endParaRPr lang="en-IN" sz="2400" dirty="0" smtClean="0"/>
          </a:p>
          <a:p>
            <a:r>
              <a:rPr lang="en-IN" sz="2400" dirty="0" smtClean="0"/>
              <a:t>Goto(I</a:t>
            </a:r>
            <a:r>
              <a:rPr lang="en-IN" sz="2400" baseline="-25000" dirty="0" smtClean="0"/>
              <a:t>11</a:t>
            </a:r>
            <a:r>
              <a:rPr lang="en-IN" sz="2400" dirty="0"/>
              <a:t>, id) = I</a:t>
            </a:r>
            <a:r>
              <a:rPr lang="en-IN" sz="2400" baseline="-25000" dirty="0"/>
              <a:t>12</a:t>
            </a:r>
          </a:p>
          <a:p>
            <a:endParaRPr lang="en-IN" sz="2400" dirty="0" smtClean="0"/>
          </a:p>
          <a:p>
            <a:r>
              <a:rPr lang="en-IN" sz="2400" dirty="0" smtClean="0"/>
              <a:t>Goto(I</a:t>
            </a:r>
            <a:r>
              <a:rPr lang="en-IN" sz="2400" baseline="-25000" dirty="0" smtClean="0"/>
              <a:t>14</a:t>
            </a:r>
            <a:r>
              <a:rPr lang="en-IN" sz="2400" dirty="0"/>
              <a:t>, )) = I</a:t>
            </a:r>
            <a:r>
              <a:rPr lang="en-IN" sz="2400" baseline="-25000" dirty="0"/>
              <a:t>18</a:t>
            </a:r>
            <a:r>
              <a:rPr lang="en-IN" sz="2400" dirty="0"/>
              <a:t> = E  -&gt; (E)., $/Num</a:t>
            </a:r>
          </a:p>
          <a:p>
            <a:endParaRPr lang="en-IN" sz="2400" dirty="0" smtClean="0"/>
          </a:p>
          <a:p>
            <a:r>
              <a:rPr lang="en-IN" sz="2400" dirty="0" smtClean="0"/>
              <a:t>Goto(I</a:t>
            </a:r>
            <a:r>
              <a:rPr lang="en-IN" sz="2400" baseline="-25000" dirty="0" smtClean="0"/>
              <a:t>14</a:t>
            </a:r>
            <a:r>
              <a:rPr lang="en-IN" sz="2400" dirty="0"/>
              <a:t>, Num) = I</a:t>
            </a:r>
            <a:r>
              <a:rPr lang="en-IN" sz="2400" baseline="-25000" dirty="0"/>
              <a:t>16</a:t>
            </a:r>
          </a:p>
          <a:p>
            <a:endParaRPr lang="en-IN" sz="2400" dirty="0" smtClean="0"/>
          </a:p>
          <a:p>
            <a:r>
              <a:rPr lang="en-IN" sz="2400" dirty="0" smtClean="0"/>
              <a:t>Goto(I</a:t>
            </a:r>
            <a:r>
              <a:rPr lang="en-IN" sz="2400" baseline="-25000" dirty="0" smtClean="0"/>
              <a:t>17</a:t>
            </a:r>
            <a:r>
              <a:rPr lang="en-IN" sz="2400" dirty="0"/>
              <a:t>, )) = I</a:t>
            </a:r>
            <a:r>
              <a:rPr lang="en-IN" sz="2400" baseline="-25000" dirty="0"/>
              <a:t>19</a:t>
            </a:r>
            <a:r>
              <a:rPr lang="en-IN" sz="2400" dirty="0"/>
              <a:t> = E  -&gt; (E)., )/Num</a:t>
            </a:r>
          </a:p>
          <a:p>
            <a:endParaRPr lang="en-IN" sz="2400" dirty="0" smtClean="0"/>
          </a:p>
          <a:p>
            <a:r>
              <a:rPr lang="en-IN" sz="2400" dirty="0" smtClean="0"/>
              <a:t>Goto(I</a:t>
            </a:r>
            <a:r>
              <a:rPr lang="en-IN" sz="2400" baseline="-25000" dirty="0" smtClean="0"/>
              <a:t>17</a:t>
            </a:r>
            <a:r>
              <a:rPr lang="en-IN" sz="2400" dirty="0"/>
              <a:t>, Num) = I</a:t>
            </a:r>
            <a:r>
              <a:rPr lang="en-IN" sz="2400" baseline="-25000" dirty="0"/>
              <a:t>16</a:t>
            </a:r>
          </a:p>
          <a:p>
            <a:endParaRPr lang="en-IN" dirty="0"/>
          </a:p>
          <a:p>
            <a:endParaRPr lang="en-IN" baseline="-25000" dirty="0"/>
          </a:p>
          <a:p>
            <a:endParaRPr lang="en-IN" dirty="0"/>
          </a:p>
          <a:p>
            <a:endParaRPr lang="en-IN" dirty="0"/>
          </a:p>
        </p:txBody>
      </p:sp>
    </p:spTree>
    <p:extLst>
      <p:ext uri="{BB962C8B-B14F-4D97-AF65-F5344CB8AC3E}">
        <p14:creationId xmlns:p14="http://schemas.microsoft.com/office/powerpoint/2010/main" val="3596155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CDE7B81C-7012-4ECD-A49E-8833B682C65F}"/>
              </a:ext>
            </a:extLst>
          </p:cNvPr>
          <p:cNvGraphicFramePr>
            <a:graphicFrameLocks noGrp="1"/>
          </p:cNvGraphicFramePr>
          <p:nvPr>
            <p:ph idx="1"/>
            <p:extLst>
              <p:ext uri="{D42A27DB-BD31-4B8C-83A1-F6EECF244321}">
                <p14:modId xmlns:p14="http://schemas.microsoft.com/office/powerpoint/2010/main" val="1474331466"/>
              </p:ext>
            </p:extLst>
          </p:nvPr>
        </p:nvGraphicFramePr>
        <p:xfrm>
          <a:off x="285008" y="169676"/>
          <a:ext cx="5614752" cy="6444073"/>
        </p:xfrm>
        <a:graphic>
          <a:graphicData uri="http://schemas.openxmlformats.org/drawingml/2006/table">
            <a:tbl>
              <a:tblPr firstRow="1" bandRow="1">
                <a:tableStyleId>{5C22544A-7EE6-4342-B048-85BDC9FD1C3A}</a:tableStyleId>
              </a:tblPr>
              <a:tblGrid>
                <a:gridCol w="849411">
                  <a:extLst>
                    <a:ext uri="{9D8B030D-6E8A-4147-A177-3AD203B41FA5}">
                      <a16:colId xmlns:a16="http://schemas.microsoft.com/office/drawing/2014/main" xmlns="" val="1342365536"/>
                    </a:ext>
                  </a:extLst>
                </a:gridCol>
                <a:gridCol w="460697">
                  <a:extLst>
                    <a:ext uri="{9D8B030D-6E8A-4147-A177-3AD203B41FA5}">
                      <a16:colId xmlns:a16="http://schemas.microsoft.com/office/drawing/2014/main" xmlns="" val="116513727"/>
                    </a:ext>
                  </a:extLst>
                </a:gridCol>
                <a:gridCol w="507403">
                  <a:extLst>
                    <a:ext uri="{9D8B030D-6E8A-4147-A177-3AD203B41FA5}">
                      <a16:colId xmlns:a16="http://schemas.microsoft.com/office/drawing/2014/main" xmlns="" val="1876973668"/>
                    </a:ext>
                  </a:extLst>
                </a:gridCol>
                <a:gridCol w="500373">
                  <a:extLst>
                    <a:ext uri="{9D8B030D-6E8A-4147-A177-3AD203B41FA5}">
                      <a16:colId xmlns:a16="http://schemas.microsoft.com/office/drawing/2014/main" xmlns="" val="3912233014"/>
                    </a:ext>
                  </a:extLst>
                </a:gridCol>
                <a:gridCol w="859770">
                  <a:extLst>
                    <a:ext uri="{9D8B030D-6E8A-4147-A177-3AD203B41FA5}">
                      <a16:colId xmlns:a16="http://schemas.microsoft.com/office/drawing/2014/main" xmlns="" val="3065187447"/>
                    </a:ext>
                  </a:extLst>
                </a:gridCol>
                <a:gridCol w="444333">
                  <a:extLst>
                    <a:ext uri="{9D8B030D-6E8A-4147-A177-3AD203B41FA5}">
                      <a16:colId xmlns:a16="http://schemas.microsoft.com/office/drawing/2014/main" xmlns="" val="2949967606"/>
                    </a:ext>
                  </a:extLst>
                </a:gridCol>
                <a:gridCol w="511656">
                  <a:extLst>
                    <a:ext uri="{9D8B030D-6E8A-4147-A177-3AD203B41FA5}">
                      <a16:colId xmlns:a16="http://schemas.microsoft.com/office/drawing/2014/main" xmlns="" val="3769848633"/>
                    </a:ext>
                  </a:extLst>
                </a:gridCol>
                <a:gridCol w="581400">
                  <a:extLst>
                    <a:ext uri="{9D8B030D-6E8A-4147-A177-3AD203B41FA5}">
                      <a16:colId xmlns:a16="http://schemas.microsoft.com/office/drawing/2014/main" xmlns="" val="4166320911"/>
                    </a:ext>
                  </a:extLst>
                </a:gridCol>
                <a:gridCol w="899709">
                  <a:extLst>
                    <a:ext uri="{9D8B030D-6E8A-4147-A177-3AD203B41FA5}">
                      <a16:colId xmlns:a16="http://schemas.microsoft.com/office/drawing/2014/main" xmlns="" val="719581799"/>
                    </a:ext>
                  </a:extLst>
                </a:gridCol>
              </a:tblGrid>
              <a:tr h="391849">
                <a:tc rowSpan="2">
                  <a:txBody>
                    <a:bodyPr/>
                    <a:lstStyle/>
                    <a:p>
                      <a:r>
                        <a:rPr lang="en-IN" dirty="0"/>
                        <a:t>State</a:t>
                      </a:r>
                    </a:p>
                  </a:txBody>
                  <a:tcPr/>
                </a:tc>
                <a:tc gridSpan="6">
                  <a:txBody>
                    <a:bodyPr/>
                    <a:lstStyle/>
                    <a:p>
                      <a:r>
                        <a:rPr lang="en-IN" dirty="0" smtClean="0"/>
                        <a:t>                   Action</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2">
                  <a:txBody>
                    <a:bodyPr/>
                    <a:lstStyle/>
                    <a:p>
                      <a:r>
                        <a:rPr lang="en-IN" dirty="0"/>
                        <a:t>Goto</a:t>
                      </a:r>
                    </a:p>
                  </a:txBody>
                  <a:tcPr/>
                </a:tc>
                <a:tc hMerge="1">
                  <a:txBody>
                    <a:bodyPr/>
                    <a:lstStyle/>
                    <a:p>
                      <a:endParaRPr lang="en-IN" dirty="0"/>
                    </a:p>
                  </a:txBody>
                  <a:tcPr/>
                </a:tc>
                <a:extLst>
                  <a:ext uri="{0D108BD9-81ED-4DB2-BD59-A6C34878D82A}">
                    <a16:rowId xmlns:a16="http://schemas.microsoft.com/office/drawing/2014/main" xmlns="" val="3116712039"/>
                  </a:ext>
                </a:extLst>
              </a:tr>
              <a:tr h="391849">
                <a:tc vMerge="1">
                  <a:txBody>
                    <a:bodyPr/>
                    <a:lstStyle/>
                    <a:p>
                      <a:endParaRPr lang="en-IN" dirty="0"/>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r>
                        <a:rPr lang="en-IN" dirty="0"/>
                        <a:t>Num</a:t>
                      </a:r>
                    </a:p>
                  </a:txBody>
                  <a:tcPr/>
                </a:tc>
                <a:tc>
                  <a:txBody>
                    <a:bodyPr/>
                    <a:lstStyle/>
                    <a:p>
                      <a:r>
                        <a:rPr lang="en-IN" dirty="0"/>
                        <a:t>id</a:t>
                      </a:r>
                    </a:p>
                  </a:txBody>
                  <a:tcPr/>
                </a:tc>
                <a:tc>
                  <a:txBody>
                    <a:bodyPr/>
                    <a:lstStyle/>
                    <a:p>
                      <a:r>
                        <a:rPr lang="en-IN" dirty="0"/>
                        <a:t>$</a:t>
                      </a:r>
                    </a:p>
                  </a:txBody>
                  <a:tcPr/>
                </a:tc>
                <a:tc>
                  <a:txBody>
                    <a:bodyPr/>
                    <a:lstStyle/>
                    <a:p>
                      <a:r>
                        <a:rPr lang="en-IN" dirty="0"/>
                        <a:t>S</a:t>
                      </a:r>
                    </a:p>
                  </a:txBody>
                  <a:tcPr/>
                </a:tc>
                <a:tc>
                  <a:txBody>
                    <a:bodyPr/>
                    <a:lstStyle/>
                    <a:p>
                      <a:r>
                        <a:rPr lang="en-IN" dirty="0"/>
                        <a:t>E</a:t>
                      </a:r>
                    </a:p>
                  </a:txBody>
                  <a:tcPr/>
                </a:tc>
                <a:extLst>
                  <a:ext uri="{0D108BD9-81ED-4DB2-BD59-A6C34878D82A}">
                    <a16:rowId xmlns:a16="http://schemas.microsoft.com/office/drawing/2014/main" xmlns="" val="2255580897"/>
                  </a:ext>
                </a:extLst>
              </a:tr>
              <a:tr h="277560">
                <a:tc>
                  <a:txBody>
                    <a:bodyPr/>
                    <a:lstStyle/>
                    <a:p>
                      <a:r>
                        <a:rPr lang="en-IN" sz="1100" dirty="0"/>
                        <a:t>0</a:t>
                      </a:r>
                    </a:p>
                  </a:txBody>
                  <a:tcPr/>
                </a:tc>
                <a:tc>
                  <a:txBody>
                    <a:bodyPr/>
                    <a:lstStyle/>
                    <a:p>
                      <a:r>
                        <a:rPr lang="en-IN" sz="1100" dirty="0"/>
                        <a:t>S2</a:t>
                      </a:r>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4012998376"/>
                  </a:ext>
                </a:extLst>
              </a:tr>
              <a:tr h="277560">
                <a:tc>
                  <a:txBody>
                    <a:bodyPr/>
                    <a:lstStyle/>
                    <a:p>
                      <a:r>
                        <a:rPr lang="en-IN" sz="1100" dirty="0"/>
                        <a:t>1</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r>
                        <a:rPr lang="en-IN" sz="1100" dirty="0"/>
                        <a:t>Acc</a:t>
                      </a:r>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3171667633"/>
                  </a:ext>
                </a:extLst>
              </a:tr>
              <a:tr h="277560">
                <a:tc>
                  <a:txBody>
                    <a:bodyPr/>
                    <a:lstStyle/>
                    <a:p>
                      <a:r>
                        <a:rPr lang="en-IN" sz="1100" dirty="0"/>
                        <a:t>2</a:t>
                      </a:r>
                    </a:p>
                  </a:txBody>
                  <a:tcPr/>
                </a:tc>
                <a:tc>
                  <a:txBody>
                    <a:bodyPr/>
                    <a:lstStyle/>
                    <a:p>
                      <a:r>
                        <a:rPr lang="en-IN" sz="1100" dirty="0"/>
                        <a:t>s5</a:t>
                      </a:r>
                    </a:p>
                  </a:txBody>
                  <a:tcPr/>
                </a:tc>
                <a:tc>
                  <a:txBody>
                    <a:bodyPr/>
                    <a:lstStyle/>
                    <a:p>
                      <a:r>
                        <a:rPr lang="en-IN" sz="1100" dirty="0"/>
                        <a:t>S4</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a:p>
                  </a:txBody>
                  <a:tcPr/>
                </a:tc>
                <a:tc>
                  <a:txBody>
                    <a:bodyPr/>
                    <a:lstStyle/>
                    <a:p>
                      <a:r>
                        <a:rPr lang="en-IN" sz="1100" dirty="0"/>
                        <a:t>3</a:t>
                      </a:r>
                    </a:p>
                  </a:txBody>
                  <a:tcPr/>
                </a:tc>
                <a:extLst>
                  <a:ext uri="{0D108BD9-81ED-4DB2-BD59-A6C34878D82A}">
                    <a16:rowId xmlns:a16="http://schemas.microsoft.com/office/drawing/2014/main" xmlns="" val="3326981531"/>
                  </a:ext>
                </a:extLst>
              </a:tr>
              <a:tr h="277560">
                <a:tc>
                  <a:txBody>
                    <a:bodyPr/>
                    <a:lstStyle/>
                    <a:p>
                      <a:r>
                        <a:rPr lang="en-IN" sz="1100" dirty="0"/>
                        <a:t>3</a:t>
                      </a:r>
                    </a:p>
                  </a:txBody>
                  <a:tcPr/>
                </a:tc>
                <a:tc>
                  <a:txBody>
                    <a:bodyPr/>
                    <a:lstStyle/>
                    <a:p>
                      <a:r>
                        <a:rPr lang="en-IN" sz="1100" dirty="0"/>
                        <a:t>s8</a:t>
                      </a:r>
                    </a:p>
                  </a:txBody>
                  <a:tcPr/>
                </a:tc>
                <a:tc>
                  <a:txBody>
                    <a:bodyPr/>
                    <a:lstStyle/>
                    <a:p>
                      <a:r>
                        <a:rPr lang="en-IN" sz="1100" dirty="0"/>
                        <a:t>s7</a:t>
                      </a:r>
                    </a:p>
                  </a:txBody>
                  <a:tcPr/>
                </a:tc>
                <a:tc>
                  <a:txBody>
                    <a:bodyPr/>
                    <a:lstStyle/>
                    <a:p>
                      <a:endParaRPr lang="en-IN" sz="1100" dirty="0"/>
                    </a:p>
                  </a:txBody>
                  <a:tcPr/>
                </a:tc>
                <a:tc>
                  <a:txBody>
                    <a:bodyPr/>
                    <a:lstStyle/>
                    <a:p>
                      <a:r>
                        <a:rPr lang="en-IN" sz="1100" dirty="0"/>
                        <a:t>S9</a:t>
                      </a:r>
                    </a:p>
                  </a:txBody>
                  <a:tcPr/>
                </a:tc>
                <a:tc>
                  <a:txBody>
                    <a:bodyPr/>
                    <a:lstStyle/>
                    <a:p>
                      <a:endParaRPr lang="en-IN" sz="1100" dirty="0"/>
                    </a:p>
                  </a:txBody>
                  <a:tcPr/>
                </a:tc>
                <a:tc>
                  <a:txBody>
                    <a:bodyPr/>
                    <a:lstStyle/>
                    <a:p>
                      <a:endParaRPr lang="en-IN" sz="1100"/>
                    </a:p>
                  </a:txBody>
                  <a:tcPr/>
                </a:tc>
                <a:tc>
                  <a:txBody>
                    <a:bodyPr/>
                    <a:lstStyle/>
                    <a:p>
                      <a:endParaRPr lang="en-IN" sz="1100"/>
                    </a:p>
                  </a:txBody>
                  <a:tcPr/>
                </a:tc>
                <a:tc>
                  <a:txBody>
                    <a:bodyPr/>
                    <a:lstStyle/>
                    <a:p>
                      <a:r>
                        <a:rPr lang="en-IN" sz="1100" dirty="0"/>
                        <a:t>6</a:t>
                      </a:r>
                    </a:p>
                  </a:txBody>
                  <a:tcPr/>
                </a:tc>
                <a:extLst>
                  <a:ext uri="{0D108BD9-81ED-4DB2-BD59-A6C34878D82A}">
                    <a16:rowId xmlns:a16="http://schemas.microsoft.com/office/drawing/2014/main" xmlns="" val="1170742229"/>
                  </a:ext>
                </a:extLst>
              </a:tr>
              <a:tr h="277560">
                <a:tc>
                  <a:txBody>
                    <a:bodyPr/>
                    <a:lstStyle/>
                    <a:p>
                      <a:r>
                        <a:rPr lang="en-IN" sz="1100" dirty="0"/>
                        <a:t>4</a:t>
                      </a:r>
                    </a:p>
                  </a:txBody>
                  <a:tcPr/>
                </a:tc>
                <a:tc>
                  <a:txBody>
                    <a:bodyPr/>
                    <a:lstStyle/>
                    <a:p>
                      <a:r>
                        <a:rPr lang="en-IN" sz="1100" dirty="0"/>
                        <a:t>s12</a:t>
                      </a:r>
                    </a:p>
                  </a:txBody>
                  <a:tcPr/>
                </a:tc>
                <a:tc>
                  <a:txBody>
                    <a:bodyPr/>
                    <a:lstStyle/>
                    <a:p>
                      <a:r>
                        <a:rPr lang="en-IN" sz="1100" dirty="0"/>
                        <a:t>s11</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r>
                        <a:rPr lang="en-IN" sz="1100" dirty="0"/>
                        <a:t>10</a:t>
                      </a:r>
                    </a:p>
                  </a:txBody>
                  <a:tcPr/>
                </a:tc>
                <a:extLst>
                  <a:ext uri="{0D108BD9-81ED-4DB2-BD59-A6C34878D82A}">
                    <a16:rowId xmlns:a16="http://schemas.microsoft.com/office/drawing/2014/main" xmlns="" val="3809923773"/>
                  </a:ext>
                </a:extLst>
              </a:tr>
              <a:tr h="277560">
                <a:tc>
                  <a:txBody>
                    <a:bodyPr/>
                    <a:lstStyle/>
                    <a:p>
                      <a:r>
                        <a:rPr lang="en-IN" sz="1100" dirty="0"/>
                        <a:t>5</a:t>
                      </a:r>
                    </a:p>
                  </a:txBody>
                  <a:tcPr/>
                </a:tc>
                <a:tc>
                  <a:txBody>
                    <a:bodyPr/>
                    <a:lstStyle/>
                    <a:p>
                      <a:r>
                        <a:rPr lang="en-IN" sz="1100" dirty="0"/>
                        <a:t>r4</a:t>
                      </a:r>
                    </a:p>
                  </a:txBody>
                  <a:tcPr/>
                </a:tc>
                <a:tc>
                  <a:txBody>
                    <a:bodyPr/>
                    <a:lstStyle/>
                    <a:p>
                      <a:r>
                        <a:rPr lang="en-IN" sz="1100" dirty="0"/>
                        <a:t>r4</a:t>
                      </a:r>
                    </a:p>
                  </a:txBody>
                  <a:tcPr/>
                </a:tc>
                <a:tc>
                  <a:txBody>
                    <a:bodyPr/>
                    <a:lstStyle/>
                    <a:p>
                      <a:endParaRPr lang="en-IN" sz="1100" dirty="0"/>
                    </a:p>
                  </a:txBody>
                  <a:tcPr/>
                </a:tc>
                <a:tc>
                  <a:txBody>
                    <a:bodyPr/>
                    <a:lstStyle/>
                    <a:p>
                      <a:r>
                        <a:rPr lang="en-IN" sz="1100" dirty="0"/>
                        <a:t>R4</a:t>
                      </a:r>
                    </a:p>
                  </a:txBody>
                  <a:tcPr/>
                </a:tc>
                <a:tc>
                  <a:txBody>
                    <a:bodyPr/>
                    <a:lstStyle/>
                    <a:p>
                      <a:endParaRPr lang="en-IN" sz="1100" dirty="0"/>
                    </a:p>
                  </a:txBody>
                  <a:tcPr/>
                </a:tc>
                <a:tc>
                  <a:txBody>
                    <a:bodyPr/>
                    <a:lstStyle/>
                    <a:p>
                      <a:endParaRPr lang="en-IN" sz="1100" dirty="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3321863148"/>
                  </a:ext>
                </a:extLst>
              </a:tr>
              <a:tr h="277560">
                <a:tc>
                  <a:txBody>
                    <a:bodyPr/>
                    <a:lstStyle/>
                    <a:p>
                      <a:r>
                        <a:rPr lang="en-IN" sz="1100" dirty="0"/>
                        <a:t>6</a:t>
                      </a:r>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r>
                        <a:rPr lang="en-IN" sz="1100" dirty="0"/>
                        <a:t>s13</a:t>
                      </a:r>
                    </a:p>
                  </a:txBody>
                  <a:tcPr/>
                </a:tc>
                <a:tc>
                  <a:txBody>
                    <a:bodyPr/>
                    <a:lstStyle/>
                    <a:p>
                      <a:endParaRPr lang="en-IN" sz="1100" dirty="0"/>
                    </a:p>
                  </a:txBody>
                  <a:tcPr/>
                </a:tc>
                <a:tc>
                  <a:txBody>
                    <a:bodyPr/>
                    <a:lstStyle/>
                    <a:p>
                      <a:r>
                        <a:rPr lang="en-IN" sz="1100" dirty="0"/>
                        <a:t>R1</a:t>
                      </a:r>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1794429130"/>
                  </a:ext>
                </a:extLst>
              </a:tr>
              <a:tr h="283572">
                <a:tc>
                  <a:txBody>
                    <a:bodyPr/>
                    <a:lstStyle/>
                    <a:p>
                      <a:r>
                        <a:rPr lang="en-IN" sz="1100" dirty="0"/>
                        <a:t>7</a:t>
                      </a:r>
                    </a:p>
                  </a:txBody>
                  <a:tcPr/>
                </a:tc>
                <a:tc>
                  <a:txBody>
                    <a:bodyPr/>
                    <a:lstStyle/>
                    <a:p>
                      <a:r>
                        <a:rPr lang="en-IN" sz="1100" dirty="0"/>
                        <a:t>s12</a:t>
                      </a:r>
                    </a:p>
                  </a:txBody>
                  <a:tcPr/>
                </a:tc>
                <a:tc>
                  <a:txBody>
                    <a:bodyPr/>
                    <a:lstStyle/>
                    <a:p>
                      <a:r>
                        <a:rPr lang="en-IN" sz="1100" dirty="0"/>
                        <a:t>S11</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a:p>
                  </a:txBody>
                  <a:tcPr/>
                </a:tc>
                <a:tc>
                  <a:txBody>
                    <a:bodyPr/>
                    <a:lstStyle/>
                    <a:p>
                      <a:r>
                        <a:rPr lang="en-IN" sz="1100" dirty="0"/>
                        <a:t>14</a:t>
                      </a:r>
                    </a:p>
                  </a:txBody>
                  <a:tcPr/>
                </a:tc>
                <a:extLst>
                  <a:ext uri="{0D108BD9-81ED-4DB2-BD59-A6C34878D82A}">
                    <a16:rowId xmlns:a16="http://schemas.microsoft.com/office/drawing/2014/main" xmlns="" val="256258103"/>
                  </a:ext>
                </a:extLst>
              </a:tr>
              <a:tr h="277560">
                <a:tc>
                  <a:txBody>
                    <a:bodyPr/>
                    <a:lstStyle/>
                    <a:p>
                      <a:r>
                        <a:rPr lang="en-IN" sz="1100" dirty="0"/>
                        <a:t>8</a:t>
                      </a:r>
                    </a:p>
                  </a:txBody>
                  <a:tcPr/>
                </a:tc>
                <a:tc>
                  <a:txBody>
                    <a:bodyPr/>
                    <a:lstStyle/>
                    <a:p>
                      <a:endParaRPr lang="en-IN" sz="1100"/>
                    </a:p>
                  </a:txBody>
                  <a:tcPr/>
                </a:tc>
                <a:tc>
                  <a:txBody>
                    <a:bodyPr/>
                    <a:lstStyle/>
                    <a:p>
                      <a:endParaRPr lang="en-IN" sz="1100" dirty="0"/>
                    </a:p>
                  </a:txBody>
                  <a:tcPr/>
                </a:tc>
                <a:tc>
                  <a:txBody>
                    <a:bodyPr/>
                    <a:lstStyle/>
                    <a:p>
                      <a:endParaRPr lang="en-IN" sz="1100" dirty="0"/>
                    </a:p>
                  </a:txBody>
                  <a:tcPr/>
                </a:tc>
                <a:tc>
                  <a:txBody>
                    <a:bodyPr/>
                    <a:lstStyle/>
                    <a:p>
                      <a:r>
                        <a:rPr lang="en-IN" sz="1100" dirty="0"/>
                        <a:t>r4</a:t>
                      </a:r>
                    </a:p>
                  </a:txBody>
                  <a:tcPr/>
                </a:tc>
                <a:tc>
                  <a:txBody>
                    <a:bodyPr/>
                    <a:lstStyle/>
                    <a:p>
                      <a:endParaRPr lang="en-IN" sz="1100" dirty="0"/>
                    </a:p>
                  </a:txBody>
                  <a:tcPr/>
                </a:tc>
                <a:tc>
                  <a:txBody>
                    <a:bodyPr/>
                    <a:lstStyle/>
                    <a:p>
                      <a:r>
                        <a:rPr lang="en-IN" sz="1100" dirty="0"/>
                        <a:t>R4</a:t>
                      </a:r>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728468883"/>
                  </a:ext>
                </a:extLst>
              </a:tr>
              <a:tr h="277560">
                <a:tc>
                  <a:txBody>
                    <a:bodyPr/>
                    <a:lstStyle/>
                    <a:p>
                      <a:r>
                        <a:rPr lang="en-IN" sz="1100" dirty="0"/>
                        <a:t>9</a:t>
                      </a:r>
                    </a:p>
                  </a:txBody>
                  <a:tcPr/>
                </a:tc>
                <a:tc>
                  <a:txBody>
                    <a:bodyPr/>
                    <a:lstStyle/>
                    <a:p>
                      <a:endParaRPr lang="en-IN" sz="1100"/>
                    </a:p>
                  </a:txBody>
                  <a:tcPr/>
                </a:tc>
                <a:tc>
                  <a:txBody>
                    <a:bodyPr/>
                    <a:lstStyle/>
                    <a:p>
                      <a:r>
                        <a:rPr lang="en-IN" sz="1100" dirty="0"/>
                        <a:t>r3</a:t>
                      </a:r>
                    </a:p>
                  </a:txBody>
                  <a:tcPr/>
                </a:tc>
                <a:tc>
                  <a:txBody>
                    <a:bodyPr/>
                    <a:lstStyle/>
                    <a:p>
                      <a:endParaRPr lang="en-IN" sz="1100" dirty="0"/>
                    </a:p>
                  </a:txBody>
                  <a:tcPr/>
                </a:tc>
                <a:tc>
                  <a:txBody>
                    <a:bodyPr/>
                    <a:lstStyle/>
                    <a:p>
                      <a:r>
                        <a:rPr lang="en-IN" sz="1100" dirty="0"/>
                        <a:t>r3</a:t>
                      </a:r>
                    </a:p>
                  </a:txBody>
                  <a:tcPr/>
                </a:tc>
                <a:tc>
                  <a:txBody>
                    <a:bodyPr/>
                    <a:lstStyle/>
                    <a:p>
                      <a:r>
                        <a:rPr lang="en-IN" sz="1100" dirty="0"/>
                        <a:t>R3</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2085142083"/>
                  </a:ext>
                </a:extLst>
              </a:tr>
              <a:tr h="277560">
                <a:tc>
                  <a:txBody>
                    <a:bodyPr/>
                    <a:lstStyle/>
                    <a:p>
                      <a:r>
                        <a:rPr lang="en-IN" sz="1100" dirty="0"/>
                        <a:t>10</a:t>
                      </a:r>
                    </a:p>
                  </a:txBody>
                  <a:tcPr/>
                </a:tc>
                <a:tc>
                  <a:txBody>
                    <a:bodyPr/>
                    <a:lstStyle/>
                    <a:p>
                      <a:endParaRPr lang="en-IN" sz="1100"/>
                    </a:p>
                  </a:txBody>
                  <a:tcPr/>
                </a:tc>
                <a:tc>
                  <a:txBody>
                    <a:bodyPr/>
                    <a:lstStyle/>
                    <a:p>
                      <a:endParaRPr lang="en-IN" sz="1100"/>
                    </a:p>
                  </a:txBody>
                  <a:tcPr/>
                </a:tc>
                <a:tc>
                  <a:txBody>
                    <a:bodyPr/>
                    <a:lstStyle/>
                    <a:p>
                      <a:r>
                        <a:rPr lang="en-IN" sz="1100" dirty="0"/>
                        <a:t>s15</a:t>
                      </a:r>
                    </a:p>
                  </a:txBody>
                  <a:tcPr/>
                </a:tc>
                <a:tc>
                  <a:txBody>
                    <a:bodyPr/>
                    <a:lstStyle/>
                    <a:p>
                      <a:r>
                        <a:rPr lang="en-IN" sz="1100" dirty="0"/>
                        <a:t>S16</a:t>
                      </a:r>
                    </a:p>
                  </a:txBody>
                  <a:tcPr/>
                </a:tc>
                <a:tc>
                  <a:txBody>
                    <a:bodyPr/>
                    <a:lstStyle/>
                    <a:p>
                      <a:endParaRPr lang="en-IN" sz="1100" dirty="0"/>
                    </a:p>
                  </a:txBody>
                  <a:tcPr/>
                </a:tc>
                <a:tc>
                  <a:txBody>
                    <a:bodyPr/>
                    <a:lstStyle/>
                    <a:p>
                      <a:endParaRPr lang="en-IN" sz="1100"/>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710638573"/>
                  </a:ext>
                </a:extLst>
              </a:tr>
              <a:tr h="277560">
                <a:tc>
                  <a:txBody>
                    <a:bodyPr/>
                    <a:lstStyle/>
                    <a:p>
                      <a:r>
                        <a:rPr lang="en-IN" sz="1100" dirty="0"/>
                        <a:t>11</a:t>
                      </a:r>
                    </a:p>
                  </a:txBody>
                  <a:tcPr/>
                </a:tc>
                <a:tc>
                  <a:txBody>
                    <a:bodyPr/>
                    <a:lstStyle/>
                    <a:p>
                      <a:r>
                        <a:rPr lang="en-IN" sz="1100" dirty="0"/>
                        <a:t>s12</a:t>
                      </a:r>
                    </a:p>
                  </a:txBody>
                  <a:tcPr/>
                </a:tc>
                <a:tc>
                  <a:txBody>
                    <a:bodyPr/>
                    <a:lstStyle/>
                    <a:p>
                      <a:r>
                        <a:rPr lang="en-IN" sz="1100" dirty="0"/>
                        <a:t>S11</a:t>
                      </a:r>
                    </a:p>
                  </a:txBody>
                  <a:tcPr/>
                </a:tc>
                <a:tc>
                  <a:txBody>
                    <a:bodyPr/>
                    <a:lstStyle/>
                    <a:p>
                      <a:endParaRPr lang="en-IN" sz="1100" dirty="0"/>
                    </a:p>
                  </a:txBody>
                  <a:tcPr/>
                </a:tc>
                <a:tc>
                  <a:txBody>
                    <a:bodyPr/>
                    <a:lstStyle/>
                    <a:p>
                      <a:endParaRPr lang="en-IN" sz="1100" dirty="0"/>
                    </a:p>
                  </a:txBody>
                  <a:tcPr/>
                </a:tc>
                <a:tc>
                  <a:txBody>
                    <a:bodyPr/>
                    <a:lstStyle/>
                    <a:p>
                      <a:endParaRPr lang="en-IN" sz="1100"/>
                    </a:p>
                  </a:txBody>
                  <a:tcPr/>
                </a:tc>
                <a:tc>
                  <a:txBody>
                    <a:bodyPr/>
                    <a:lstStyle/>
                    <a:p>
                      <a:endParaRPr lang="en-IN" sz="1100"/>
                    </a:p>
                  </a:txBody>
                  <a:tcPr/>
                </a:tc>
                <a:tc>
                  <a:txBody>
                    <a:bodyPr/>
                    <a:lstStyle/>
                    <a:p>
                      <a:endParaRPr lang="en-IN" sz="1100" dirty="0"/>
                    </a:p>
                  </a:txBody>
                  <a:tcPr/>
                </a:tc>
                <a:tc>
                  <a:txBody>
                    <a:bodyPr/>
                    <a:lstStyle/>
                    <a:p>
                      <a:r>
                        <a:rPr lang="en-IN" sz="1100" dirty="0"/>
                        <a:t>17</a:t>
                      </a:r>
                    </a:p>
                  </a:txBody>
                  <a:tcPr/>
                </a:tc>
                <a:extLst>
                  <a:ext uri="{0D108BD9-81ED-4DB2-BD59-A6C34878D82A}">
                    <a16:rowId xmlns:a16="http://schemas.microsoft.com/office/drawing/2014/main" xmlns="" val="1224155706"/>
                  </a:ext>
                </a:extLst>
              </a:tr>
              <a:tr h="289298">
                <a:tc>
                  <a:txBody>
                    <a:bodyPr/>
                    <a:lstStyle/>
                    <a:p>
                      <a:r>
                        <a:rPr lang="en-IN" sz="1100" dirty="0"/>
                        <a:t>12</a:t>
                      </a:r>
                    </a:p>
                  </a:txBody>
                  <a:tcPr/>
                </a:tc>
                <a:tc>
                  <a:txBody>
                    <a:bodyPr/>
                    <a:lstStyle/>
                    <a:p>
                      <a:endParaRPr lang="en-IN" sz="1100"/>
                    </a:p>
                  </a:txBody>
                  <a:tcPr/>
                </a:tc>
                <a:tc>
                  <a:txBody>
                    <a:bodyPr/>
                    <a:lstStyle/>
                    <a:p>
                      <a:endParaRPr lang="en-IN" sz="1100" dirty="0"/>
                    </a:p>
                  </a:txBody>
                  <a:tcPr/>
                </a:tc>
                <a:tc>
                  <a:txBody>
                    <a:bodyPr/>
                    <a:lstStyle/>
                    <a:p>
                      <a:r>
                        <a:rPr lang="en-IN" sz="1100" dirty="0"/>
                        <a:t>r4</a:t>
                      </a:r>
                    </a:p>
                  </a:txBody>
                  <a:tcPr/>
                </a:tc>
                <a:tc>
                  <a:txBody>
                    <a:bodyPr/>
                    <a:lstStyle/>
                    <a:p>
                      <a:r>
                        <a:rPr lang="en-IN" sz="1100" dirty="0"/>
                        <a:t>R4</a:t>
                      </a:r>
                    </a:p>
                  </a:txBody>
                  <a:tcPr/>
                </a:tc>
                <a:tc>
                  <a:txBody>
                    <a:bodyPr/>
                    <a:lstStyle/>
                    <a:p>
                      <a:endParaRPr lang="en-IN" sz="1100"/>
                    </a:p>
                  </a:txBody>
                  <a:tcPr/>
                </a:tc>
                <a:tc>
                  <a:txBody>
                    <a:bodyPr/>
                    <a:lstStyle/>
                    <a:p>
                      <a:endParaRPr lang="en-IN" sz="1100"/>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1713078851"/>
                  </a:ext>
                </a:extLst>
              </a:tr>
              <a:tr h="305336">
                <a:tc>
                  <a:txBody>
                    <a:bodyPr/>
                    <a:lstStyle/>
                    <a:p>
                      <a:r>
                        <a:rPr lang="en-IN" sz="1100" dirty="0"/>
                        <a:t>13</a:t>
                      </a:r>
                    </a:p>
                  </a:txBody>
                  <a:tcPr/>
                </a:tc>
                <a:tc>
                  <a:txBody>
                    <a:bodyPr/>
                    <a:lstStyle/>
                    <a:p>
                      <a:endParaRPr lang="en-IN" sz="1100"/>
                    </a:p>
                  </a:txBody>
                  <a:tcPr/>
                </a:tc>
                <a:tc>
                  <a:txBody>
                    <a:bodyPr/>
                    <a:lstStyle/>
                    <a:p>
                      <a:endParaRPr lang="en-IN" sz="1100" dirty="0"/>
                    </a:p>
                  </a:txBody>
                  <a:tcPr/>
                </a:tc>
                <a:tc>
                  <a:txBody>
                    <a:bodyPr/>
                    <a:lstStyle/>
                    <a:p>
                      <a:endParaRPr lang="en-IN" sz="1100" dirty="0"/>
                    </a:p>
                  </a:txBody>
                  <a:tcPr/>
                </a:tc>
                <a:tc>
                  <a:txBody>
                    <a:bodyPr/>
                    <a:lstStyle/>
                    <a:p>
                      <a:r>
                        <a:rPr lang="en-IN" sz="1100" dirty="0"/>
                        <a:t>r3</a:t>
                      </a:r>
                    </a:p>
                  </a:txBody>
                  <a:tcPr/>
                </a:tc>
                <a:tc>
                  <a:txBody>
                    <a:bodyPr/>
                    <a:lstStyle/>
                    <a:p>
                      <a:endParaRPr lang="en-IN" sz="1100" dirty="0"/>
                    </a:p>
                  </a:txBody>
                  <a:tcPr/>
                </a:tc>
                <a:tc>
                  <a:txBody>
                    <a:bodyPr/>
                    <a:lstStyle/>
                    <a:p>
                      <a:r>
                        <a:rPr lang="en-IN" sz="1100" dirty="0"/>
                        <a:t>R3</a:t>
                      </a:r>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837990608"/>
                  </a:ext>
                </a:extLst>
              </a:tr>
              <a:tr h="277560">
                <a:tc>
                  <a:txBody>
                    <a:bodyPr/>
                    <a:lstStyle/>
                    <a:p>
                      <a:r>
                        <a:rPr lang="en-IN" sz="1100" dirty="0"/>
                        <a:t>14</a:t>
                      </a:r>
                    </a:p>
                  </a:txBody>
                  <a:tcPr/>
                </a:tc>
                <a:tc>
                  <a:txBody>
                    <a:bodyPr/>
                    <a:lstStyle/>
                    <a:p>
                      <a:endParaRPr lang="en-IN" sz="1100"/>
                    </a:p>
                  </a:txBody>
                  <a:tcPr/>
                </a:tc>
                <a:tc>
                  <a:txBody>
                    <a:bodyPr/>
                    <a:lstStyle/>
                    <a:p>
                      <a:endParaRPr lang="en-IN" sz="1100"/>
                    </a:p>
                  </a:txBody>
                  <a:tcPr/>
                </a:tc>
                <a:tc>
                  <a:txBody>
                    <a:bodyPr/>
                    <a:lstStyle/>
                    <a:p>
                      <a:r>
                        <a:rPr lang="en-IN" sz="1100" dirty="0"/>
                        <a:t>s18</a:t>
                      </a:r>
                    </a:p>
                  </a:txBody>
                  <a:tcPr/>
                </a:tc>
                <a:tc>
                  <a:txBody>
                    <a:bodyPr/>
                    <a:lstStyle/>
                    <a:p>
                      <a:r>
                        <a:rPr lang="en-IN" sz="1100" dirty="0"/>
                        <a:t>S16</a:t>
                      </a:r>
                    </a:p>
                  </a:txBody>
                  <a:tcPr/>
                </a:tc>
                <a:tc>
                  <a:txBody>
                    <a:bodyPr/>
                    <a:lstStyle/>
                    <a:p>
                      <a:endParaRPr lang="en-IN" sz="1100" dirty="0"/>
                    </a:p>
                  </a:txBody>
                  <a:tcPr/>
                </a:tc>
                <a:tc>
                  <a:txBody>
                    <a:bodyPr/>
                    <a:lstStyle/>
                    <a:p>
                      <a:endParaRPr lang="en-IN" sz="1100" dirty="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255523814"/>
                  </a:ext>
                </a:extLst>
              </a:tr>
              <a:tr h="277560">
                <a:tc>
                  <a:txBody>
                    <a:bodyPr/>
                    <a:lstStyle/>
                    <a:p>
                      <a:r>
                        <a:rPr lang="en-IN" sz="1100" dirty="0"/>
                        <a:t>15</a:t>
                      </a:r>
                    </a:p>
                  </a:txBody>
                  <a:tcPr/>
                </a:tc>
                <a:tc>
                  <a:txBody>
                    <a:bodyPr/>
                    <a:lstStyle/>
                    <a:p>
                      <a:r>
                        <a:rPr lang="en-IN" sz="1100" dirty="0"/>
                        <a:t>r2</a:t>
                      </a:r>
                    </a:p>
                  </a:txBody>
                  <a:tcPr/>
                </a:tc>
                <a:tc>
                  <a:txBody>
                    <a:bodyPr/>
                    <a:lstStyle/>
                    <a:p>
                      <a:r>
                        <a:rPr lang="en-IN" sz="1100" dirty="0"/>
                        <a:t>r2</a:t>
                      </a:r>
                    </a:p>
                  </a:txBody>
                  <a:tcPr/>
                </a:tc>
                <a:tc>
                  <a:txBody>
                    <a:bodyPr/>
                    <a:lstStyle/>
                    <a:p>
                      <a:endParaRPr lang="en-IN" sz="1100" dirty="0"/>
                    </a:p>
                  </a:txBody>
                  <a:tcPr/>
                </a:tc>
                <a:tc>
                  <a:txBody>
                    <a:bodyPr/>
                    <a:lstStyle/>
                    <a:p>
                      <a:r>
                        <a:rPr lang="en-IN" sz="1100" dirty="0"/>
                        <a:t>R2</a:t>
                      </a:r>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4122124138"/>
                  </a:ext>
                </a:extLst>
              </a:tr>
              <a:tr h="277560">
                <a:tc>
                  <a:txBody>
                    <a:bodyPr/>
                    <a:lstStyle/>
                    <a:p>
                      <a:r>
                        <a:rPr lang="en-IN" sz="1100" dirty="0"/>
                        <a:t>16</a:t>
                      </a:r>
                    </a:p>
                  </a:txBody>
                  <a:tcPr/>
                </a:tc>
                <a:tc>
                  <a:txBody>
                    <a:bodyPr/>
                    <a:lstStyle/>
                    <a:p>
                      <a:endParaRPr lang="en-IN" sz="1100"/>
                    </a:p>
                  </a:txBody>
                  <a:tcPr/>
                </a:tc>
                <a:tc>
                  <a:txBody>
                    <a:bodyPr/>
                    <a:lstStyle/>
                    <a:p>
                      <a:endParaRPr lang="en-IN" sz="1100"/>
                    </a:p>
                  </a:txBody>
                  <a:tcPr/>
                </a:tc>
                <a:tc>
                  <a:txBody>
                    <a:bodyPr/>
                    <a:lstStyle/>
                    <a:p>
                      <a:r>
                        <a:rPr lang="en-IN" sz="1100" dirty="0"/>
                        <a:t>r3</a:t>
                      </a:r>
                    </a:p>
                  </a:txBody>
                  <a:tcPr/>
                </a:tc>
                <a:tc>
                  <a:txBody>
                    <a:bodyPr/>
                    <a:lstStyle/>
                    <a:p>
                      <a:r>
                        <a:rPr lang="en-IN" sz="1100" dirty="0"/>
                        <a:t>R3</a:t>
                      </a:r>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2381695722"/>
                  </a:ext>
                </a:extLst>
              </a:tr>
              <a:tr h="277560">
                <a:tc>
                  <a:txBody>
                    <a:bodyPr/>
                    <a:lstStyle/>
                    <a:p>
                      <a:r>
                        <a:rPr lang="en-IN" sz="1100" dirty="0"/>
                        <a:t>17</a:t>
                      </a:r>
                    </a:p>
                  </a:txBody>
                  <a:tcPr/>
                </a:tc>
                <a:tc>
                  <a:txBody>
                    <a:bodyPr/>
                    <a:lstStyle/>
                    <a:p>
                      <a:endParaRPr lang="en-IN" sz="1100"/>
                    </a:p>
                  </a:txBody>
                  <a:tcPr/>
                </a:tc>
                <a:tc>
                  <a:txBody>
                    <a:bodyPr/>
                    <a:lstStyle/>
                    <a:p>
                      <a:endParaRPr lang="en-IN" sz="1100"/>
                    </a:p>
                  </a:txBody>
                  <a:tcPr/>
                </a:tc>
                <a:tc>
                  <a:txBody>
                    <a:bodyPr/>
                    <a:lstStyle/>
                    <a:p>
                      <a:r>
                        <a:rPr lang="en-IN" sz="1100" dirty="0"/>
                        <a:t>s19</a:t>
                      </a:r>
                    </a:p>
                  </a:txBody>
                  <a:tcPr/>
                </a:tc>
                <a:tc>
                  <a:txBody>
                    <a:bodyPr/>
                    <a:lstStyle/>
                    <a:p>
                      <a:r>
                        <a:rPr lang="en-IN" sz="1100" dirty="0"/>
                        <a:t>S16</a:t>
                      </a:r>
                    </a:p>
                  </a:txBody>
                  <a:tcPr/>
                </a:tc>
                <a:tc>
                  <a:txBody>
                    <a:bodyPr/>
                    <a:lstStyle/>
                    <a:p>
                      <a:endParaRPr lang="en-IN" sz="1100"/>
                    </a:p>
                  </a:txBody>
                  <a:tcPr/>
                </a:tc>
                <a:tc>
                  <a:txBody>
                    <a:bodyPr/>
                    <a:lstStyle/>
                    <a:p>
                      <a:endParaRPr lang="en-IN" sz="1100"/>
                    </a:p>
                  </a:txBody>
                  <a:tcPr/>
                </a:tc>
                <a:tc>
                  <a:txBody>
                    <a:bodyPr/>
                    <a:lstStyle/>
                    <a:p>
                      <a:endParaRPr lang="en-IN" sz="1100"/>
                    </a:p>
                  </a:txBody>
                  <a:tcPr/>
                </a:tc>
                <a:tc>
                  <a:txBody>
                    <a:bodyPr/>
                    <a:lstStyle/>
                    <a:p>
                      <a:endParaRPr lang="en-IN" sz="1100" dirty="0"/>
                    </a:p>
                  </a:txBody>
                  <a:tcPr/>
                </a:tc>
                <a:extLst>
                  <a:ext uri="{0D108BD9-81ED-4DB2-BD59-A6C34878D82A}">
                    <a16:rowId xmlns:a16="http://schemas.microsoft.com/office/drawing/2014/main" xmlns="" val="3199894435"/>
                  </a:ext>
                </a:extLst>
              </a:tr>
              <a:tr h="277560">
                <a:tc>
                  <a:txBody>
                    <a:bodyPr/>
                    <a:lstStyle/>
                    <a:p>
                      <a:r>
                        <a:rPr lang="en-IN" sz="1100" dirty="0"/>
                        <a:t>18</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r>
                        <a:rPr lang="en-IN" sz="1100" dirty="0"/>
                        <a:t>r2</a:t>
                      </a:r>
                    </a:p>
                  </a:txBody>
                  <a:tcPr/>
                </a:tc>
                <a:tc>
                  <a:txBody>
                    <a:bodyPr/>
                    <a:lstStyle/>
                    <a:p>
                      <a:endParaRPr lang="en-IN" sz="1100" dirty="0"/>
                    </a:p>
                  </a:txBody>
                  <a:tcPr/>
                </a:tc>
                <a:tc>
                  <a:txBody>
                    <a:bodyPr/>
                    <a:lstStyle/>
                    <a:p>
                      <a:r>
                        <a:rPr lang="en-IN" sz="1100" dirty="0"/>
                        <a:t>R2</a:t>
                      </a:r>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428723205"/>
                  </a:ext>
                </a:extLst>
              </a:tr>
              <a:tr h="341209">
                <a:tc>
                  <a:txBody>
                    <a:bodyPr/>
                    <a:lstStyle/>
                    <a:p>
                      <a:r>
                        <a:rPr lang="en-IN" sz="1100" dirty="0"/>
                        <a:t>19</a:t>
                      </a:r>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r>
                        <a:rPr lang="en-IN" sz="1100" dirty="0"/>
                        <a:t>r2</a:t>
                      </a:r>
                    </a:p>
                  </a:txBody>
                  <a:tcPr/>
                </a:tc>
                <a:tc>
                  <a:txBody>
                    <a:bodyPr/>
                    <a:lstStyle/>
                    <a:p>
                      <a:endParaRPr lang="en-IN" sz="1100" dirty="0"/>
                    </a:p>
                  </a:txBody>
                  <a:tcPr/>
                </a:tc>
                <a:tc>
                  <a:txBody>
                    <a:bodyPr/>
                    <a:lstStyle/>
                    <a:p>
                      <a:r>
                        <a:rPr lang="en-IN" sz="1100" dirty="0"/>
                        <a:t>r2</a:t>
                      </a:r>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xmlns="" val="206305065"/>
                  </a:ext>
                </a:extLst>
              </a:tr>
            </a:tbl>
          </a:graphicData>
        </a:graphic>
      </p:graphicFrame>
    </p:spTree>
    <p:extLst>
      <p:ext uri="{BB962C8B-B14F-4D97-AF65-F5344CB8AC3E}">
        <p14:creationId xmlns:p14="http://schemas.microsoft.com/office/powerpoint/2010/main" val="12247357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A24195B-1747-4C61-B879-EC8668A397D6}"/>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65C6CEA1-CCC4-4DBC-AE54-CA78444CFD89}"/>
              </a:ext>
            </a:extLst>
          </p:cNvPr>
          <p:cNvGraphicFramePr>
            <a:graphicFrameLocks noGrp="1"/>
          </p:cNvGraphicFramePr>
          <p:nvPr>
            <p:ph idx="1"/>
            <p:extLst>
              <p:ext uri="{D42A27DB-BD31-4B8C-83A1-F6EECF244321}">
                <p14:modId xmlns:p14="http://schemas.microsoft.com/office/powerpoint/2010/main" val="26118511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525C69BF-F38C-4A7C-BF9D-A02B0386212C}"/>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35655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BCAB1-6CB5-454E-A827-B76F05D129A7}"/>
              </a:ext>
            </a:extLst>
          </p:cNvPr>
          <p:cNvSpPr>
            <a:spLocks noGrp="1"/>
          </p:cNvSpPr>
          <p:nvPr>
            <p:ph type="title"/>
          </p:nvPr>
        </p:nvSpPr>
        <p:spPr/>
        <p:txBody>
          <a:bodyPr/>
          <a:lstStyle/>
          <a:p>
            <a:r>
              <a:rPr lang="en-IN" dirty="0"/>
              <a:t>4.9 Parser Generators</a:t>
            </a:r>
          </a:p>
        </p:txBody>
      </p:sp>
      <p:sp>
        <p:nvSpPr>
          <p:cNvPr id="3" name="Content Placeholder 2">
            <a:extLst>
              <a:ext uri="{FF2B5EF4-FFF2-40B4-BE49-F238E27FC236}">
                <a16:creationId xmlns="" xmlns:a16="http://schemas.microsoft.com/office/drawing/2014/main" id="{92034D99-4336-4935-82A1-FA23B5EC1A31}"/>
              </a:ext>
            </a:extLst>
          </p:cNvPr>
          <p:cNvSpPr>
            <a:spLocks noGrp="1"/>
          </p:cNvSpPr>
          <p:nvPr>
            <p:ph idx="1"/>
          </p:nvPr>
        </p:nvSpPr>
        <p:spPr/>
        <p:txBody>
          <a:bodyPr/>
          <a:lstStyle/>
          <a:p>
            <a:r>
              <a:rPr lang="en-IN" dirty="0"/>
              <a:t>A parser generator can be used to facilitate the construction of the front end of a compiler</a:t>
            </a:r>
          </a:p>
          <a:p>
            <a:r>
              <a:rPr lang="en-IN" dirty="0"/>
              <a:t>YACC is a LALR parser generator</a:t>
            </a:r>
          </a:p>
          <a:p>
            <a:r>
              <a:rPr lang="en-IN" dirty="0"/>
              <a:t>It implements many of the concepts discussed in 4.7 and 4.8</a:t>
            </a:r>
          </a:p>
          <a:p>
            <a:r>
              <a:rPr lang="en-IN" dirty="0"/>
              <a:t>It is widely available</a:t>
            </a:r>
          </a:p>
          <a:p>
            <a:r>
              <a:rPr lang="en-IN" dirty="0"/>
              <a:t>YACC stands for “Yet Another Compiler-Compiler”</a:t>
            </a:r>
          </a:p>
          <a:p>
            <a:r>
              <a:rPr lang="en-IN" dirty="0"/>
              <a:t>It is available as a command on the UNIX system</a:t>
            </a:r>
          </a:p>
        </p:txBody>
      </p:sp>
    </p:spTree>
    <p:extLst>
      <p:ext uri="{BB962C8B-B14F-4D97-AF65-F5344CB8AC3E}">
        <p14:creationId xmlns:p14="http://schemas.microsoft.com/office/powerpoint/2010/main" val="34115156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982BABB-8C7C-46CF-BDC7-114515C5F27E}"/>
              </a:ext>
            </a:extLst>
          </p:cNvPr>
          <p:cNvPicPr>
            <a:picLocks noChangeAspect="1"/>
          </p:cNvPicPr>
          <p:nvPr/>
        </p:nvPicPr>
        <p:blipFill>
          <a:blip r:embed="rId2"/>
          <a:stretch>
            <a:fillRect/>
          </a:stretch>
        </p:blipFill>
        <p:spPr>
          <a:xfrm>
            <a:off x="1114857" y="429675"/>
            <a:ext cx="4775422" cy="5983000"/>
          </a:xfrm>
          <a:prstGeom prst="rect">
            <a:avLst/>
          </a:prstGeom>
        </p:spPr>
      </p:pic>
    </p:spTree>
    <p:extLst>
      <p:ext uri="{BB962C8B-B14F-4D97-AF65-F5344CB8AC3E}">
        <p14:creationId xmlns:p14="http://schemas.microsoft.com/office/powerpoint/2010/main" val="39981678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49D19A6-C703-4AC2-A7D6-A175E006093F}"/>
              </a:ext>
            </a:extLst>
          </p:cNvPr>
          <p:cNvPicPr>
            <a:picLocks noChangeAspect="1"/>
          </p:cNvPicPr>
          <p:nvPr/>
        </p:nvPicPr>
        <p:blipFill>
          <a:blip r:embed="rId2"/>
          <a:stretch>
            <a:fillRect/>
          </a:stretch>
        </p:blipFill>
        <p:spPr>
          <a:xfrm>
            <a:off x="1563027" y="344013"/>
            <a:ext cx="4447071" cy="6169973"/>
          </a:xfrm>
          <a:prstGeom prst="rect">
            <a:avLst/>
          </a:prstGeom>
        </p:spPr>
      </p:pic>
    </p:spTree>
    <p:extLst>
      <p:ext uri="{BB962C8B-B14F-4D97-AF65-F5344CB8AC3E}">
        <p14:creationId xmlns:p14="http://schemas.microsoft.com/office/powerpoint/2010/main" val="17065589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63F3E1C-BFB5-4B6C-B147-2530BC1E892D}"/>
              </a:ext>
            </a:extLst>
          </p:cNvPr>
          <p:cNvPicPr>
            <a:picLocks noChangeAspect="1"/>
          </p:cNvPicPr>
          <p:nvPr/>
        </p:nvPicPr>
        <p:blipFill>
          <a:blip r:embed="rId2"/>
          <a:stretch>
            <a:fillRect/>
          </a:stretch>
        </p:blipFill>
        <p:spPr>
          <a:xfrm>
            <a:off x="857868" y="272638"/>
            <a:ext cx="5151045" cy="6172560"/>
          </a:xfrm>
          <a:prstGeom prst="rect">
            <a:avLst/>
          </a:prstGeom>
        </p:spPr>
      </p:pic>
    </p:spTree>
    <p:extLst>
      <p:ext uri="{BB962C8B-B14F-4D97-AF65-F5344CB8AC3E}">
        <p14:creationId xmlns:p14="http://schemas.microsoft.com/office/powerpoint/2010/main" val="312875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089583-D707-4A5A-A196-CF351C1B810D}"/>
              </a:ext>
            </a:extLst>
          </p:cNvPr>
          <p:cNvPicPr>
            <a:picLocks noChangeAspect="1"/>
          </p:cNvPicPr>
          <p:nvPr/>
        </p:nvPicPr>
        <p:blipFill>
          <a:blip r:embed="rId2"/>
          <a:stretch>
            <a:fillRect/>
          </a:stretch>
        </p:blipFill>
        <p:spPr>
          <a:xfrm>
            <a:off x="1092283" y="57150"/>
            <a:ext cx="6896100" cy="6800850"/>
          </a:xfrm>
          <a:prstGeom prst="rect">
            <a:avLst/>
          </a:prstGeom>
        </p:spPr>
      </p:pic>
      <p:cxnSp>
        <p:nvCxnSpPr>
          <p:cNvPr id="3" name="Straight Connector 2">
            <a:extLst>
              <a:ext uri="{FF2B5EF4-FFF2-40B4-BE49-F238E27FC236}">
                <a16:creationId xmlns:a16="http://schemas.microsoft.com/office/drawing/2014/main" xmlns="" id="{A90CBD60-48F4-4B12-B3B2-C1F852C18B98}"/>
              </a:ext>
            </a:extLst>
          </p:cNvPr>
          <p:cNvCxnSpPr/>
          <p:nvPr/>
        </p:nvCxnSpPr>
        <p:spPr>
          <a:xfrm>
            <a:off x="1698171" y="961901"/>
            <a:ext cx="8787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FB74865-FB23-43FD-BA77-FF10CFF653BE}"/>
              </a:ext>
            </a:extLst>
          </p:cNvPr>
          <p:cNvCxnSpPr/>
          <p:nvPr/>
        </p:nvCxnSpPr>
        <p:spPr>
          <a:xfrm>
            <a:off x="1686296" y="2505694"/>
            <a:ext cx="116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A4CB3815-20E2-4E49-B7CA-F550E30AE3AB}"/>
              </a:ext>
            </a:extLst>
          </p:cNvPr>
          <p:cNvCxnSpPr/>
          <p:nvPr/>
        </p:nvCxnSpPr>
        <p:spPr>
          <a:xfrm>
            <a:off x="6331403" y="3824300"/>
            <a:ext cx="10569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16D8347B-A9B2-49AD-932A-6577D1D32259}"/>
              </a:ext>
            </a:extLst>
          </p:cNvPr>
          <p:cNvCxnSpPr/>
          <p:nvPr/>
        </p:nvCxnSpPr>
        <p:spPr>
          <a:xfrm>
            <a:off x="6859855" y="4927814"/>
            <a:ext cx="110069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269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357E7F0-CD66-4DF9-ACC1-EC1C3C53F0B3}"/>
              </a:ext>
            </a:extLst>
          </p:cNvPr>
          <p:cNvSpPr>
            <a:spLocks noGrp="1"/>
          </p:cNvSpPr>
          <p:nvPr>
            <p:ph idx="1"/>
          </p:nvPr>
        </p:nvSpPr>
        <p:spPr>
          <a:xfrm>
            <a:off x="838200" y="322729"/>
            <a:ext cx="10515600" cy="5854234"/>
          </a:xfrm>
        </p:spPr>
        <p:txBody>
          <a:bodyPr/>
          <a:lstStyle/>
          <a:p>
            <a:r>
              <a:rPr lang="en-IN" dirty="0"/>
              <a:t>A translator can be constructed using YACC as shown below</a:t>
            </a:r>
          </a:p>
          <a:p>
            <a:endParaRPr lang="en-IN" dirty="0"/>
          </a:p>
          <a:p>
            <a:endParaRPr lang="en-IN" dirty="0"/>
          </a:p>
          <a:p>
            <a:endParaRPr lang="en-IN" dirty="0"/>
          </a:p>
          <a:p>
            <a:endParaRPr lang="en-IN" dirty="0"/>
          </a:p>
          <a:p>
            <a:endParaRPr lang="en-IN" dirty="0"/>
          </a:p>
          <a:p>
            <a:endParaRPr lang="en-IN" dirty="0"/>
          </a:p>
          <a:p>
            <a:pPr marL="268288" indent="-268288">
              <a:buAutoNum type="arabicParenR"/>
            </a:pPr>
            <a:r>
              <a:rPr lang="en-US" sz="1800" dirty="0">
                <a:effectLst/>
                <a:latin typeface="Times New Roman" panose="02020603050405020304" pitchFamily="18" charset="0"/>
                <a:ea typeface="Calibri" panose="020F0502020204030204" pitchFamily="34" charset="0"/>
              </a:rPr>
              <a:t>A file, say translate.y, containing a YACC specification of the translator is prepared. </a:t>
            </a:r>
            <a:endParaRPr lang="en-IN" sz="1800" dirty="0">
              <a:effectLst/>
              <a:latin typeface="Times New Roman" panose="02020603050405020304" pitchFamily="18" charset="0"/>
              <a:ea typeface="Calibri" panose="020F0502020204030204" pitchFamily="34" charset="0"/>
            </a:endParaRPr>
          </a:p>
          <a:p>
            <a:pPr marL="268288" indent="-268288">
              <a:buAutoNum type="arabicParenR"/>
            </a:pPr>
            <a:r>
              <a:rPr lang="en-US" sz="1800" dirty="0">
                <a:effectLst/>
                <a:latin typeface="Times New Roman" panose="02020603050405020304" pitchFamily="18" charset="0"/>
                <a:ea typeface="Calibri" panose="020F0502020204030204" pitchFamily="34" charset="0"/>
              </a:rPr>
              <a:t>The UNIX system command </a:t>
            </a:r>
            <a:r>
              <a:rPr lang="en-US" sz="1800" dirty="0">
                <a:effectLst/>
                <a:latin typeface="Courier New" panose="02070309020205020404" pitchFamily="49" charset="0"/>
                <a:ea typeface="Calibri" panose="020F0502020204030204" pitchFamily="34" charset="0"/>
              </a:rPr>
              <a:t>yacc –d translate.y</a:t>
            </a:r>
            <a:r>
              <a:rPr lang="en-US" sz="1800" dirty="0">
                <a:effectLst/>
                <a:latin typeface="Times New Roman" panose="02020603050405020304" pitchFamily="18" charset="0"/>
                <a:ea typeface="Calibri" panose="020F0502020204030204" pitchFamily="34" charset="0"/>
              </a:rPr>
              <a:t> transforms the file translate.y into a C program called </a:t>
            </a:r>
            <a:r>
              <a:rPr lang="en-US" sz="1800" dirty="0">
                <a:effectLst/>
                <a:latin typeface="Courier New" panose="02070309020205020404" pitchFamily="49" charset="0"/>
                <a:ea typeface="Calibri" panose="020F0502020204030204" pitchFamily="34" charset="0"/>
              </a:rPr>
              <a:t>y.tab.c</a:t>
            </a:r>
            <a:r>
              <a:rPr lang="en-US" sz="1800" dirty="0">
                <a:effectLst/>
                <a:latin typeface="Times New Roman" panose="02020603050405020304" pitchFamily="18" charset="0"/>
                <a:ea typeface="Calibri" panose="020F0502020204030204" pitchFamily="34" charset="0"/>
              </a:rPr>
              <a:t> using the LALR method. </a:t>
            </a:r>
          </a:p>
          <a:p>
            <a:pPr marL="268288" indent="-268288">
              <a:buFont typeface="Arial" panose="020B0604020202020204" pitchFamily="34" charset="0"/>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Compiling y.tab.c: </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gcc y.tab.c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obtain the desired object program a.out that performs the translation specified by the original YACC program. </a:t>
            </a:r>
          </a:p>
          <a:p>
            <a:pPr marL="268288" indent="-268288">
              <a:buFont typeface="Arial" panose="020B0604020202020204" pitchFamily="34" charset="0"/>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run as ./a.out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68288" indent="-268288">
              <a:buAutoNum type="arabicParenR"/>
            </a:pPr>
            <a:endParaRPr lang="en-IN" dirty="0"/>
          </a:p>
        </p:txBody>
      </p:sp>
      <p:pic>
        <p:nvPicPr>
          <p:cNvPr id="5" name="Picture 4">
            <a:extLst>
              <a:ext uri="{FF2B5EF4-FFF2-40B4-BE49-F238E27FC236}">
                <a16:creationId xmlns="" xmlns:a16="http://schemas.microsoft.com/office/drawing/2014/main" id="{C6069571-6AEE-4F8F-9A95-4899BD320632}"/>
              </a:ext>
            </a:extLst>
          </p:cNvPr>
          <p:cNvPicPr>
            <a:picLocks noChangeAspect="1"/>
          </p:cNvPicPr>
          <p:nvPr/>
        </p:nvPicPr>
        <p:blipFill>
          <a:blip r:embed="rId3"/>
          <a:stretch>
            <a:fillRect/>
          </a:stretch>
        </p:blipFill>
        <p:spPr>
          <a:xfrm>
            <a:off x="2524125" y="893762"/>
            <a:ext cx="5391150" cy="2733675"/>
          </a:xfrm>
          <a:prstGeom prst="rect">
            <a:avLst/>
          </a:prstGeom>
        </p:spPr>
      </p:pic>
    </p:spTree>
    <p:extLst>
      <p:ext uri="{BB962C8B-B14F-4D97-AF65-F5344CB8AC3E}">
        <p14:creationId xmlns:p14="http://schemas.microsoft.com/office/powerpoint/2010/main" val="303901446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E99D06F-1268-4D35-8D81-EEDC3C935860}"/>
              </a:ext>
            </a:extLst>
          </p:cNvPr>
          <p:cNvPicPr>
            <a:picLocks noChangeAspect="1"/>
          </p:cNvPicPr>
          <p:nvPr/>
        </p:nvPicPr>
        <p:blipFill>
          <a:blip r:embed="rId2"/>
          <a:stretch>
            <a:fillRect/>
          </a:stretch>
        </p:blipFill>
        <p:spPr>
          <a:xfrm>
            <a:off x="530753" y="298330"/>
            <a:ext cx="10666452" cy="5382380"/>
          </a:xfrm>
          <a:prstGeom prst="rect">
            <a:avLst/>
          </a:prstGeom>
        </p:spPr>
      </p:pic>
    </p:spTree>
    <p:extLst>
      <p:ext uri="{BB962C8B-B14F-4D97-AF65-F5344CB8AC3E}">
        <p14:creationId xmlns:p14="http://schemas.microsoft.com/office/powerpoint/2010/main" val="22359819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BD9CD89-EB05-4989-B5D4-7E97038781FE}"/>
              </a:ext>
            </a:extLst>
          </p:cNvPr>
          <p:cNvSpPr>
            <a:spLocks noGrp="1"/>
          </p:cNvSpPr>
          <p:nvPr>
            <p:ph idx="1"/>
          </p:nvPr>
        </p:nvSpPr>
        <p:spPr>
          <a:xfrm>
            <a:off x="838200" y="443753"/>
            <a:ext cx="10515600" cy="5733210"/>
          </a:xfrm>
        </p:spPr>
        <p:txBody>
          <a:bodyPr/>
          <a:lstStyle/>
          <a:p>
            <a:r>
              <a:rPr lang="en-US" sz="1800" dirty="0">
                <a:effectLst/>
                <a:latin typeface="Times New Roman" panose="02020603050405020304" pitchFamily="18" charset="0"/>
                <a:ea typeface="Calibri" panose="020F0502020204030204" pitchFamily="34" charset="0"/>
              </a:rPr>
              <a:t>The program y.tab.c is a representation of an LALR parser written in C, along with other C routines that the user may have prepared. </a:t>
            </a:r>
          </a:p>
          <a:p>
            <a:r>
              <a:rPr lang="en-US" sz="1800" dirty="0">
                <a:effectLst/>
                <a:latin typeface="Times New Roman" panose="02020603050405020304" pitchFamily="18" charset="0"/>
                <a:ea typeface="Calibri" panose="020F0502020204030204" pitchFamily="34" charset="0"/>
              </a:rPr>
              <a:t>The LALR parser is compacted.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 the grammars in the grammar specification will be automatically converted into C statements by the YACC tool and will be put under the function name of yyparse().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YACC source program has three parts: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Declarations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Translation rules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Supporting C routines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4015693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C3A1E8A-6D7E-455C-B80B-17898916DFD4}"/>
              </a:ext>
            </a:extLst>
          </p:cNvPr>
          <p:cNvPicPr>
            <a:picLocks noChangeAspect="1"/>
          </p:cNvPicPr>
          <p:nvPr/>
        </p:nvPicPr>
        <p:blipFill>
          <a:blip r:embed="rId2"/>
          <a:stretch>
            <a:fillRect/>
          </a:stretch>
        </p:blipFill>
        <p:spPr>
          <a:xfrm>
            <a:off x="1312904" y="1742703"/>
            <a:ext cx="4857684" cy="3161806"/>
          </a:xfrm>
          <a:prstGeom prst="rect">
            <a:avLst/>
          </a:prstGeom>
        </p:spPr>
      </p:pic>
      <p:pic>
        <p:nvPicPr>
          <p:cNvPr id="7" name="Picture 6">
            <a:extLst>
              <a:ext uri="{FF2B5EF4-FFF2-40B4-BE49-F238E27FC236}">
                <a16:creationId xmlns:a16="http://schemas.microsoft.com/office/drawing/2014/main" xmlns="" id="{A11B2BA4-D2E3-4BD4-9FD1-771A97BC5450}"/>
              </a:ext>
            </a:extLst>
          </p:cNvPr>
          <p:cNvPicPr>
            <a:picLocks noChangeAspect="1"/>
          </p:cNvPicPr>
          <p:nvPr/>
        </p:nvPicPr>
        <p:blipFill>
          <a:blip r:embed="rId3"/>
          <a:stretch>
            <a:fillRect/>
          </a:stretch>
        </p:blipFill>
        <p:spPr>
          <a:xfrm>
            <a:off x="1090674" y="756618"/>
            <a:ext cx="7761593" cy="977179"/>
          </a:xfrm>
          <a:prstGeom prst="rect">
            <a:avLst/>
          </a:prstGeom>
        </p:spPr>
      </p:pic>
    </p:spTree>
    <p:extLst>
      <p:ext uri="{BB962C8B-B14F-4D97-AF65-F5344CB8AC3E}">
        <p14:creationId xmlns:p14="http://schemas.microsoft.com/office/powerpoint/2010/main" val="3657339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C3EB455-9F84-4852-A868-30B48E0F3C75}"/>
              </a:ext>
            </a:extLst>
          </p:cNvPr>
          <p:cNvSpPr>
            <a:spLocks noGrp="1"/>
          </p:cNvSpPr>
          <p:nvPr>
            <p:ph idx="1"/>
          </p:nvPr>
        </p:nvSpPr>
        <p:spPr>
          <a:xfrm>
            <a:off x="838200" y="578224"/>
            <a:ext cx="10515600" cy="5598739"/>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expt6_DeskCalc.y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a simple desk calculator.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calculator reads arithmetic expressions of the form 5+5, 4*5, or (6); evaluates it, and then prints its numeric value.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desk calculator is built starting with the following grammar for arithmetic expressions: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token digit is a single digit between 0 and 9.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6" name="Picture 25">
            <a:extLst>
              <a:ext uri="{FF2B5EF4-FFF2-40B4-BE49-F238E27FC236}">
                <a16:creationId xmlns="" xmlns:a16="http://schemas.microsoft.com/office/drawing/2014/main" id="{C7C8A7D6-0E91-4613-8C8F-AC0BF69FE89E}"/>
              </a:ext>
            </a:extLst>
          </p:cNvPr>
          <p:cNvPicPr>
            <a:picLocks noChangeAspect="1"/>
          </p:cNvPicPr>
          <p:nvPr/>
        </p:nvPicPr>
        <p:blipFill>
          <a:blip r:embed="rId2"/>
          <a:stretch>
            <a:fillRect/>
          </a:stretch>
        </p:blipFill>
        <p:spPr>
          <a:xfrm>
            <a:off x="1249735" y="2031065"/>
            <a:ext cx="1788794" cy="846605"/>
          </a:xfrm>
          <a:prstGeom prst="rect">
            <a:avLst/>
          </a:prstGeom>
        </p:spPr>
      </p:pic>
    </p:spTree>
    <p:extLst>
      <p:ext uri="{BB962C8B-B14F-4D97-AF65-F5344CB8AC3E}">
        <p14:creationId xmlns:p14="http://schemas.microsoft.com/office/powerpoint/2010/main" val="146213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8D144D5-1E0A-49B4-A8A1-620A813CA3A3}"/>
              </a:ext>
            </a:extLst>
          </p:cNvPr>
          <p:cNvSpPr>
            <a:spLocks noGrp="1"/>
          </p:cNvSpPr>
          <p:nvPr>
            <p:ph idx="1"/>
          </p:nvPr>
        </p:nvSpPr>
        <p:spPr>
          <a:xfrm>
            <a:off x="838200" y="242047"/>
            <a:ext cx="10515600" cy="6042639"/>
          </a:xfrm>
        </p:spPr>
        <p:txBody>
          <a:bodyPr>
            <a:noAutofit/>
          </a:bodyPr>
          <a:lstStyle/>
          <a:p>
            <a:pPr marL="0" indent="0">
              <a:spcBef>
                <a:spcPts val="0"/>
              </a:spcBef>
              <a:buNone/>
            </a:pPr>
            <a:r>
              <a:rPr lang="en-IN" sz="1400" dirty="0">
                <a:latin typeface="Courier New" panose="02070309020205020404" pitchFamily="49" charset="0"/>
                <a:cs typeface="Courier New" panose="02070309020205020404" pitchFamily="49" charset="0"/>
              </a:rPr>
              <a:t>%{ //</a:t>
            </a:r>
            <a:r>
              <a:rPr lang="en-IN" sz="1400" dirty="0" smtClean="0">
                <a:latin typeface="Courier New" panose="02070309020205020404" pitchFamily="49" charset="0"/>
                <a:cs typeface="Courier New" panose="02070309020205020404" pitchFamily="49" charset="0"/>
              </a:rPr>
              <a:t>expt6_DeskCalc.y</a:t>
            </a:r>
            <a:endParaRPr lang="en-IN" sz="1400" dirty="0">
              <a:latin typeface="Courier New" panose="02070309020205020404" pitchFamily="49" charset="0"/>
              <a:cs typeface="Courier New" panose="02070309020205020404" pitchFamily="49" charset="0"/>
            </a:endParaRPr>
          </a:p>
          <a:p>
            <a:pPr marL="0" indent="0">
              <a:spcBef>
                <a:spcPts val="0"/>
              </a:spcBef>
              <a:buNone/>
            </a:pPr>
            <a:r>
              <a:rPr lang="en-IN" sz="1400" dirty="0">
                <a:latin typeface="Courier New" panose="02070309020205020404" pitchFamily="49" charset="0"/>
                <a:cs typeface="Courier New" panose="02070309020205020404" pitchFamily="49" charset="0"/>
              </a:rPr>
              <a:t>#include&lt;ctype.h&gt;</a:t>
            </a:r>
          </a:p>
          <a:p>
            <a:pPr marL="0" indent="0">
              <a:spcBef>
                <a:spcPts val="0"/>
              </a:spcBef>
              <a:buNone/>
            </a:pPr>
            <a:r>
              <a:rPr lang="en-IN" sz="1400" dirty="0">
                <a:latin typeface="Courier New" panose="02070309020205020404" pitchFamily="49" charset="0"/>
                <a:cs typeface="Courier New" panose="02070309020205020404" pitchFamily="49" charset="0"/>
              </a:rPr>
              <a:t>#include&lt;stdio.h&gt;</a:t>
            </a:r>
          </a:p>
          <a:p>
            <a:pPr marL="0" indent="0">
              <a:spcBef>
                <a:spcPts val="0"/>
              </a:spcBef>
              <a:buNone/>
            </a:pPr>
            <a:r>
              <a:rPr lang="en-IN" sz="1400" dirty="0">
                <a:latin typeface="Courier New" panose="02070309020205020404" pitchFamily="49" charset="0"/>
                <a:cs typeface="Courier New" panose="02070309020205020404" pitchFamily="49" charset="0"/>
              </a:rPr>
              <a:t>%}</a:t>
            </a:r>
          </a:p>
          <a:p>
            <a:pPr marL="0" indent="0">
              <a:spcBef>
                <a:spcPts val="0"/>
              </a:spcBef>
              <a:buNone/>
            </a:pPr>
            <a:r>
              <a:rPr lang="en-IN" sz="1400" dirty="0">
                <a:latin typeface="Courier New" panose="02070309020205020404" pitchFamily="49" charset="0"/>
                <a:cs typeface="Courier New" panose="02070309020205020404" pitchFamily="49" charset="0"/>
              </a:rPr>
              <a:t>%token DIGIT</a:t>
            </a:r>
          </a:p>
          <a:p>
            <a:pPr marL="0" indent="0">
              <a:spcBef>
                <a:spcPts val="0"/>
              </a:spcBef>
              <a:buNone/>
            </a:pPr>
            <a:r>
              <a:rPr lang="en-IN" sz="1400" dirty="0">
                <a:latin typeface="Courier New" panose="02070309020205020404" pitchFamily="49" charset="0"/>
                <a:cs typeface="Courier New" panose="02070309020205020404" pitchFamily="49" charset="0"/>
              </a:rPr>
              <a:t>%%</a:t>
            </a:r>
          </a:p>
          <a:p>
            <a:pPr marL="0" indent="0">
              <a:spcBef>
                <a:spcPts val="0"/>
              </a:spcBef>
              <a:buNone/>
            </a:pPr>
            <a:r>
              <a:rPr lang="en-IN" sz="1400" dirty="0">
                <a:latin typeface="Courier New" panose="02070309020205020404" pitchFamily="49" charset="0"/>
                <a:cs typeface="Courier New" panose="02070309020205020404" pitchFamily="49" charset="0"/>
              </a:rPr>
              <a:t>line : expr '\n'                {printf("%d\n",$1);}</a:t>
            </a:r>
          </a:p>
          <a:p>
            <a:pPr marL="0" indent="0">
              <a:spcBef>
                <a:spcPts val="0"/>
              </a:spcBef>
              <a:buNone/>
            </a:pPr>
            <a:r>
              <a:rPr lang="en-IN" sz="1400" dirty="0">
                <a:latin typeface="Courier New" panose="02070309020205020404" pitchFamily="49" charset="0"/>
                <a:cs typeface="Courier New" panose="02070309020205020404" pitchFamily="49" charset="0"/>
              </a:rPr>
              <a:t>     ;</a:t>
            </a:r>
          </a:p>
          <a:p>
            <a:pPr marL="0" indent="0">
              <a:spcBef>
                <a:spcPts val="0"/>
              </a:spcBef>
              <a:buNone/>
            </a:pPr>
            <a:r>
              <a:rPr lang="en-IN" sz="1400" dirty="0">
                <a:latin typeface="Courier New" panose="02070309020205020404" pitchFamily="49" charset="0"/>
                <a:cs typeface="Courier New" panose="02070309020205020404" pitchFamily="49" charset="0"/>
              </a:rPr>
              <a:t>expr : expr '+' term            { $$ = $1 + $3; }</a:t>
            </a:r>
          </a:p>
          <a:p>
            <a:pPr marL="0" indent="0">
              <a:spcBef>
                <a:spcPts val="0"/>
              </a:spcBef>
              <a:buNone/>
            </a:pPr>
            <a:r>
              <a:rPr lang="en-IN" sz="1400" dirty="0">
                <a:latin typeface="Courier New" panose="02070309020205020404" pitchFamily="49" charset="0"/>
                <a:cs typeface="Courier New" panose="02070309020205020404" pitchFamily="49" charset="0"/>
              </a:rPr>
              <a:t>     | term</a:t>
            </a:r>
          </a:p>
          <a:p>
            <a:pPr marL="0" indent="0">
              <a:spcBef>
                <a:spcPts val="0"/>
              </a:spcBef>
              <a:buNone/>
            </a:pPr>
            <a:r>
              <a:rPr lang="en-IN" sz="1400" dirty="0">
                <a:latin typeface="Courier New" panose="02070309020205020404" pitchFamily="49" charset="0"/>
                <a:cs typeface="Courier New" panose="02070309020205020404" pitchFamily="49" charset="0"/>
              </a:rPr>
              <a:t>     ;</a:t>
            </a:r>
          </a:p>
          <a:p>
            <a:pPr marL="0" indent="0">
              <a:spcBef>
                <a:spcPts val="0"/>
              </a:spcBef>
              <a:buNone/>
            </a:pPr>
            <a:r>
              <a:rPr lang="en-IN" sz="1400" dirty="0">
                <a:latin typeface="Courier New" panose="02070309020205020404" pitchFamily="49" charset="0"/>
                <a:cs typeface="Courier New" panose="02070309020205020404" pitchFamily="49" charset="0"/>
              </a:rPr>
              <a:t>term : term '*' factor          { $$ = $1 * $3; }</a:t>
            </a:r>
          </a:p>
          <a:p>
            <a:pPr marL="0" indent="0">
              <a:spcBef>
                <a:spcPts val="0"/>
              </a:spcBef>
              <a:buNone/>
            </a:pPr>
            <a:r>
              <a:rPr lang="en-IN" sz="1400" dirty="0">
                <a:latin typeface="Courier New" panose="02070309020205020404" pitchFamily="49" charset="0"/>
                <a:cs typeface="Courier New" panose="02070309020205020404" pitchFamily="49" charset="0"/>
              </a:rPr>
              <a:t>     | factor</a:t>
            </a:r>
          </a:p>
          <a:p>
            <a:pPr marL="0" indent="0">
              <a:spcBef>
                <a:spcPts val="0"/>
              </a:spcBef>
              <a:buNone/>
            </a:pPr>
            <a:r>
              <a:rPr lang="en-IN" sz="1400" dirty="0">
                <a:latin typeface="Courier New" panose="02070309020205020404" pitchFamily="49" charset="0"/>
                <a:cs typeface="Courier New" panose="02070309020205020404" pitchFamily="49" charset="0"/>
              </a:rPr>
              <a:t>     ;</a:t>
            </a:r>
          </a:p>
          <a:p>
            <a:pPr marL="0" indent="0">
              <a:spcBef>
                <a:spcPts val="0"/>
              </a:spcBef>
              <a:buNone/>
            </a:pPr>
            <a:r>
              <a:rPr lang="en-IN" sz="1400" dirty="0">
                <a:latin typeface="Courier New" panose="02070309020205020404" pitchFamily="49" charset="0"/>
                <a:cs typeface="Courier New" panose="02070309020205020404" pitchFamily="49" charset="0"/>
              </a:rPr>
              <a:t>factor : '(' expr ')'           { $$ = $2; }</a:t>
            </a:r>
          </a:p>
          <a:p>
            <a:pPr marL="0" indent="0">
              <a:spcBef>
                <a:spcPts val="0"/>
              </a:spcBef>
              <a:buNone/>
            </a:pPr>
            <a:r>
              <a:rPr lang="en-IN" sz="1400" dirty="0">
                <a:latin typeface="Courier New" panose="02070309020205020404" pitchFamily="49" charset="0"/>
                <a:cs typeface="Courier New" panose="02070309020205020404" pitchFamily="49" charset="0"/>
              </a:rPr>
              <a:t>       | DIGIT</a:t>
            </a:r>
          </a:p>
          <a:p>
            <a:pPr marL="0" indent="0">
              <a:spcBef>
                <a:spcPts val="0"/>
              </a:spcBef>
              <a:buNone/>
            </a:pPr>
            <a:r>
              <a:rPr lang="en-IN" sz="1400" dirty="0">
                <a:latin typeface="Courier New" panose="02070309020205020404" pitchFamily="49" charset="0"/>
                <a:cs typeface="Courier New" panose="02070309020205020404" pitchFamily="49" charset="0"/>
              </a:rPr>
              <a:t>       ;</a:t>
            </a:r>
          </a:p>
          <a:p>
            <a:pPr marL="0" indent="0">
              <a:spcBef>
                <a:spcPts val="0"/>
              </a:spcBef>
              <a:buNone/>
            </a:pPr>
            <a:r>
              <a:rPr lang="en-IN" sz="1400" dirty="0">
                <a:latin typeface="Courier New" panose="02070309020205020404" pitchFamily="49" charset="0"/>
                <a:cs typeface="Courier New" panose="02070309020205020404" pitchFamily="49" charset="0"/>
              </a:rPr>
              <a:t>%%</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int </a:t>
            </a:r>
            <a:r>
              <a:rPr lang="en-IN" sz="1400" dirty="0" err="1">
                <a:solidFill>
                  <a:srgbClr val="FF0000"/>
                </a:solidFill>
                <a:latin typeface="Courier New" panose="02070309020205020404" pitchFamily="49" charset="0"/>
                <a:cs typeface="Courier New" panose="02070309020205020404" pitchFamily="49" charset="0"/>
              </a:rPr>
              <a:t>yylex</a:t>
            </a:r>
            <a:r>
              <a:rPr lang="en-IN" sz="1400" dirty="0">
                <a:solidFill>
                  <a:srgbClr val="FF0000"/>
                </a:solidFill>
                <a:latin typeface="Courier New" panose="02070309020205020404" pitchFamily="49" charset="0"/>
                <a:cs typeface="Courier New" panose="02070309020205020404" pitchFamily="49" charset="0"/>
              </a:rPr>
              <a:t>(void){</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int c;</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c = getchar();</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if(</a:t>
            </a:r>
            <a:r>
              <a:rPr lang="en-IN" sz="1400" dirty="0" err="1">
                <a:solidFill>
                  <a:srgbClr val="FF0000"/>
                </a:solidFill>
                <a:latin typeface="Courier New" panose="02070309020205020404" pitchFamily="49" charset="0"/>
                <a:cs typeface="Courier New" panose="02070309020205020404" pitchFamily="49" charset="0"/>
              </a:rPr>
              <a:t>isdigit</a:t>
            </a:r>
            <a:r>
              <a:rPr lang="en-IN" sz="1400" dirty="0">
                <a:solidFill>
                  <a:srgbClr val="FF0000"/>
                </a:solidFill>
                <a:latin typeface="Courier New" panose="02070309020205020404" pitchFamily="49" charset="0"/>
                <a:cs typeface="Courier New" panose="02070309020205020404" pitchFamily="49" charset="0"/>
              </a:rPr>
              <a:t>(c)){</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yylval = c-'0';</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return DIGIT;</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        return c;</a:t>
            </a:r>
          </a:p>
          <a:p>
            <a:pPr marL="0" indent="0">
              <a:spcBef>
                <a:spcPts val="0"/>
              </a:spcBef>
              <a:buNone/>
            </a:pPr>
            <a:r>
              <a:rPr lang="en-IN" sz="1400" dirty="0">
                <a:solidFill>
                  <a:srgbClr val="FF0000"/>
                </a:solidFill>
                <a:latin typeface="Courier New" panose="02070309020205020404" pitchFamily="49" charset="0"/>
                <a:cs typeface="Courier New" panose="02070309020205020404" pitchFamily="49" charset="0"/>
              </a:rPr>
              <a:t>}</a:t>
            </a:r>
          </a:p>
          <a:p>
            <a:pPr marL="0" indent="0">
              <a:spcBef>
                <a:spcPts val="0"/>
              </a:spcBef>
              <a:buNone/>
            </a:pPr>
            <a:r>
              <a:rPr lang="en-IN" sz="1400" dirty="0">
                <a:latin typeface="Courier New" panose="02070309020205020404" pitchFamily="49" charset="0"/>
                <a:cs typeface="Courier New" panose="02070309020205020404" pitchFamily="49" charset="0"/>
              </a:rPr>
              <a:t>int yywrap(){return 1;}</a:t>
            </a:r>
          </a:p>
          <a:p>
            <a:pPr marL="0" indent="0">
              <a:spcBef>
                <a:spcPts val="0"/>
              </a:spcBef>
              <a:buNone/>
            </a:pPr>
            <a:r>
              <a:rPr lang="en-IN" sz="1400" dirty="0">
                <a:latin typeface="Courier New" panose="02070309020205020404" pitchFamily="49" charset="0"/>
                <a:cs typeface="Courier New" panose="02070309020205020404" pitchFamily="49" charset="0"/>
              </a:rPr>
              <a:t>void yyerror(char *s) {fprintf(</a:t>
            </a:r>
            <a:r>
              <a:rPr lang="en-IN" sz="1400" dirty="0" err="1">
                <a:latin typeface="Courier New" panose="02070309020205020404" pitchFamily="49" charset="0"/>
                <a:cs typeface="Courier New" panose="02070309020205020404" pitchFamily="49" charset="0"/>
              </a:rPr>
              <a:t>stderr,"%s</a:t>
            </a:r>
            <a:r>
              <a:rPr lang="en-IN" sz="1400" dirty="0">
                <a:latin typeface="Courier New" panose="02070309020205020404" pitchFamily="49" charset="0"/>
                <a:cs typeface="Courier New" panose="02070309020205020404" pitchFamily="49" charset="0"/>
              </a:rPr>
              <a:t>\</a:t>
            </a:r>
            <a:r>
              <a:rPr lang="en-IN" sz="1400" dirty="0" err="1">
                <a:latin typeface="Courier New" panose="02070309020205020404" pitchFamily="49" charset="0"/>
                <a:cs typeface="Courier New" panose="02070309020205020404" pitchFamily="49" charset="0"/>
              </a:rPr>
              <a:t>n",s</a:t>
            </a:r>
            <a:r>
              <a:rPr lang="en-IN" sz="1400" dirty="0">
                <a:latin typeface="Courier New" panose="02070309020205020404" pitchFamily="49" charset="0"/>
                <a:cs typeface="Courier New" panose="02070309020205020404" pitchFamily="49" charset="0"/>
              </a:rPr>
              <a:t>);}</a:t>
            </a:r>
          </a:p>
          <a:p>
            <a:pPr marL="0" indent="0">
              <a:spcBef>
                <a:spcPts val="0"/>
              </a:spcBef>
              <a:buNone/>
            </a:pPr>
            <a:r>
              <a:rPr lang="en-IN" sz="1400" dirty="0">
                <a:latin typeface="Courier New" panose="02070309020205020404" pitchFamily="49" charset="0"/>
                <a:cs typeface="Courier New" panose="02070309020205020404" pitchFamily="49" charset="0"/>
              </a:rPr>
              <a:t>int main(void){</a:t>
            </a:r>
          </a:p>
          <a:p>
            <a:pPr marL="0" indent="0">
              <a:spcBef>
                <a:spcPts val="0"/>
              </a:spcBef>
              <a:buNone/>
            </a:pPr>
            <a:r>
              <a:rPr lang="en-IN" sz="1400" dirty="0">
                <a:latin typeface="Courier New" panose="02070309020205020404" pitchFamily="49" charset="0"/>
                <a:cs typeface="Courier New" panose="02070309020205020404" pitchFamily="49" charset="0"/>
              </a:rPr>
              <a:t>        </a:t>
            </a:r>
            <a:r>
              <a:rPr lang="en-IN" sz="1400" dirty="0" err="1">
                <a:latin typeface="Courier New" panose="02070309020205020404" pitchFamily="49" charset="0"/>
                <a:cs typeface="Courier New" panose="02070309020205020404" pitchFamily="49" charset="0"/>
              </a:rPr>
              <a:t>yydebug</a:t>
            </a:r>
            <a:r>
              <a:rPr lang="en-IN" sz="1400" dirty="0">
                <a:latin typeface="Courier New" panose="02070309020205020404" pitchFamily="49" charset="0"/>
                <a:cs typeface="Courier New" panose="02070309020205020404" pitchFamily="49" charset="0"/>
              </a:rPr>
              <a:t>=1;        return yyparse();}</a:t>
            </a:r>
          </a:p>
        </p:txBody>
      </p:sp>
    </p:spTree>
    <p:extLst>
      <p:ext uri="{BB962C8B-B14F-4D97-AF65-F5344CB8AC3E}">
        <p14:creationId xmlns:p14="http://schemas.microsoft.com/office/powerpoint/2010/main" val="32390431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EFC8651-ADFF-4398-B025-B6131A12DDC8}"/>
              </a:ext>
            </a:extLst>
          </p:cNvPr>
          <p:cNvPicPr>
            <a:picLocks noChangeAspect="1"/>
          </p:cNvPicPr>
          <p:nvPr/>
        </p:nvPicPr>
        <p:blipFill>
          <a:blip r:embed="rId2"/>
          <a:stretch>
            <a:fillRect/>
          </a:stretch>
        </p:blipFill>
        <p:spPr>
          <a:xfrm>
            <a:off x="1172976" y="868455"/>
            <a:ext cx="6503172" cy="2255257"/>
          </a:xfrm>
          <a:prstGeom prst="rect">
            <a:avLst/>
          </a:prstGeom>
        </p:spPr>
      </p:pic>
      <p:pic>
        <p:nvPicPr>
          <p:cNvPr id="7" name="Picture 6">
            <a:extLst>
              <a:ext uri="{FF2B5EF4-FFF2-40B4-BE49-F238E27FC236}">
                <a16:creationId xmlns="" xmlns:a16="http://schemas.microsoft.com/office/drawing/2014/main" id="{3488DF83-828C-4699-8993-AA3AE08F591F}"/>
              </a:ext>
            </a:extLst>
          </p:cNvPr>
          <p:cNvPicPr>
            <a:picLocks noChangeAspect="1"/>
          </p:cNvPicPr>
          <p:nvPr/>
        </p:nvPicPr>
        <p:blipFill>
          <a:blip r:embed="rId3"/>
          <a:stretch>
            <a:fillRect/>
          </a:stretch>
        </p:blipFill>
        <p:spPr>
          <a:xfrm>
            <a:off x="1043827" y="3590645"/>
            <a:ext cx="7947501" cy="2398900"/>
          </a:xfrm>
          <a:prstGeom prst="rect">
            <a:avLst/>
          </a:prstGeom>
        </p:spPr>
      </p:pic>
    </p:spTree>
    <p:extLst>
      <p:ext uri="{BB962C8B-B14F-4D97-AF65-F5344CB8AC3E}">
        <p14:creationId xmlns:p14="http://schemas.microsoft.com/office/powerpoint/2010/main" val="4200086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AD89FFD-F9EC-4002-A7B5-46899964E516}"/>
              </a:ext>
            </a:extLst>
          </p:cNvPr>
          <p:cNvSpPr>
            <a:spLocks noGrp="1"/>
          </p:cNvSpPr>
          <p:nvPr>
            <p:ph idx="1"/>
          </p:nvPr>
        </p:nvSpPr>
        <p:spPr>
          <a:xfrm>
            <a:off x="838200" y="470647"/>
            <a:ext cx="10515600" cy="5706316"/>
          </a:xfrm>
        </p:spPr>
        <p:txBody>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The Declarations Part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 </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There are two optional sections in the declarations part of a YACC program.</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the first section, we put ordinary C declarations, delimited by %{ and %}.</a:t>
            </a:r>
          </a:p>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place declarations of any temporaries used by the translation rules or procedures of the second and third sections. </a:t>
            </a:r>
          </a:p>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program contains the include-statements that causes the C preprocessor to include the standard header files. (</a:t>
            </a:r>
            <a:r>
              <a:rPr lang="en-US" sz="1800" dirty="0" err="1" smtClean="0">
                <a:effectLst/>
                <a:latin typeface="Times New Roman" panose="02020603050405020304" pitchFamily="18" charset="0"/>
                <a:ea typeface="Calibri" panose="020F0502020204030204" pitchFamily="34" charset="0"/>
                <a:cs typeface="Times New Roman" panose="02020603050405020304" pitchFamily="18" charset="0"/>
              </a:rPr>
              <a:t>ctype.h</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the predicate isdigit). </a:t>
            </a:r>
          </a:p>
          <a:p>
            <a:pPr lvl="1"/>
            <a:r>
              <a:rPr lang="en-US" sz="1800" dirty="0">
                <a:latin typeface="Times New Roman" panose="02020603050405020304" pitchFamily="18" charset="0"/>
                <a:ea typeface="Calibri" panose="020F0502020204030204" pitchFamily="34" charset="0"/>
                <a:cs typeface="Times New Roman" panose="02020603050405020304" pitchFamily="18" charset="0"/>
              </a:rPr>
              <a:t>Whatever is written in between “%{“ and “%}” are C codes, and they are copied to the beginning of the generated C files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The second section of the definitions section, is outside the “%{“ and “%}” and just above the first “%%”</a:t>
            </a:r>
          </a:p>
          <a:p>
            <a:pPr lvl="1"/>
            <a:r>
              <a:rPr lang="en-US" sz="2000" dirty="0">
                <a:latin typeface="Times New Roman" panose="02020603050405020304" pitchFamily="18" charset="0"/>
                <a:ea typeface="Calibri" panose="020F0502020204030204" pitchFamily="34" charset="0"/>
                <a:cs typeface="Times New Roman" panose="02020603050405020304" pitchFamily="18" charset="0"/>
              </a:rPr>
              <a:t>Here are placed 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eclarations of grammar tokens.</a:t>
            </a:r>
          </a:p>
          <a:p>
            <a:pPr lvl="1"/>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statement </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%token DIGIT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declares DIGIT to be a token. </a:t>
            </a:r>
          </a:p>
          <a:p>
            <a:pPr lvl="1"/>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Tokens declared in this section can then be used in the second and third parts of the YACC specification. </a:t>
            </a:r>
          </a:p>
          <a:p>
            <a:pPr lvl="1"/>
            <a:r>
              <a:rPr lang="en-US" sz="2000" dirty="0">
                <a:latin typeface="Times New Roman" panose="02020603050405020304" pitchFamily="18" charset="0"/>
                <a:ea typeface="Calibri" panose="020F0502020204030204" pitchFamily="34" charset="0"/>
                <a:cs typeface="Times New Roman" panose="02020603050405020304" pitchFamily="18" charset="0"/>
              </a:rPr>
              <a:t>Much of the additional information required to resolve ambiguities in the CFG for the target language is provided here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508575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C0BE9E-3FE7-4CD8-8AFA-8172632D2519}"/>
              </a:ext>
            </a:extLst>
          </p:cNvPr>
          <p:cNvSpPr>
            <a:spLocks noGrp="1"/>
          </p:cNvSpPr>
          <p:nvPr>
            <p:ph idx="1"/>
          </p:nvPr>
        </p:nvSpPr>
        <p:spPr>
          <a:xfrm>
            <a:off x="838200" y="403412"/>
            <a:ext cx="10515600" cy="6171559"/>
          </a:xfrm>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Translation Rules Part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Translation rules are put after the first %% pair.</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Each rule consists of a grammar production and the associated semantic action.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production of the form:</a:t>
            </a: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would be written in YACC as </a:t>
            </a: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In a YACC production, unquoted strings of letters and digits not declared to be tokens are taken to be non-terminals.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A quoted single character, e.g. ‘c’ is taken to be the terminal symbol c, as well as the integer code for the token represented by that character.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D69D701F-72CB-4505-A1FA-A422F5C858D9}"/>
              </a:ext>
            </a:extLst>
          </p:cNvPr>
          <p:cNvPicPr>
            <a:picLocks noChangeAspect="1"/>
          </p:cNvPicPr>
          <p:nvPr/>
        </p:nvPicPr>
        <p:blipFill>
          <a:blip r:embed="rId2"/>
          <a:stretch>
            <a:fillRect/>
          </a:stretch>
        </p:blipFill>
        <p:spPr>
          <a:xfrm>
            <a:off x="1107421" y="2058961"/>
            <a:ext cx="7049643" cy="373716"/>
          </a:xfrm>
          <a:prstGeom prst="rect">
            <a:avLst/>
          </a:prstGeom>
        </p:spPr>
      </p:pic>
      <p:pic>
        <p:nvPicPr>
          <p:cNvPr id="7" name="Picture 6">
            <a:extLst>
              <a:ext uri="{FF2B5EF4-FFF2-40B4-BE49-F238E27FC236}">
                <a16:creationId xmlns="" xmlns:a16="http://schemas.microsoft.com/office/drawing/2014/main" id="{8061CB6B-261E-4D96-AAD7-684E00CD46F1}"/>
              </a:ext>
            </a:extLst>
          </p:cNvPr>
          <p:cNvPicPr>
            <a:picLocks noChangeAspect="1"/>
          </p:cNvPicPr>
          <p:nvPr/>
        </p:nvPicPr>
        <p:blipFill>
          <a:blip r:embed="rId3"/>
          <a:stretch>
            <a:fillRect/>
          </a:stretch>
        </p:blipFill>
        <p:spPr>
          <a:xfrm>
            <a:off x="1107421" y="3150673"/>
            <a:ext cx="8429224" cy="1407879"/>
          </a:xfrm>
          <a:prstGeom prst="rect">
            <a:avLst/>
          </a:prstGeom>
        </p:spPr>
      </p:pic>
    </p:spTree>
    <p:extLst>
      <p:ext uri="{BB962C8B-B14F-4D97-AF65-F5344CB8AC3E}">
        <p14:creationId xmlns:p14="http://schemas.microsoft.com/office/powerpoint/2010/main" val="13554989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2F5AF27-C71D-46D7-8839-603F56AADFAD}"/>
              </a:ext>
            </a:extLst>
          </p:cNvPr>
          <p:cNvSpPr>
            <a:spLocks noGrp="1"/>
          </p:cNvSpPr>
          <p:nvPr>
            <p:ph idx="1"/>
          </p:nvPr>
        </p:nvSpPr>
        <p:spPr>
          <a:xfrm>
            <a:off x="838200" y="470647"/>
            <a:ext cx="10515600" cy="5706316"/>
          </a:xfrm>
        </p:spPr>
        <p:txBody>
          <a:bodyPr>
            <a:normAutofit fontScale="92500"/>
          </a:bodyPr>
          <a:lstStyle/>
          <a:p>
            <a:r>
              <a:rPr lang="en-US" b="1" dirty="0"/>
              <a:t>Alternative </a:t>
            </a:r>
            <a:r>
              <a:rPr lang="en-US" dirty="0"/>
              <a:t>bodies can be separated by a </a:t>
            </a:r>
            <a:r>
              <a:rPr lang="en-US" b="1" dirty="0"/>
              <a:t>vertical bar</a:t>
            </a:r>
            <a:r>
              <a:rPr lang="en-US" dirty="0"/>
              <a:t>, and a semicolon follows each head with its alternatives and their semantic actions. </a:t>
            </a:r>
          </a:p>
          <a:p>
            <a:r>
              <a:rPr lang="en-US" dirty="0"/>
              <a:t>The first head is taken to be the </a:t>
            </a:r>
            <a:r>
              <a:rPr lang="en-US" b="1" dirty="0"/>
              <a:t>start</a:t>
            </a:r>
            <a:r>
              <a:rPr lang="en-US" dirty="0"/>
              <a:t> symbol.</a:t>
            </a:r>
          </a:p>
          <a:p>
            <a:r>
              <a:rPr lang="en-US" dirty="0"/>
              <a:t>A YACC semantic action is a sequence of C statements. </a:t>
            </a:r>
          </a:p>
          <a:p>
            <a:r>
              <a:rPr lang="en-US" dirty="0"/>
              <a:t>In a semantic action, the symbol </a:t>
            </a:r>
            <a:r>
              <a:rPr lang="en-US" b="1" dirty="0"/>
              <a:t>$$</a:t>
            </a:r>
            <a:r>
              <a:rPr lang="en-US" dirty="0"/>
              <a:t> refers to the </a:t>
            </a:r>
            <a:r>
              <a:rPr lang="en-US" b="1" dirty="0"/>
              <a:t>attribute value </a:t>
            </a:r>
            <a:r>
              <a:rPr lang="en-US" dirty="0"/>
              <a:t>associated with the non-terminal of the head.</a:t>
            </a:r>
          </a:p>
          <a:p>
            <a:r>
              <a:rPr lang="en-US" dirty="0"/>
              <a:t>$</a:t>
            </a:r>
            <a:r>
              <a:rPr lang="en-US" dirty="0" err="1"/>
              <a:t>i</a:t>
            </a:r>
            <a:r>
              <a:rPr lang="en-US" dirty="0"/>
              <a:t> refers to the value associated with the i</a:t>
            </a:r>
            <a:r>
              <a:rPr lang="en-US" baseline="30000" dirty="0"/>
              <a:t>th</a:t>
            </a:r>
            <a:r>
              <a:rPr lang="en-US" dirty="0"/>
              <a:t> grammar symbol (terminal or nonterminal) of the body. </a:t>
            </a:r>
          </a:p>
          <a:p>
            <a:r>
              <a:rPr lang="en-US" dirty="0"/>
              <a:t>The semantic action is performed whenever we reduce by the associated production. </a:t>
            </a:r>
          </a:p>
          <a:p>
            <a:r>
              <a:rPr lang="en-US" dirty="0"/>
              <a:t>So normally the semantic action computes a value for $$ in terms of the $i’s</a:t>
            </a:r>
          </a:p>
          <a:p>
            <a:r>
              <a:rPr lang="en-US" i="1" dirty="0"/>
              <a:t>In general, $$ = $1 is the default semantic action.</a:t>
            </a:r>
            <a:endParaRPr lang="en-IN" i="1" dirty="0"/>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728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2514"/>
            <a:ext cx="10515600" cy="5654449"/>
          </a:xfrm>
        </p:spPr>
        <p:txBody>
          <a:bodyPr/>
          <a:lstStyle/>
          <a:p>
            <a:pPr marL="0" indent="0">
              <a:buNone/>
            </a:pPr>
            <a:r>
              <a:rPr lang="en-US" dirty="0"/>
              <a:t>1. Terminals – basic symbols from which strings are formed</a:t>
            </a:r>
          </a:p>
          <a:p>
            <a:pPr marL="0" indent="0">
              <a:buNone/>
            </a:pPr>
            <a:r>
              <a:rPr lang="en-US" dirty="0"/>
              <a:t>		      also known as “tokens”</a:t>
            </a:r>
          </a:p>
          <a:p>
            <a:pPr marL="0" indent="0">
              <a:buNone/>
            </a:pPr>
            <a:r>
              <a:rPr lang="en-US" dirty="0"/>
              <a:t>                             e.g. “if”, “then”, “else”, “+”</a:t>
            </a:r>
          </a:p>
          <a:p>
            <a:pPr marL="0" indent="0">
              <a:buNone/>
            </a:pPr>
            <a:endParaRPr lang="en-US" dirty="0"/>
          </a:p>
        </p:txBody>
      </p:sp>
      <p:pic>
        <p:nvPicPr>
          <p:cNvPr id="5" name="Picture 4">
            <a:extLst>
              <a:ext uri="{FF2B5EF4-FFF2-40B4-BE49-F238E27FC236}">
                <a16:creationId xmlns:a16="http://schemas.microsoft.com/office/drawing/2014/main" xmlns="" id="{4F33950E-AAA5-4C3E-8C6C-B0ADDA1691CC}"/>
              </a:ext>
            </a:extLst>
          </p:cNvPr>
          <p:cNvPicPr>
            <a:picLocks noChangeAspect="1"/>
          </p:cNvPicPr>
          <p:nvPr/>
        </p:nvPicPr>
        <p:blipFill>
          <a:blip r:embed="rId2"/>
          <a:stretch>
            <a:fillRect/>
          </a:stretch>
        </p:blipFill>
        <p:spPr>
          <a:xfrm>
            <a:off x="1515526" y="2447677"/>
            <a:ext cx="9462241" cy="3121849"/>
          </a:xfrm>
          <a:prstGeom prst="rect">
            <a:avLst/>
          </a:prstGeom>
        </p:spPr>
      </p:pic>
    </p:spTree>
    <p:extLst>
      <p:ext uri="{BB962C8B-B14F-4D97-AF65-F5344CB8AC3E}">
        <p14:creationId xmlns:p14="http://schemas.microsoft.com/office/powerpoint/2010/main" val="25793287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81F735-8FA1-410C-B104-9CBDF98F4A3A}"/>
              </a:ext>
            </a:extLst>
          </p:cNvPr>
          <p:cNvSpPr>
            <a:spLocks noGrp="1"/>
          </p:cNvSpPr>
          <p:nvPr>
            <p:ph idx="1"/>
          </p:nvPr>
        </p:nvSpPr>
        <p:spPr>
          <a:xfrm>
            <a:off x="838200" y="497541"/>
            <a:ext cx="10515600" cy="5679422"/>
          </a:xfrm>
        </p:spPr>
        <p:txBody>
          <a:bodyPr/>
          <a:lstStyle/>
          <a:p>
            <a:endParaRPr lang="en-IN" dirty="0"/>
          </a:p>
          <a:p>
            <a:endParaRPr lang="en-IN" dirty="0"/>
          </a:p>
          <a:p>
            <a:endParaRPr lang="en-IN" dirty="0"/>
          </a:p>
          <a:p>
            <a:endParaRPr lang="en-IN" dirty="0"/>
          </a:p>
          <a:p>
            <a:r>
              <a:rPr lang="en-IN" dirty="0"/>
              <a:t>The NT </a:t>
            </a:r>
            <a:r>
              <a:rPr lang="en-IN" sz="2000" dirty="0">
                <a:latin typeface="Courier New" panose="02070309020205020404" pitchFamily="49" charset="0"/>
                <a:cs typeface="Courier New" panose="02070309020205020404" pitchFamily="49" charset="0"/>
              </a:rPr>
              <a:t>term</a:t>
            </a:r>
            <a:r>
              <a:rPr lang="en-IN" dirty="0"/>
              <a:t> in the first production is the third grammar symbol on the right, while ‘+’ is the second</a:t>
            </a:r>
          </a:p>
          <a:p>
            <a:r>
              <a:rPr lang="en-IN" dirty="0"/>
              <a:t>The semantic action associated with the first production adds the value of the </a:t>
            </a:r>
            <a:r>
              <a:rPr lang="en-IN" sz="2000" dirty="0">
                <a:latin typeface="Courier New" panose="02070309020205020404" pitchFamily="49" charset="0"/>
                <a:cs typeface="Courier New" panose="02070309020205020404" pitchFamily="49" charset="0"/>
              </a:rPr>
              <a:t>expr</a:t>
            </a:r>
            <a:r>
              <a:rPr lang="en-IN" sz="1600" dirty="0">
                <a:latin typeface="Arial" panose="020B0604020202020204" pitchFamily="34" charset="0"/>
                <a:cs typeface="Arial" panose="020B0604020202020204" pitchFamily="34" charset="0"/>
              </a:rPr>
              <a:t> </a:t>
            </a:r>
            <a:r>
              <a:rPr lang="en-IN" dirty="0"/>
              <a:t>and the </a:t>
            </a:r>
            <a:r>
              <a:rPr lang="en-IN" sz="2000" dirty="0">
                <a:latin typeface="Courier New" panose="02070309020205020404" pitchFamily="49" charset="0"/>
                <a:cs typeface="Courier New" panose="02070309020205020404" pitchFamily="49" charset="0"/>
              </a:rPr>
              <a:t>term</a:t>
            </a:r>
            <a:r>
              <a:rPr lang="en-IN" sz="1600" dirty="0">
                <a:latin typeface="Arial" panose="020B0604020202020204" pitchFamily="34" charset="0"/>
                <a:cs typeface="Arial" panose="020B0604020202020204" pitchFamily="34" charset="0"/>
              </a:rPr>
              <a:t> </a:t>
            </a:r>
            <a:r>
              <a:rPr lang="en-IN" dirty="0"/>
              <a:t>on the right and assigns the sum as the value of the NT </a:t>
            </a:r>
            <a:r>
              <a:rPr lang="en-IN" sz="2000" dirty="0">
                <a:latin typeface="Courier New" panose="02070309020205020404" pitchFamily="49" charset="0"/>
                <a:cs typeface="Courier New" panose="02070309020205020404" pitchFamily="49" charset="0"/>
              </a:rPr>
              <a:t>expr</a:t>
            </a:r>
            <a:r>
              <a:rPr lang="en-IN" sz="1600" dirty="0">
                <a:latin typeface="Arial" panose="020B0604020202020204" pitchFamily="34" charset="0"/>
                <a:cs typeface="Arial" panose="020B0604020202020204" pitchFamily="34" charset="0"/>
              </a:rPr>
              <a:t> </a:t>
            </a:r>
            <a:r>
              <a:rPr lang="en-IN" dirty="0"/>
              <a:t>on the left.</a:t>
            </a:r>
          </a:p>
          <a:p>
            <a:r>
              <a:rPr lang="en-IN" dirty="0"/>
              <a:t>The semantic action associated with the second production is omitted since copying the value is the </a:t>
            </a:r>
            <a:r>
              <a:rPr lang="en-IN" u="sng" dirty="0"/>
              <a:t>default action </a:t>
            </a:r>
            <a:r>
              <a:rPr lang="en-IN" dirty="0"/>
              <a:t>for productions with a single grammar symbol on the right.</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578A0E96-D233-4340-9C22-C7A931EF5E79}"/>
              </a:ext>
            </a:extLst>
          </p:cNvPr>
          <p:cNvPicPr>
            <a:picLocks noChangeAspect="1"/>
          </p:cNvPicPr>
          <p:nvPr/>
        </p:nvPicPr>
        <p:blipFill>
          <a:blip r:embed="rId2"/>
          <a:stretch>
            <a:fillRect/>
          </a:stretch>
        </p:blipFill>
        <p:spPr>
          <a:xfrm>
            <a:off x="1241612" y="497541"/>
            <a:ext cx="6586999" cy="1771090"/>
          </a:xfrm>
          <a:prstGeom prst="rect">
            <a:avLst/>
          </a:prstGeom>
        </p:spPr>
      </p:pic>
      <p:sp>
        <p:nvSpPr>
          <p:cNvPr id="2" name="TextBox 1">
            <a:extLst>
              <a:ext uri="{FF2B5EF4-FFF2-40B4-BE49-F238E27FC236}">
                <a16:creationId xmlns="" xmlns:a16="http://schemas.microsoft.com/office/drawing/2014/main" id="{A69738FD-D158-460D-9F3F-38652EF82AF0}"/>
              </a:ext>
            </a:extLst>
          </p:cNvPr>
          <p:cNvSpPr txBox="1"/>
          <p:nvPr/>
        </p:nvSpPr>
        <p:spPr>
          <a:xfrm>
            <a:off x="1864895" y="1239254"/>
            <a:ext cx="3320716" cy="276725"/>
          </a:xfrm>
          <a:prstGeom prst="rect">
            <a:avLst/>
          </a:prstGeom>
          <a:noFill/>
        </p:spPr>
        <p:txBody>
          <a:bodyPr wrap="square" rtlCol="0">
            <a:spAutoFit/>
          </a:bodyPr>
          <a:lstStyle/>
          <a:p>
            <a:r>
              <a:rPr lang="en-IN" sz="1200" b="1" dirty="0">
                <a:solidFill>
                  <a:srgbClr val="FF0000"/>
                </a:solidFill>
              </a:rPr>
              <a:t>$$                                      $1               $2              $3</a:t>
            </a:r>
          </a:p>
        </p:txBody>
      </p:sp>
    </p:spTree>
    <p:extLst>
      <p:ext uri="{BB962C8B-B14F-4D97-AF65-F5344CB8AC3E}">
        <p14:creationId xmlns:p14="http://schemas.microsoft.com/office/powerpoint/2010/main" val="61685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26F6FBE-3328-4710-AE40-D08683110B71}"/>
              </a:ext>
            </a:extLst>
          </p:cNvPr>
          <p:cNvSpPr>
            <a:spLocks noGrp="1"/>
          </p:cNvSpPr>
          <p:nvPr>
            <p:ph idx="1"/>
          </p:nvPr>
        </p:nvSpPr>
        <p:spPr>
          <a:xfrm>
            <a:off x="838200" y="685800"/>
            <a:ext cx="10515600" cy="5491163"/>
          </a:xfrm>
        </p:spPr>
        <p:txBody>
          <a:bodyPr/>
          <a:lstStyle/>
          <a:p>
            <a:r>
              <a:rPr lang="en-IN" dirty="0"/>
              <a:t>Note: the new starting production to the YACC specification</a:t>
            </a:r>
          </a:p>
          <a:p>
            <a:endParaRPr lang="en-IN" dirty="0"/>
          </a:p>
          <a:p>
            <a:r>
              <a:rPr lang="en-IN" dirty="0"/>
              <a:t>This production says that an input to the desk calculator is to be an expression followed by a newline character</a:t>
            </a:r>
          </a:p>
          <a:p>
            <a:r>
              <a:rPr lang="en-IN" dirty="0"/>
              <a:t>The semantic action associated with this production prints the decimal value of the expression followed by a newline character</a:t>
            </a:r>
          </a:p>
          <a:p>
            <a:endParaRPr lang="en-IN" dirty="0"/>
          </a:p>
          <a:p>
            <a:endParaRPr lang="en-IN" dirty="0"/>
          </a:p>
          <a:p>
            <a:endParaRPr lang="en-IN" dirty="0"/>
          </a:p>
        </p:txBody>
      </p:sp>
      <p:pic>
        <p:nvPicPr>
          <p:cNvPr id="5" name="Picture 4">
            <a:extLst>
              <a:ext uri="{FF2B5EF4-FFF2-40B4-BE49-F238E27FC236}">
                <a16:creationId xmlns="" xmlns:a16="http://schemas.microsoft.com/office/drawing/2014/main" id="{8CC4A33C-2056-429B-AC4F-6739509B7785}"/>
              </a:ext>
            </a:extLst>
          </p:cNvPr>
          <p:cNvPicPr>
            <a:picLocks noChangeAspect="1"/>
          </p:cNvPicPr>
          <p:nvPr/>
        </p:nvPicPr>
        <p:blipFill>
          <a:blip r:embed="rId2"/>
          <a:stretch>
            <a:fillRect/>
          </a:stretch>
        </p:blipFill>
        <p:spPr>
          <a:xfrm>
            <a:off x="1140479" y="1178018"/>
            <a:ext cx="9049571" cy="556652"/>
          </a:xfrm>
          <a:prstGeom prst="rect">
            <a:avLst/>
          </a:prstGeom>
        </p:spPr>
      </p:pic>
    </p:spTree>
    <p:extLst>
      <p:ext uri="{BB962C8B-B14F-4D97-AF65-F5344CB8AC3E}">
        <p14:creationId xmlns:p14="http://schemas.microsoft.com/office/powerpoint/2010/main" val="34177066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D0BDB7-FE77-437B-8863-741A900B782B}"/>
              </a:ext>
            </a:extLst>
          </p:cNvPr>
          <p:cNvSpPr>
            <a:spLocks noGrp="1"/>
          </p:cNvSpPr>
          <p:nvPr>
            <p:ph idx="1"/>
          </p:nvPr>
        </p:nvSpPr>
        <p:spPr>
          <a:xfrm>
            <a:off x="838200" y="833718"/>
            <a:ext cx="10515600" cy="5343245"/>
          </a:xfrm>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supporting C-Routines Part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p>
          <a:p>
            <a:r>
              <a:rPr lang="en-US" sz="1800" dirty="0">
                <a:latin typeface="Times New Roman" panose="02020603050405020304" pitchFamily="18" charset="0"/>
                <a:ea typeface="Calibri" panose="020F0502020204030204" pitchFamily="34" charset="0"/>
                <a:cs typeface="Times New Roman" panose="02020603050405020304" pitchFamily="18" charset="0"/>
              </a:rPr>
              <a:t>The third part of a YACC specification consists of supporting C-routines.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lexical analyzer by the name </a:t>
            </a:r>
            <a:r>
              <a:rPr lang="en-US" sz="1800" dirty="0">
                <a:effectLst/>
                <a:latin typeface="Courier New" panose="02070309020205020404" pitchFamily="49" charset="0"/>
                <a:ea typeface="Calibri" panose="020F0502020204030204" pitchFamily="34" charset="0"/>
                <a:cs typeface="Courier New" panose="02070309020205020404" pitchFamily="49" charset="0"/>
              </a:rPr>
              <a:t>yylex()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must be provided.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Error recovery routines may be added, as necessary.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lexical analyzer </a:t>
            </a:r>
            <a:r>
              <a:rPr lang="en-US" sz="1800" dirty="0">
                <a:latin typeface="Courier New" panose="02070309020205020404" pitchFamily="49" charset="0"/>
                <a:cs typeface="Courier New" panose="02070309020205020404" pitchFamily="49" charset="0"/>
              </a:rPr>
              <a:t>yylex()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produces tokens consisting of a token name and its associated attribute value.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a token name such as DIGIT is returned, the token name must be declared in the first section of the YACC specification.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attribute value associated with a token is communicated to the parser through a YACC-defined variable </a:t>
            </a:r>
            <a:r>
              <a:rPr lang="en-US" sz="1800" dirty="0">
                <a:latin typeface="Courier New" panose="02070309020205020404" pitchFamily="49" charset="0"/>
                <a:cs typeface="Courier New" panose="02070309020205020404" pitchFamily="49" charset="0"/>
              </a:rPr>
              <a:t>yylval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215892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813A2-BD30-41AD-90C1-801F9791309F}"/>
              </a:ext>
            </a:extLst>
          </p:cNvPr>
          <p:cNvSpPr>
            <a:spLocks noGrp="1"/>
          </p:cNvSpPr>
          <p:nvPr>
            <p:ph type="title"/>
          </p:nvPr>
        </p:nvSpPr>
        <p:spPr/>
        <p:txBody>
          <a:bodyPr/>
          <a:lstStyle/>
          <a:p>
            <a:r>
              <a:rPr lang="en-IN" dirty="0"/>
              <a:t>Using YACC with ambiguous grammars</a:t>
            </a:r>
          </a:p>
        </p:txBody>
      </p:sp>
      <p:sp>
        <p:nvSpPr>
          <p:cNvPr id="3" name="Content Placeholder 2">
            <a:extLst>
              <a:ext uri="{FF2B5EF4-FFF2-40B4-BE49-F238E27FC236}">
                <a16:creationId xmlns="" xmlns:a16="http://schemas.microsoft.com/office/drawing/2014/main" id="{F282DB27-98ED-4E7C-A85E-B0D03489C13E}"/>
              </a:ext>
            </a:extLst>
          </p:cNvPr>
          <p:cNvSpPr>
            <a:spLocks noGrp="1"/>
          </p:cNvSpPr>
          <p:nvPr>
            <p:ph idx="1"/>
          </p:nvPr>
        </p:nvSpPr>
        <p:spPr>
          <a:xfrm>
            <a:off x="838200" y="1546412"/>
            <a:ext cx="10515600" cy="4630551"/>
          </a:xfrm>
        </p:spPr>
        <p:txBody>
          <a:bodyPr>
            <a:normAutofit/>
          </a:bodyPr>
          <a:lstStyle/>
          <a:p>
            <a:r>
              <a:rPr lang="en-IN" dirty="0"/>
              <a:t>Modifying the YACC specification so that the desk calculator can :</a:t>
            </a:r>
          </a:p>
          <a:p>
            <a:pPr marL="457200" lvl="1" indent="0">
              <a:buNone/>
            </a:pPr>
            <a:r>
              <a:rPr lang="en-IN" dirty="0"/>
              <a:t>1) evaluate a sequence of expressions, one to a line; while allowing blank lines  </a:t>
            </a:r>
          </a:p>
          <a:p>
            <a:pPr marL="457200" lvl="1" indent="0">
              <a:buNone/>
            </a:pPr>
            <a:r>
              <a:rPr lang="en-IN" dirty="0"/>
              <a:t>    between expressions</a:t>
            </a:r>
          </a:p>
          <a:p>
            <a:pPr lvl="1"/>
            <a:endParaRPr lang="en-IN" dirty="0"/>
          </a:p>
          <a:p>
            <a:endParaRPr lang="en-IN" dirty="0"/>
          </a:p>
          <a:p>
            <a:endParaRPr lang="en-IN" dirty="0"/>
          </a:p>
          <a:p>
            <a:endParaRPr lang="en-IN" dirty="0"/>
          </a:p>
          <a:p>
            <a:endParaRPr lang="en-IN" dirty="0"/>
          </a:p>
          <a:p>
            <a:pPr lvl="1"/>
            <a:r>
              <a:rPr lang="en-IN" dirty="0"/>
              <a:t>An empty alternative, as the third line is, denotes </a:t>
            </a:r>
            <a:r>
              <a:rPr lang="el-GR" dirty="0"/>
              <a:t>ε</a:t>
            </a:r>
            <a:endParaRPr lang="en-IN" dirty="0"/>
          </a:p>
          <a:p>
            <a:endParaRPr lang="en-IN" dirty="0"/>
          </a:p>
        </p:txBody>
      </p:sp>
      <p:pic>
        <p:nvPicPr>
          <p:cNvPr id="5" name="Picture 4">
            <a:extLst>
              <a:ext uri="{FF2B5EF4-FFF2-40B4-BE49-F238E27FC236}">
                <a16:creationId xmlns="" xmlns:a16="http://schemas.microsoft.com/office/drawing/2014/main" id="{8839A6D2-BD6E-488E-AA83-EED0E498530D}"/>
              </a:ext>
            </a:extLst>
          </p:cNvPr>
          <p:cNvPicPr>
            <a:picLocks noChangeAspect="1"/>
          </p:cNvPicPr>
          <p:nvPr/>
        </p:nvPicPr>
        <p:blipFill>
          <a:blip r:embed="rId2"/>
          <a:stretch>
            <a:fillRect/>
          </a:stretch>
        </p:blipFill>
        <p:spPr>
          <a:xfrm>
            <a:off x="1596275" y="2975723"/>
            <a:ext cx="8553047" cy="1502148"/>
          </a:xfrm>
          <a:prstGeom prst="rect">
            <a:avLst/>
          </a:prstGeom>
        </p:spPr>
      </p:pic>
    </p:spTree>
    <p:extLst>
      <p:ext uri="{BB962C8B-B14F-4D97-AF65-F5344CB8AC3E}">
        <p14:creationId xmlns:p14="http://schemas.microsoft.com/office/powerpoint/2010/main" val="33991992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B8D02DB-31FB-4A84-BFD7-00144DB112A0}"/>
              </a:ext>
            </a:extLst>
          </p:cNvPr>
          <p:cNvSpPr>
            <a:spLocks noGrp="1"/>
          </p:cNvSpPr>
          <p:nvPr>
            <p:ph idx="1"/>
          </p:nvPr>
        </p:nvSpPr>
        <p:spPr>
          <a:xfrm>
            <a:off x="838200" y="712694"/>
            <a:ext cx="10515600" cy="5464269"/>
          </a:xfrm>
        </p:spPr>
        <p:txBody>
          <a:bodyPr/>
          <a:lstStyle/>
          <a:p>
            <a:pPr marL="0" indent="0">
              <a:buNone/>
            </a:pPr>
            <a:r>
              <a:rPr lang="en-IN" dirty="0"/>
              <a:t>2) Evaluate numbers instead of single digits and include arithmetic operators +, - (both binary and unary), *, and /</a:t>
            </a:r>
          </a:p>
          <a:p>
            <a:pPr marL="0" indent="0">
              <a:buNone/>
            </a:pPr>
            <a:endParaRPr lang="en-IN" dirty="0"/>
          </a:p>
          <a:p>
            <a:pPr marL="0" indent="0">
              <a:buNone/>
            </a:pPr>
            <a:endParaRPr lang="en-IN" dirty="0"/>
          </a:p>
          <a:p>
            <a:pPr marL="0" indent="0">
              <a:buNone/>
            </a:pPr>
            <a:endParaRPr lang="en-IN" dirty="0"/>
          </a:p>
          <a:p>
            <a:pPr marL="0" indent="0">
              <a:buNone/>
            </a:pPr>
            <a:r>
              <a:rPr lang="en-IN" dirty="0"/>
              <a:t>	The YACC rule is</a:t>
            </a:r>
          </a:p>
          <a:p>
            <a:endParaRPr lang="en-IN" dirty="0"/>
          </a:p>
        </p:txBody>
      </p:sp>
      <p:pic>
        <p:nvPicPr>
          <p:cNvPr id="5" name="Picture 4">
            <a:extLst>
              <a:ext uri="{FF2B5EF4-FFF2-40B4-BE49-F238E27FC236}">
                <a16:creationId xmlns="" xmlns:a16="http://schemas.microsoft.com/office/drawing/2014/main" id="{0FB00E03-761D-4AEA-8142-241F50D1A14D}"/>
              </a:ext>
            </a:extLst>
          </p:cNvPr>
          <p:cNvPicPr>
            <a:picLocks noChangeAspect="1"/>
          </p:cNvPicPr>
          <p:nvPr/>
        </p:nvPicPr>
        <p:blipFill>
          <a:blip r:embed="rId2"/>
          <a:stretch>
            <a:fillRect/>
          </a:stretch>
        </p:blipFill>
        <p:spPr>
          <a:xfrm>
            <a:off x="838199" y="1588433"/>
            <a:ext cx="10076515" cy="1369919"/>
          </a:xfrm>
          <a:prstGeom prst="rect">
            <a:avLst/>
          </a:prstGeom>
        </p:spPr>
      </p:pic>
      <p:pic>
        <p:nvPicPr>
          <p:cNvPr id="7" name="Picture 6">
            <a:extLst>
              <a:ext uri="{FF2B5EF4-FFF2-40B4-BE49-F238E27FC236}">
                <a16:creationId xmlns="" xmlns:a16="http://schemas.microsoft.com/office/drawing/2014/main" id="{3268754B-4DE8-4D30-A543-F368A8A99B08}"/>
              </a:ext>
            </a:extLst>
          </p:cNvPr>
          <p:cNvPicPr>
            <a:picLocks noChangeAspect="1"/>
          </p:cNvPicPr>
          <p:nvPr/>
        </p:nvPicPr>
        <p:blipFill>
          <a:blip r:embed="rId3"/>
          <a:stretch>
            <a:fillRect/>
          </a:stretch>
        </p:blipFill>
        <p:spPr>
          <a:xfrm>
            <a:off x="1736631" y="3899649"/>
            <a:ext cx="7165322" cy="2428470"/>
          </a:xfrm>
          <a:prstGeom prst="rect">
            <a:avLst/>
          </a:prstGeom>
        </p:spPr>
      </p:pic>
    </p:spTree>
    <p:extLst>
      <p:ext uri="{BB962C8B-B14F-4D97-AF65-F5344CB8AC3E}">
        <p14:creationId xmlns:p14="http://schemas.microsoft.com/office/powerpoint/2010/main" val="15836670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B33752-9912-4D00-84BB-484821937C05}"/>
              </a:ext>
            </a:extLst>
          </p:cNvPr>
          <p:cNvPicPr>
            <a:picLocks noChangeAspect="1"/>
          </p:cNvPicPr>
          <p:nvPr/>
        </p:nvPicPr>
        <p:blipFill>
          <a:blip r:embed="rId2"/>
          <a:stretch>
            <a:fillRect/>
          </a:stretch>
        </p:blipFill>
        <p:spPr>
          <a:xfrm>
            <a:off x="791975" y="639855"/>
            <a:ext cx="10087024" cy="5317191"/>
          </a:xfrm>
          <a:prstGeom prst="rect">
            <a:avLst/>
          </a:prstGeom>
        </p:spPr>
      </p:pic>
    </p:spTree>
    <p:extLst>
      <p:ext uri="{BB962C8B-B14F-4D97-AF65-F5344CB8AC3E}">
        <p14:creationId xmlns:p14="http://schemas.microsoft.com/office/powerpoint/2010/main" val="15933450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8EBCF0-CDED-4499-8760-2B70549183ED}"/>
              </a:ext>
            </a:extLst>
          </p:cNvPr>
          <p:cNvPicPr>
            <a:picLocks noChangeAspect="1"/>
          </p:cNvPicPr>
          <p:nvPr/>
        </p:nvPicPr>
        <p:blipFill>
          <a:blip r:embed="rId2"/>
          <a:stretch>
            <a:fillRect/>
          </a:stretch>
        </p:blipFill>
        <p:spPr>
          <a:xfrm>
            <a:off x="611840" y="551049"/>
            <a:ext cx="9924861" cy="2528327"/>
          </a:xfrm>
          <a:prstGeom prst="rect">
            <a:avLst/>
          </a:prstGeom>
        </p:spPr>
      </p:pic>
      <p:pic>
        <p:nvPicPr>
          <p:cNvPr id="7" name="Picture 6">
            <a:extLst>
              <a:ext uri="{FF2B5EF4-FFF2-40B4-BE49-F238E27FC236}">
                <a16:creationId xmlns="" xmlns:a16="http://schemas.microsoft.com/office/drawing/2014/main" id="{8DFC1B4C-CCF8-439C-BC31-AE7509E76DBF}"/>
              </a:ext>
            </a:extLst>
          </p:cNvPr>
          <p:cNvPicPr>
            <a:picLocks noChangeAspect="1"/>
          </p:cNvPicPr>
          <p:nvPr/>
        </p:nvPicPr>
        <p:blipFill>
          <a:blip r:embed="rId3"/>
          <a:stretch>
            <a:fillRect/>
          </a:stretch>
        </p:blipFill>
        <p:spPr>
          <a:xfrm>
            <a:off x="1222281" y="3202362"/>
            <a:ext cx="8150905" cy="1652026"/>
          </a:xfrm>
          <a:prstGeom prst="rect">
            <a:avLst/>
          </a:prstGeom>
        </p:spPr>
      </p:pic>
      <p:pic>
        <p:nvPicPr>
          <p:cNvPr id="9" name="Picture 8">
            <a:extLst>
              <a:ext uri="{FF2B5EF4-FFF2-40B4-BE49-F238E27FC236}">
                <a16:creationId xmlns="" xmlns:a16="http://schemas.microsoft.com/office/drawing/2014/main" id="{DF2E0FFC-7FA2-469F-873F-A157A4A50820}"/>
              </a:ext>
            </a:extLst>
          </p:cNvPr>
          <p:cNvPicPr>
            <a:picLocks noChangeAspect="1"/>
          </p:cNvPicPr>
          <p:nvPr/>
        </p:nvPicPr>
        <p:blipFill>
          <a:blip r:embed="rId4"/>
          <a:stretch>
            <a:fillRect/>
          </a:stretch>
        </p:blipFill>
        <p:spPr>
          <a:xfrm>
            <a:off x="611840" y="5132574"/>
            <a:ext cx="10223771" cy="1012732"/>
          </a:xfrm>
          <a:prstGeom prst="rect">
            <a:avLst/>
          </a:prstGeom>
        </p:spPr>
      </p:pic>
    </p:spTree>
    <p:extLst>
      <p:ext uri="{BB962C8B-B14F-4D97-AF65-F5344CB8AC3E}">
        <p14:creationId xmlns:p14="http://schemas.microsoft.com/office/powerpoint/2010/main" val="963999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ADC5FD5-FB76-4C85-AE9F-760FEF82B2A3}"/>
              </a:ext>
            </a:extLst>
          </p:cNvPr>
          <p:cNvPicPr>
            <a:picLocks noChangeAspect="1"/>
          </p:cNvPicPr>
          <p:nvPr/>
        </p:nvPicPr>
        <p:blipFill>
          <a:blip r:embed="rId2"/>
          <a:stretch>
            <a:fillRect/>
          </a:stretch>
        </p:blipFill>
        <p:spPr>
          <a:xfrm>
            <a:off x="838200" y="365125"/>
            <a:ext cx="8854365" cy="5390216"/>
          </a:xfrm>
          <a:prstGeom prst="rect">
            <a:avLst/>
          </a:prstGeom>
        </p:spPr>
      </p:pic>
    </p:spTree>
    <p:extLst>
      <p:ext uri="{BB962C8B-B14F-4D97-AF65-F5344CB8AC3E}">
        <p14:creationId xmlns:p14="http://schemas.microsoft.com/office/powerpoint/2010/main" val="38551491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3699C6D-1ABC-401F-AA96-06316421F375}"/>
              </a:ext>
            </a:extLst>
          </p:cNvPr>
          <p:cNvPicPr>
            <a:picLocks noChangeAspect="1"/>
          </p:cNvPicPr>
          <p:nvPr/>
        </p:nvPicPr>
        <p:blipFill>
          <a:blip r:embed="rId2"/>
          <a:stretch>
            <a:fillRect/>
          </a:stretch>
        </p:blipFill>
        <p:spPr>
          <a:xfrm>
            <a:off x="690281" y="2970072"/>
            <a:ext cx="10223759" cy="1857422"/>
          </a:xfrm>
          <a:prstGeom prst="rect">
            <a:avLst/>
          </a:prstGeom>
        </p:spPr>
      </p:pic>
      <p:pic>
        <p:nvPicPr>
          <p:cNvPr id="7" name="Picture 6">
            <a:extLst>
              <a:ext uri="{FF2B5EF4-FFF2-40B4-BE49-F238E27FC236}">
                <a16:creationId xmlns="" xmlns:a16="http://schemas.microsoft.com/office/drawing/2014/main" id="{916439B0-A320-4332-8990-1B107F25420C}"/>
              </a:ext>
            </a:extLst>
          </p:cNvPr>
          <p:cNvPicPr>
            <a:picLocks noChangeAspect="1"/>
          </p:cNvPicPr>
          <p:nvPr/>
        </p:nvPicPr>
        <p:blipFill>
          <a:blip r:embed="rId3"/>
          <a:stretch>
            <a:fillRect/>
          </a:stretch>
        </p:blipFill>
        <p:spPr>
          <a:xfrm>
            <a:off x="1344145" y="564777"/>
            <a:ext cx="2677644" cy="1586752"/>
          </a:xfrm>
          <a:prstGeom prst="rect">
            <a:avLst/>
          </a:prstGeom>
        </p:spPr>
      </p:pic>
    </p:spTree>
    <p:extLst>
      <p:ext uri="{BB962C8B-B14F-4D97-AF65-F5344CB8AC3E}">
        <p14:creationId xmlns:p14="http://schemas.microsoft.com/office/powerpoint/2010/main" val="97626566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544AFD8-E636-4A36-BA88-F18D8EC79C8A}"/>
              </a:ext>
            </a:extLst>
          </p:cNvPr>
          <p:cNvPicPr>
            <a:picLocks noChangeAspect="1"/>
          </p:cNvPicPr>
          <p:nvPr/>
        </p:nvPicPr>
        <p:blipFill>
          <a:blip r:embed="rId2"/>
          <a:stretch>
            <a:fillRect/>
          </a:stretch>
        </p:blipFill>
        <p:spPr>
          <a:xfrm>
            <a:off x="554132" y="378758"/>
            <a:ext cx="10191424" cy="5564841"/>
          </a:xfrm>
          <a:prstGeom prst="rect">
            <a:avLst/>
          </a:prstGeom>
        </p:spPr>
      </p:pic>
    </p:spTree>
    <p:extLst>
      <p:ext uri="{BB962C8B-B14F-4D97-AF65-F5344CB8AC3E}">
        <p14:creationId xmlns:p14="http://schemas.microsoft.com/office/powerpoint/2010/main" val="582408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6888"/>
            <a:ext cx="10515600" cy="5690075"/>
          </a:xfrm>
        </p:spPr>
        <p:txBody>
          <a:bodyPr/>
          <a:lstStyle/>
          <a:p>
            <a:pPr marL="0" indent="0">
              <a:buNone/>
            </a:pPr>
            <a:r>
              <a:rPr lang="en-US" dirty="0"/>
              <a:t>2. Non-terminals</a:t>
            </a:r>
          </a:p>
          <a:p>
            <a:pPr marL="0" indent="0">
              <a:buNone/>
            </a:pPr>
            <a:r>
              <a:rPr lang="en-US" dirty="0"/>
              <a:t>	 – syntactic variables that denote sets of strings</a:t>
            </a:r>
          </a:p>
          <a:p>
            <a:pPr marL="0" indent="0">
              <a:buNone/>
            </a:pPr>
            <a:r>
              <a:rPr lang="en-US" dirty="0"/>
              <a:t>             - define sets of strings that help define the language generated   </a:t>
            </a:r>
          </a:p>
          <a:p>
            <a:pPr marL="0" indent="0">
              <a:buNone/>
            </a:pPr>
            <a:r>
              <a:rPr lang="en-US" dirty="0"/>
              <a:t>                by the grammar</a:t>
            </a:r>
          </a:p>
          <a:p>
            <a:pPr marL="0" indent="0">
              <a:buNone/>
            </a:pPr>
            <a:r>
              <a:rPr lang="en-US" dirty="0"/>
              <a:t> 	  - impose a hierarchical structure on the language - &gt; useful for </a:t>
            </a:r>
          </a:p>
          <a:p>
            <a:pPr marL="0" indent="0">
              <a:buNone/>
            </a:pPr>
            <a:r>
              <a:rPr lang="en-US" dirty="0"/>
              <a:t>                both syntax analysis and translation</a:t>
            </a:r>
          </a:p>
        </p:txBody>
      </p:sp>
      <p:pic>
        <p:nvPicPr>
          <p:cNvPr id="5" name="Picture 4">
            <a:extLst>
              <a:ext uri="{FF2B5EF4-FFF2-40B4-BE49-F238E27FC236}">
                <a16:creationId xmlns:a16="http://schemas.microsoft.com/office/drawing/2014/main" xmlns="" id="{DB19E3DB-454F-4311-AFCA-520153FB0D74}"/>
              </a:ext>
            </a:extLst>
          </p:cNvPr>
          <p:cNvPicPr>
            <a:picLocks noChangeAspect="1"/>
          </p:cNvPicPr>
          <p:nvPr/>
        </p:nvPicPr>
        <p:blipFill>
          <a:blip r:embed="rId2"/>
          <a:stretch>
            <a:fillRect/>
          </a:stretch>
        </p:blipFill>
        <p:spPr>
          <a:xfrm>
            <a:off x="1405989" y="3643313"/>
            <a:ext cx="7592342" cy="2852490"/>
          </a:xfrm>
          <a:prstGeom prst="rect">
            <a:avLst/>
          </a:prstGeom>
        </p:spPr>
      </p:pic>
    </p:spTree>
    <p:extLst>
      <p:ext uri="{BB962C8B-B14F-4D97-AF65-F5344CB8AC3E}">
        <p14:creationId xmlns:p14="http://schemas.microsoft.com/office/powerpoint/2010/main" val="2845673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0DFABE0-D2F5-4575-B5CD-F8B931C80E7C}"/>
              </a:ext>
            </a:extLst>
          </p:cNvPr>
          <p:cNvPicPr>
            <a:picLocks noChangeAspect="1"/>
          </p:cNvPicPr>
          <p:nvPr/>
        </p:nvPicPr>
        <p:blipFill>
          <a:blip r:embed="rId2"/>
          <a:stretch>
            <a:fillRect/>
          </a:stretch>
        </p:blipFill>
        <p:spPr>
          <a:xfrm>
            <a:off x="728101" y="935411"/>
            <a:ext cx="10133781" cy="2641507"/>
          </a:xfrm>
          <a:prstGeom prst="rect">
            <a:avLst/>
          </a:prstGeom>
        </p:spPr>
      </p:pic>
      <p:pic>
        <p:nvPicPr>
          <p:cNvPr id="9" name="Picture 8">
            <a:extLst>
              <a:ext uri="{FF2B5EF4-FFF2-40B4-BE49-F238E27FC236}">
                <a16:creationId xmlns="" xmlns:a16="http://schemas.microsoft.com/office/drawing/2014/main" id="{1B7F0457-0465-44B4-BFEE-E840B9E362FC}"/>
              </a:ext>
            </a:extLst>
          </p:cNvPr>
          <p:cNvPicPr>
            <a:picLocks noChangeAspect="1"/>
          </p:cNvPicPr>
          <p:nvPr/>
        </p:nvPicPr>
        <p:blipFill>
          <a:blip r:embed="rId3"/>
          <a:stretch>
            <a:fillRect/>
          </a:stretch>
        </p:blipFill>
        <p:spPr>
          <a:xfrm>
            <a:off x="728101" y="3717270"/>
            <a:ext cx="10206682" cy="1970835"/>
          </a:xfrm>
          <a:prstGeom prst="rect">
            <a:avLst/>
          </a:prstGeom>
        </p:spPr>
      </p:pic>
    </p:spTree>
    <p:extLst>
      <p:ext uri="{BB962C8B-B14F-4D97-AF65-F5344CB8AC3E}">
        <p14:creationId xmlns:p14="http://schemas.microsoft.com/office/powerpoint/2010/main" val="14291862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9F64BB-4BF0-4C6B-BB3D-D164C532B2C2}"/>
              </a:ext>
            </a:extLst>
          </p:cNvPr>
          <p:cNvPicPr>
            <a:picLocks noChangeAspect="1"/>
          </p:cNvPicPr>
          <p:nvPr/>
        </p:nvPicPr>
        <p:blipFill>
          <a:blip r:embed="rId2"/>
          <a:stretch>
            <a:fillRect/>
          </a:stretch>
        </p:blipFill>
        <p:spPr>
          <a:xfrm>
            <a:off x="881340" y="1142441"/>
            <a:ext cx="9924559" cy="4209488"/>
          </a:xfrm>
          <a:prstGeom prst="rect">
            <a:avLst/>
          </a:prstGeom>
        </p:spPr>
      </p:pic>
    </p:spTree>
    <p:extLst>
      <p:ext uri="{BB962C8B-B14F-4D97-AF65-F5344CB8AC3E}">
        <p14:creationId xmlns:p14="http://schemas.microsoft.com/office/powerpoint/2010/main" val="3249921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1870F3-B73D-4044-9E64-812EDB924868}"/>
              </a:ext>
            </a:extLst>
          </p:cNvPr>
          <p:cNvSpPr>
            <a:spLocks noGrp="1"/>
          </p:cNvSpPr>
          <p:nvPr>
            <p:ph idx="1"/>
          </p:nvPr>
        </p:nvSpPr>
        <p:spPr>
          <a:xfrm>
            <a:off x="855022" y="510638"/>
            <a:ext cx="10498777" cy="5890161"/>
          </a:xfrm>
        </p:spPr>
        <p:txBody>
          <a:bodyPr>
            <a:normAutofit fontScale="25000" lnSpcReduction="20000"/>
          </a:bodyPr>
          <a:lstStyle/>
          <a:p>
            <a:pPr marL="0" indent="0">
              <a:spcBef>
                <a:spcPts val="0"/>
              </a:spcBef>
              <a:buNone/>
            </a:pPr>
            <a:r>
              <a:rPr lang="en-IN" sz="4800" dirty="0">
                <a:latin typeface="Courier New" panose="02070309020205020404" pitchFamily="49" charset="0"/>
                <a:cs typeface="Courier New" panose="02070309020205020404" pitchFamily="49" charset="0"/>
              </a:rPr>
              <a:t>%{// AdvDeskCalc.y</a:t>
            </a:r>
          </a:p>
          <a:p>
            <a:pPr marL="0" indent="0">
              <a:spcBef>
                <a:spcPts val="0"/>
              </a:spcBef>
              <a:buNone/>
            </a:pPr>
            <a:r>
              <a:rPr lang="en-IN" sz="4800" dirty="0">
                <a:latin typeface="Courier New" panose="02070309020205020404" pitchFamily="49" charset="0"/>
                <a:cs typeface="Courier New" panose="02070309020205020404" pitchFamily="49" charset="0"/>
              </a:rPr>
              <a:t>#include&lt;ctype.h&gt;</a:t>
            </a:r>
          </a:p>
          <a:p>
            <a:pPr marL="0" indent="0">
              <a:spcBef>
                <a:spcPts val="0"/>
              </a:spcBef>
              <a:buNone/>
            </a:pPr>
            <a:r>
              <a:rPr lang="en-IN" sz="4800" dirty="0">
                <a:latin typeface="Courier New" panose="02070309020205020404" pitchFamily="49" charset="0"/>
                <a:cs typeface="Courier New" panose="02070309020205020404" pitchFamily="49" charset="0"/>
              </a:rPr>
              <a:t>#include&lt;stdio.h&gt;</a:t>
            </a:r>
          </a:p>
          <a:p>
            <a:pPr marL="0" indent="0">
              <a:spcBef>
                <a:spcPts val="0"/>
              </a:spcBef>
              <a:buNone/>
            </a:pPr>
            <a:r>
              <a:rPr lang="en-IN" sz="4800" dirty="0">
                <a:latin typeface="Courier New" panose="02070309020205020404" pitchFamily="49" charset="0"/>
                <a:cs typeface="Courier New" panose="02070309020205020404" pitchFamily="49" charset="0"/>
              </a:rPr>
              <a:t>#define YYSTYPE double /* double type for YACC stack */</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%token NUMBER</a:t>
            </a:r>
          </a:p>
          <a:p>
            <a:pPr marL="0" indent="0">
              <a:spcBef>
                <a:spcPts val="0"/>
              </a:spcBef>
              <a:buNone/>
            </a:pPr>
            <a:r>
              <a:rPr lang="en-IN" sz="4800" dirty="0">
                <a:latin typeface="Courier New" panose="02070309020205020404" pitchFamily="49" charset="0"/>
                <a:cs typeface="Courier New" panose="02070309020205020404" pitchFamily="49" charset="0"/>
              </a:rPr>
              <a:t>%left '+' '-'</a:t>
            </a:r>
          </a:p>
          <a:p>
            <a:pPr marL="0" indent="0">
              <a:spcBef>
                <a:spcPts val="0"/>
              </a:spcBef>
              <a:buNone/>
            </a:pPr>
            <a:r>
              <a:rPr lang="en-IN" sz="4800" dirty="0">
                <a:latin typeface="Courier New" panose="02070309020205020404" pitchFamily="49" charset="0"/>
                <a:cs typeface="Courier New" panose="02070309020205020404" pitchFamily="49" charset="0"/>
              </a:rPr>
              <a:t>%left '*' '/'</a:t>
            </a:r>
          </a:p>
          <a:p>
            <a:pPr marL="0" indent="0">
              <a:spcBef>
                <a:spcPts val="0"/>
              </a:spcBef>
              <a:buNone/>
            </a:pPr>
            <a:r>
              <a:rPr lang="en-IN" sz="4800" dirty="0">
                <a:latin typeface="Courier New" panose="02070309020205020404" pitchFamily="49" charset="0"/>
                <a:cs typeface="Courier New" panose="02070309020205020404" pitchFamily="49" charset="0"/>
              </a:rPr>
              <a:t>%right UMINUS</a:t>
            </a:r>
          </a:p>
          <a:p>
            <a:pPr marL="0" indent="0">
              <a:spcBef>
                <a:spcPts val="0"/>
              </a:spcBef>
              <a:buNone/>
            </a:pPr>
            <a:endParaRPr lang="en-IN" sz="4800" dirty="0">
              <a:latin typeface="Courier New" panose="02070309020205020404" pitchFamily="49" charset="0"/>
              <a:cs typeface="Courier New" panose="02070309020205020404" pitchFamily="49" charset="0"/>
            </a:endParaRP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lines : lines expr '\n'        {printf("%g\n",$2);}</a:t>
            </a:r>
          </a:p>
          <a:p>
            <a:pPr marL="0" indent="0">
              <a:spcBef>
                <a:spcPts val="0"/>
              </a:spcBef>
              <a:buNone/>
            </a:pPr>
            <a:r>
              <a:rPr lang="en-IN" sz="4800" dirty="0">
                <a:latin typeface="Courier New" panose="02070309020205020404" pitchFamily="49" charset="0"/>
                <a:cs typeface="Courier New" panose="02070309020205020404" pitchFamily="49" charset="0"/>
              </a:rPr>
              <a:t>      | lines '\n'</a:t>
            </a:r>
          </a:p>
          <a:p>
            <a:pPr marL="0" indent="0">
              <a:spcBef>
                <a:spcPts val="0"/>
              </a:spcBef>
              <a:buNone/>
            </a:pPr>
            <a:r>
              <a:rPr lang="en-IN" sz="4800" dirty="0">
                <a:latin typeface="Courier New" panose="02070309020205020404" pitchFamily="49" charset="0"/>
                <a:cs typeface="Courier New" panose="02070309020205020404" pitchFamily="49" charset="0"/>
              </a:rPr>
              <a:t>      |/*empty*/</a:t>
            </a:r>
          </a:p>
          <a:p>
            <a:pPr marL="0" indent="0">
              <a:spcBef>
                <a:spcPts val="0"/>
              </a:spcBef>
              <a:buNone/>
            </a:pPr>
            <a:r>
              <a:rPr lang="en-IN" sz="4800" dirty="0">
                <a:latin typeface="Courier New" panose="02070309020205020404" pitchFamily="49" charset="0"/>
                <a:cs typeface="Courier New" panose="02070309020205020404" pitchFamily="49" charset="0"/>
              </a:rPr>
              <a:t>      ;</a:t>
            </a:r>
          </a:p>
          <a:p>
            <a:pPr marL="0" indent="0">
              <a:spcBef>
                <a:spcPts val="0"/>
              </a:spcBef>
              <a:buNone/>
            </a:pPr>
            <a:r>
              <a:rPr lang="en-IN" sz="4800" dirty="0">
                <a:latin typeface="Courier New" panose="02070309020205020404" pitchFamily="49" charset="0"/>
                <a:cs typeface="Courier New" panose="02070309020205020404" pitchFamily="49" charset="0"/>
              </a:rPr>
              <a:t>expr : expr '+' expr            { $$ = $1 + $3; }</a:t>
            </a:r>
          </a:p>
          <a:p>
            <a:pPr marL="0" indent="0">
              <a:spcBef>
                <a:spcPts val="0"/>
              </a:spcBef>
              <a:buNone/>
            </a:pPr>
            <a:r>
              <a:rPr lang="en-IN" sz="48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48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48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4800" dirty="0">
                <a:latin typeface="Courier New" panose="02070309020205020404" pitchFamily="49" charset="0"/>
                <a:cs typeface="Courier New" panose="02070309020205020404" pitchFamily="49" charset="0"/>
              </a:rPr>
              <a:t>     | '(' expr ')'             { $$ = $2;      }</a:t>
            </a:r>
          </a:p>
          <a:p>
            <a:pPr marL="0" indent="0">
              <a:spcBef>
                <a:spcPts val="0"/>
              </a:spcBef>
              <a:buNone/>
            </a:pPr>
            <a:r>
              <a:rPr lang="en-IN" sz="4800" dirty="0">
                <a:latin typeface="Courier New" panose="02070309020205020404" pitchFamily="49" charset="0"/>
                <a:cs typeface="Courier New" panose="02070309020205020404" pitchFamily="49" charset="0"/>
              </a:rPr>
              <a:t>     | '-' expr %prec UMINUS    { $$ = -$2;     }</a:t>
            </a:r>
          </a:p>
          <a:p>
            <a:pPr marL="0" indent="0">
              <a:spcBef>
                <a:spcPts val="0"/>
              </a:spcBef>
              <a:buNone/>
            </a:pPr>
            <a:r>
              <a:rPr lang="en-IN" sz="4800" dirty="0">
                <a:latin typeface="Courier New" panose="02070309020205020404" pitchFamily="49" charset="0"/>
                <a:cs typeface="Courier New" panose="02070309020205020404" pitchFamily="49" charset="0"/>
              </a:rPr>
              <a:t>     | NUMBER</a:t>
            </a:r>
          </a:p>
          <a:p>
            <a:pPr marL="0" indent="0">
              <a:spcBef>
                <a:spcPts val="0"/>
              </a:spcBef>
              <a:buNone/>
            </a:pPr>
            <a:r>
              <a:rPr lang="en-IN" sz="4800" dirty="0">
                <a:latin typeface="Courier New" panose="02070309020205020404" pitchFamily="49" charset="0"/>
                <a:cs typeface="Courier New" panose="02070309020205020404" pitchFamily="49" charset="0"/>
              </a:rPr>
              <a:t>     ;</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int yylex(void)</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        int c;</a:t>
            </a:r>
          </a:p>
          <a:p>
            <a:pPr marL="0" indent="0">
              <a:spcBef>
                <a:spcPts val="0"/>
              </a:spcBef>
              <a:buNone/>
            </a:pPr>
            <a:r>
              <a:rPr lang="en-IN" sz="4800" dirty="0">
                <a:latin typeface="Courier New" panose="02070309020205020404" pitchFamily="49" charset="0"/>
                <a:cs typeface="Courier New" panose="02070309020205020404" pitchFamily="49" charset="0"/>
              </a:rPr>
              <a:t>        while( ( c = getchar() ) == ' ');</a:t>
            </a:r>
          </a:p>
          <a:p>
            <a:pPr marL="0" indent="0">
              <a:spcBef>
                <a:spcPts val="0"/>
              </a:spcBef>
              <a:buNone/>
            </a:pPr>
            <a:r>
              <a:rPr lang="en-IN" sz="4800" dirty="0">
                <a:latin typeface="Courier New" panose="02070309020205020404" pitchFamily="49" charset="0"/>
                <a:cs typeface="Courier New" panose="02070309020205020404" pitchFamily="49" charset="0"/>
              </a:rPr>
              <a:t>        if( (c == '.') || (</a:t>
            </a:r>
            <a:r>
              <a:rPr lang="en-IN" sz="4800" dirty="0" err="1">
                <a:latin typeface="Courier New" panose="02070309020205020404" pitchFamily="49" charset="0"/>
                <a:cs typeface="Courier New" panose="02070309020205020404" pitchFamily="49" charset="0"/>
              </a:rPr>
              <a:t>isdigit</a:t>
            </a:r>
            <a:r>
              <a:rPr lang="en-IN" sz="4800" dirty="0">
                <a:latin typeface="Courier New" panose="02070309020205020404" pitchFamily="49" charset="0"/>
                <a:cs typeface="Courier New" panose="02070309020205020404" pitchFamily="49" charset="0"/>
              </a:rPr>
              <a:t>(c) ) )</a:t>
            </a:r>
          </a:p>
          <a:p>
            <a:pPr marL="0" indent="0">
              <a:spcBef>
                <a:spcPts val="0"/>
              </a:spcBef>
              <a:buNone/>
            </a:pPr>
            <a:r>
              <a:rPr lang="en-IN" sz="4800" dirty="0">
                <a:latin typeface="Courier New" panose="02070309020205020404" pitchFamily="49" charset="0"/>
                <a:cs typeface="Courier New" panose="02070309020205020404" pitchFamily="49" charset="0"/>
              </a:rPr>
              <a:t>        {</a:t>
            </a:r>
          </a:p>
          <a:p>
            <a:pPr marL="0" indent="0">
              <a:spcBef>
                <a:spcPts val="0"/>
              </a:spcBef>
              <a:buNone/>
            </a:pPr>
            <a:r>
              <a:rPr lang="en-IN" sz="4800" dirty="0">
                <a:latin typeface="Courier New" panose="02070309020205020404" pitchFamily="49" charset="0"/>
                <a:cs typeface="Courier New" panose="02070309020205020404" pitchFamily="49" charset="0"/>
              </a:rPr>
              <a:t>                </a:t>
            </a:r>
            <a:r>
              <a:rPr lang="en-IN" sz="4800" dirty="0" err="1">
                <a:latin typeface="Courier New" panose="02070309020205020404" pitchFamily="49" charset="0"/>
                <a:cs typeface="Courier New" panose="02070309020205020404" pitchFamily="49" charset="0"/>
              </a:rPr>
              <a:t>ungetc</a:t>
            </a:r>
            <a:r>
              <a:rPr lang="en-IN" sz="4800" dirty="0">
                <a:latin typeface="Courier New" panose="02070309020205020404" pitchFamily="49" charset="0"/>
                <a:cs typeface="Courier New" panose="02070309020205020404" pitchFamily="49" charset="0"/>
              </a:rPr>
              <a:t>(c, stdin);</a:t>
            </a:r>
          </a:p>
          <a:p>
            <a:pPr marL="0" indent="0">
              <a:spcBef>
                <a:spcPts val="0"/>
              </a:spcBef>
              <a:buNone/>
            </a:pPr>
            <a:r>
              <a:rPr lang="en-IN" sz="4800" dirty="0">
                <a:latin typeface="Courier New" panose="02070309020205020404" pitchFamily="49" charset="0"/>
                <a:cs typeface="Courier New" panose="02070309020205020404" pitchFamily="49" charset="0"/>
              </a:rPr>
              <a:t>                scanf("%</a:t>
            </a:r>
            <a:r>
              <a:rPr lang="en-IN" sz="4800" dirty="0" err="1">
                <a:latin typeface="Courier New" panose="02070309020205020404" pitchFamily="49" charset="0"/>
                <a:cs typeface="Courier New" panose="02070309020205020404" pitchFamily="49" charset="0"/>
              </a:rPr>
              <a:t>lf",&amp;yylval</a:t>
            </a: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                return NUMBER;</a:t>
            </a:r>
          </a:p>
          <a:p>
            <a:pPr marL="0" indent="0">
              <a:spcBef>
                <a:spcPts val="0"/>
              </a:spcBef>
              <a:buNone/>
            </a:pPr>
            <a:r>
              <a:rPr lang="en-IN" sz="4800" dirty="0">
                <a:latin typeface="Courier New" panose="02070309020205020404" pitchFamily="49" charset="0"/>
                <a:cs typeface="Courier New" panose="02070309020205020404" pitchFamily="49" charset="0"/>
              </a:rPr>
              <a:t>        }</a:t>
            </a:r>
          </a:p>
          <a:p>
            <a:pPr marL="0" indent="0">
              <a:spcBef>
                <a:spcPts val="0"/>
              </a:spcBef>
              <a:buNone/>
            </a:pPr>
            <a:r>
              <a:rPr lang="en-IN" sz="4800" dirty="0">
                <a:latin typeface="Courier New" panose="02070309020205020404" pitchFamily="49" charset="0"/>
                <a:cs typeface="Courier New" panose="02070309020205020404" pitchFamily="49" charset="0"/>
              </a:rPr>
              <a:t>        return c;</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int yywrap(){return 1;}</a:t>
            </a:r>
          </a:p>
          <a:p>
            <a:pPr marL="0" indent="0">
              <a:spcBef>
                <a:spcPts val="0"/>
              </a:spcBef>
              <a:buNone/>
            </a:pPr>
            <a:r>
              <a:rPr lang="en-IN" sz="4800" dirty="0">
                <a:latin typeface="Courier New" panose="02070309020205020404" pitchFamily="49" charset="0"/>
                <a:cs typeface="Courier New" panose="02070309020205020404" pitchFamily="49" charset="0"/>
              </a:rPr>
              <a:t>void yyerror(char *s) {fprintf(</a:t>
            </a:r>
            <a:r>
              <a:rPr lang="en-IN" sz="4800" dirty="0" err="1">
                <a:latin typeface="Courier New" panose="02070309020205020404" pitchFamily="49" charset="0"/>
                <a:cs typeface="Courier New" panose="02070309020205020404" pitchFamily="49" charset="0"/>
              </a:rPr>
              <a:t>stderr</a:t>
            </a:r>
            <a:r>
              <a:rPr lang="en-IN" sz="4800" dirty="0">
                <a:latin typeface="Courier New" panose="02070309020205020404" pitchFamily="49" charset="0"/>
                <a:cs typeface="Courier New" panose="02070309020205020404" pitchFamily="49" charset="0"/>
              </a:rPr>
              <a:t>,"%s\n</a:t>
            </a:r>
            <a:r>
              <a:rPr lang="en-IN" sz="4800" dirty="0" smtClean="0">
                <a:latin typeface="Courier New" panose="02070309020205020404" pitchFamily="49" charset="0"/>
                <a:cs typeface="Courier New" panose="02070309020205020404" pitchFamily="49" charset="0"/>
              </a:rPr>
              <a:t>", s</a:t>
            </a:r>
            <a:r>
              <a:rPr lang="en-IN" sz="4800" dirty="0">
                <a:latin typeface="Courier New" panose="02070309020205020404" pitchFamily="49" charset="0"/>
                <a:cs typeface="Courier New" panose="02070309020205020404" pitchFamily="49" charset="0"/>
              </a:rPr>
              <a:t>);}</a:t>
            </a:r>
          </a:p>
          <a:p>
            <a:pPr marL="0" indent="0">
              <a:spcBef>
                <a:spcPts val="0"/>
              </a:spcBef>
              <a:buNone/>
            </a:pPr>
            <a:endParaRPr lang="en-IN" sz="4800" dirty="0">
              <a:latin typeface="Courier New" panose="02070309020205020404" pitchFamily="49" charset="0"/>
              <a:cs typeface="Courier New" panose="02070309020205020404" pitchFamily="49" charset="0"/>
            </a:endParaRPr>
          </a:p>
          <a:p>
            <a:pPr marL="0" indent="0">
              <a:spcBef>
                <a:spcPts val="0"/>
              </a:spcBef>
              <a:buNone/>
            </a:pPr>
            <a:r>
              <a:rPr lang="en-IN" sz="4800" dirty="0">
                <a:latin typeface="Courier New" panose="02070309020205020404" pitchFamily="49" charset="0"/>
                <a:cs typeface="Courier New" panose="02070309020205020404" pitchFamily="49" charset="0"/>
              </a:rPr>
              <a:t>int main(void)</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spcBef>
                <a:spcPts val="0"/>
              </a:spcBef>
              <a:buNone/>
            </a:pPr>
            <a:r>
              <a:rPr lang="en-IN" sz="4800" dirty="0">
                <a:latin typeface="Courier New" panose="02070309020205020404" pitchFamily="49" charset="0"/>
                <a:cs typeface="Courier New" panose="02070309020205020404" pitchFamily="49" charset="0"/>
              </a:rPr>
              <a:t>        yydebug=1;</a:t>
            </a:r>
          </a:p>
          <a:p>
            <a:pPr marL="0" indent="0">
              <a:spcBef>
                <a:spcPts val="0"/>
              </a:spcBef>
              <a:buNone/>
            </a:pPr>
            <a:r>
              <a:rPr lang="en-IN" sz="4800" dirty="0">
                <a:latin typeface="Courier New" panose="02070309020205020404" pitchFamily="49" charset="0"/>
                <a:cs typeface="Courier New" panose="02070309020205020404" pitchFamily="49" charset="0"/>
              </a:rPr>
              <a:t>        return yyparse();</a:t>
            </a:r>
          </a:p>
          <a:p>
            <a:pPr marL="0" indent="0">
              <a:spcBef>
                <a:spcPts val="0"/>
              </a:spcBef>
              <a:buNone/>
            </a:pPr>
            <a:r>
              <a:rPr lang="en-IN" sz="4800" dirty="0">
                <a:latin typeface="Courier New" panose="02070309020205020404" pitchFamily="49" charset="0"/>
                <a:cs typeface="Courier New" panose="02070309020205020404" pitchFamily="49" charset="0"/>
              </a:rPr>
              <a:t>}</a:t>
            </a:r>
          </a:p>
          <a:p>
            <a:pPr marL="0" indent="0">
              <a:buNone/>
            </a:pPr>
            <a:endParaRPr lang="en-IN" dirty="0"/>
          </a:p>
        </p:txBody>
      </p:sp>
    </p:spTree>
    <p:extLst>
      <p:ext uri="{BB962C8B-B14F-4D97-AF65-F5344CB8AC3E}">
        <p14:creationId xmlns:p14="http://schemas.microsoft.com/office/powerpoint/2010/main" val="8357296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674AEEB-073C-48D8-AF93-A01D949B52E5}"/>
              </a:ext>
            </a:extLst>
          </p:cNvPr>
          <p:cNvPicPr>
            <a:picLocks noChangeAspect="1"/>
          </p:cNvPicPr>
          <p:nvPr/>
        </p:nvPicPr>
        <p:blipFill>
          <a:blip r:embed="rId2"/>
          <a:stretch>
            <a:fillRect/>
          </a:stretch>
        </p:blipFill>
        <p:spPr>
          <a:xfrm>
            <a:off x="1147777" y="3272330"/>
            <a:ext cx="8188727" cy="2916781"/>
          </a:xfrm>
          <a:prstGeom prst="rect">
            <a:avLst/>
          </a:prstGeom>
        </p:spPr>
      </p:pic>
      <p:pic>
        <p:nvPicPr>
          <p:cNvPr id="2" name="Picture 1">
            <a:extLst>
              <a:ext uri="{FF2B5EF4-FFF2-40B4-BE49-F238E27FC236}">
                <a16:creationId xmlns="" xmlns:a16="http://schemas.microsoft.com/office/drawing/2014/main" id="{4D973F4F-D054-49E4-809D-47DC1AF75C5A}"/>
              </a:ext>
            </a:extLst>
          </p:cNvPr>
          <p:cNvPicPr>
            <a:picLocks noChangeAspect="1"/>
          </p:cNvPicPr>
          <p:nvPr/>
        </p:nvPicPr>
        <p:blipFill>
          <a:blip r:embed="rId3"/>
          <a:stretch>
            <a:fillRect/>
          </a:stretch>
        </p:blipFill>
        <p:spPr>
          <a:xfrm>
            <a:off x="1147778" y="580581"/>
            <a:ext cx="8297378" cy="2102503"/>
          </a:xfrm>
          <a:prstGeom prst="rect">
            <a:avLst/>
          </a:prstGeom>
        </p:spPr>
      </p:pic>
    </p:spTree>
    <p:extLst>
      <p:ext uri="{BB962C8B-B14F-4D97-AF65-F5344CB8AC3E}">
        <p14:creationId xmlns:p14="http://schemas.microsoft.com/office/powerpoint/2010/main" val="32204079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BB251D-5480-4E4F-8438-2C7C1CFF67DC}"/>
              </a:ext>
            </a:extLst>
          </p:cNvPr>
          <p:cNvSpPr>
            <a:spLocks noGrp="1"/>
          </p:cNvSpPr>
          <p:nvPr>
            <p:ph type="title"/>
          </p:nvPr>
        </p:nvSpPr>
        <p:spPr/>
        <p:txBody>
          <a:bodyPr/>
          <a:lstStyle/>
          <a:p>
            <a:r>
              <a:rPr lang="en-IN" dirty="0"/>
              <a:t>Error Recovery in YACC</a:t>
            </a:r>
          </a:p>
        </p:txBody>
      </p:sp>
      <p:sp>
        <p:nvSpPr>
          <p:cNvPr id="3" name="Content Placeholder 2">
            <a:extLst>
              <a:ext uri="{FF2B5EF4-FFF2-40B4-BE49-F238E27FC236}">
                <a16:creationId xmlns="" xmlns:a16="http://schemas.microsoft.com/office/drawing/2014/main" id="{13C274FE-83C6-4F03-B149-C3F1C9D44F81}"/>
              </a:ext>
            </a:extLst>
          </p:cNvPr>
          <p:cNvSpPr>
            <a:spLocks noGrp="1"/>
          </p:cNvSpPr>
          <p:nvPr>
            <p:ph idx="1"/>
          </p:nvPr>
        </p:nvSpPr>
        <p:spPr>
          <a:xfrm>
            <a:off x="838200" y="1690688"/>
            <a:ext cx="10515600" cy="4486275"/>
          </a:xfrm>
        </p:spPr>
        <p:txBody>
          <a:bodyPr>
            <a:normAutofit fontScale="92500" lnSpcReduction="10000"/>
          </a:bodyPr>
          <a:lstStyle/>
          <a:p>
            <a:r>
              <a:rPr lang="en-US" dirty="0"/>
              <a:t>Error recovery uses a form of error productions. </a:t>
            </a:r>
          </a:p>
          <a:p>
            <a:r>
              <a:rPr lang="en-US" dirty="0"/>
              <a:t>The user decides what major NTs will have error recovery associated with them. </a:t>
            </a:r>
          </a:p>
          <a:p>
            <a:r>
              <a:rPr lang="en-US" dirty="0"/>
              <a:t>The user then adds to the grammar error productions of the form </a:t>
            </a:r>
          </a:p>
          <a:p>
            <a:endParaRPr lang="en-US" sz="1800" dirty="0">
              <a:latin typeface="Times New Roman" panose="02020603050405020304" pitchFamily="18" charset="0"/>
            </a:endParaRPr>
          </a:p>
          <a:p>
            <a:endParaRPr lang="en-US" sz="1800" dirty="0">
              <a:latin typeface="Times New Roman" panose="02020603050405020304" pitchFamily="18" charset="0"/>
            </a:endParaRPr>
          </a:p>
          <a:p>
            <a:endParaRPr lang="en-US" sz="1800" dirty="0">
              <a:latin typeface="Times New Roman" panose="02020603050405020304" pitchFamily="18" charset="0"/>
            </a:endParaRPr>
          </a:p>
          <a:p>
            <a:r>
              <a:rPr lang="en-US" dirty="0"/>
              <a:t>Where:</a:t>
            </a:r>
          </a:p>
          <a:p>
            <a:pPr lvl="1"/>
            <a:r>
              <a:rPr lang="en-US" sz="2800" dirty="0"/>
              <a:t>A is a major NT </a:t>
            </a:r>
          </a:p>
          <a:p>
            <a:pPr lvl="1"/>
            <a:r>
              <a:rPr lang="en-US" sz="2800" dirty="0"/>
              <a:t>α is a string of grammar symbols, perhaps the empty string; </a:t>
            </a:r>
          </a:p>
          <a:p>
            <a:pPr lvl="1"/>
            <a:r>
              <a:rPr lang="en-US" sz="2800" b="1" dirty="0"/>
              <a:t>error</a:t>
            </a:r>
            <a:r>
              <a:rPr lang="en-US" sz="2800" dirty="0"/>
              <a:t> is a YACC reserved word. </a:t>
            </a:r>
            <a:endParaRPr lang="en-IN" sz="2800" dirty="0"/>
          </a:p>
        </p:txBody>
      </p:sp>
      <p:pic>
        <p:nvPicPr>
          <p:cNvPr id="7" name="Picture 6">
            <a:extLst>
              <a:ext uri="{FF2B5EF4-FFF2-40B4-BE49-F238E27FC236}">
                <a16:creationId xmlns="" xmlns:a16="http://schemas.microsoft.com/office/drawing/2014/main" id="{700F2E36-8439-4949-BDE4-153819E66BFC}"/>
              </a:ext>
            </a:extLst>
          </p:cNvPr>
          <p:cNvPicPr>
            <a:picLocks noChangeAspect="1"/>
          </p:cNvPicPr>
          <p:nvPr/>
        </p:nvPicPr>
        <p:blipFill>
          <a:blip r:embed="rId2"/>
          <a:stretch>
            <a:fillRect/>
          </a:stretch>
        </p:blipFill>
        <p:spPr>
          <a:xfrm>
            <a:off x="1816635" y="3429000"/>
            <a:ext cx="3469490" cy="688601"/>
          </a:xfrm>
          <a:prstGeom prst="rect">
            <a:avLst/>
          </a:prstGeom>
        </p:spPr>
      </p:pic>
    </p:spTree>
    <p:extLst>
      <p:ext uri="{BB962C8B-B14F-4D97-AF65-F5344CB8AC3E}">
        <p14:creationId xmlns:p14="http://schemas.microsoft.com/office/powerpoint/2010/main" val="1131166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C7744D1-1DD3-44E5-B73D-D98AC2042BC6}"/>
              </a:ext>
            </a:extLst>
          </p:cNvPr>
          <p:cNvSpPr>
            <a:spLocks noGrp="1"/>
          </p:cNvSpPr>
          <p:nvPr>
            <p:ph idx="1"/>
          </p:nvPr>
        </p:nvSpPr>
        <p:spPr>
          <a:xfrm>
            <a:off x="838200" y="685800"/>
            <a:ext cx="10515600" cy="5491163"/>
          </a:xfrm>
        </p:spPr>
        <p:txBody>
          <a:bodyPr/>
          <a:lstStyle/>
          <a:p>
            <a:r>
              <a:rPr lang="en-IN" dirty="0"/>
              <a:t>YACC will generate a parser from such a specification, treating the error productions as ordinary productions.</a:t>
            </a:r>
          </a:p>
          <a:p>
            <a:r>
              <a:rPr lang="en-IN" dirty="0"/>
              <a:t>However, when the parser generated by YACC encounters an error, it treats the states whose “sets of items” contain error productions in a special way.</a:t>
            </a:r>
          </a:p>
          <a:p>
            <a:r>
              <a:rPr lang="en-IN" dirty="0"/>
              <a:t>On encountering an error, YACC pops symbols from its stack until it finds the topmost state on its stack whose underlying set of items includes an item of the form </a:t>
            </a:r>
          </a:p>
          <a:p>
            <a:r>
              <a:rPr lang="en-IN" dirty="0"/>
              <a:t>The parser then “shifts” a fictitious token </a:t>
            </a:r>
            <a:r>
              <a:rPr lang="en-IN" b="1" dirty="0"/>
              <a:t>error</a:t>
            </a:r>
            <a:r>
              <a:rPr lang="en-IN" dirty="0"/>
              <a:t> onto the stack, as though it saw the token </a:t>
            </a:r>
            <a:r>
              <a:rPr lang="en-IN" b="1" dirty="0"/>
              <a:t>error</a:t>
            </a:r>
            <a:r>
              <a:rPr lang="en-IN" dirty="0"/>
              <a:t> on its input.</a:t>
            </a:r>
          </a:p>
        </p:txBody>
      </p:sp>
      <p:pic>
        <p:nvPicPr>
          <p:cNvPr id="2" name="Picture 1">
            <a:extLst>
              <a:ext uri="{FF2B5EF4-FFF2-40B4-BE49-F238E27FC236}">
                <a16:creationId xmlns="" xmlns:a16="http://schemas.microsoft.com/office/drawing/2014/main" id="{165BE4D8-3B50-40EB-9C2B-DC8028A6F307}"/>
              </a:ext>
            </a:extLst>
          </p:cNvPr>
          <p:cNvPicPr>
            <a:picLocks noChangeAspect="1"/>
          </p:cNvPicPr>
          <p:nvPr/>
        </p:nvPicPr>
        <p:blipFill>
          <a:blip r:embed="rId2"/>
          <a:stretch>
            <a:fillRect/>
          </a:stretch>
        </p:blipFill>
        <p:spPr>
          <a:xfrm>
            <a:off x="5329856" y="3669632"/>
            <a:ext cx="1939863" cy="385011"/>
          </a:xfrm>
          <a:prstGeom prst="rect">
            <a:avLst/>
          </a:prstGeom>
        </p:spPr>
      </p:pic>
    </p:spTree>
    <p:extLst>
      <p:ext uri="{BB962C8B-B14F-4D97-AF65-F5344CB8AC3E}">
        <p14:creationId xmlns:p14="http://schemas.microsoft.com/office/powerpoint/2010/main" val="13351551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3F2B40D-76A1-4444-A149-0740030C2A8C}"/>
              </a:ext>
            </a:extLst>
          </p:cNvPr>
          <p:cNvPicPr>
            <a:picLocks noChangeAspect="1"/>
          </p:cNvPicPr>
          <p:nvPr/>
        </p:nvPicPr>
        <p:blipFill>
          <a:blip r:embed="rId2"/>
          <a:stretch>
            <a:fillRect/>
          </a:stretch>
        </p:blipFill>
        <p:spPr>
          <a:xfrm>
            <a:off x="838200" y="365125"/>
            <a:ext cx="9721134" cy="4637181"/>
          </a:xfrm>
          <a:prstGeom prst="rect">
            <a:avLst/>
          </a:prstGeom>
        </p:spPr>
      </p:pic>
    </p:spTree>
    <p:extLst>
      <p:ext uri="{BB962C8B-B14F-4D97-AF65-F5344CB8AC3E}">
        <p14:creationId xmlns:p14="http://schemas.microsoft.com/office/powerpoint/2010/main" val="26272736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BEC5C1F-6DF6-447E-8E5E-196B3CE1BD40}"/>
              </a:ext>
            </a:extLst>
          </p:cNvPr>
          <p:cNvPicPr>
            <a:picLocks noChangeAspect="1"/>
          </p:cNvPicPr>
          <p:nvPr/>
        </p:nvPicPr>
        <p:blipFill>
          <a:blip r:embed="rId2"/>
          <a:stretch>
            <a:fillRect/>
          </a:stretch>
        </p:blipFill>
        <p:spPr>
          <a:xfrm>
            <a:off x="648261" y="412096"/>
            <a:ext cx="10186670" cy="2344551"/>
          </a:xfrm>
          <a:prstGeom prst="rect">
            <a:avLst/>
          </a:prstGeom>
        </p:spPr>
      </p:pic>
      <p:pic>
        <p:nvPicPr>
          <p:cNvPr id="7" name="Picture 6">
            <a:extLst>
              <a:ext uri="{FF2B5EF4-FFF2-40B4-BE49-F238E27FC236}">
                <a16:creationId xmlns="" xmlns:a16="http://schemas.microsoft.com/office/drawing/2014/main" id="{02EA3CED-4416-4B19-A12C-D534A832F0B7}"/>
              </a:ext>
            </a:extLst>
          </p:cNvPr>
          <p:cNvPicPr>
            <a:picLocks noChangeAspect="1"/>
          </p:cNvPicPr>
          <p:nvPr/>
        </p:nvPicPr>
        <p:blipFill>
          <a:blip r:embed="rId3"/>
          <a:stretch>
            <a:fillRect/>
          </a:stretch>
        </p:blipFill>
        <p:spPr>
          <a:xfrm>
            <a:off x="755556" y="2649071"/>
            <a:ext cx="9571785" cy="3846467"/>
          </a:xfrm>
          <a:prstGeom prst="rect">
            <a:avLst/>
          </a:prstGeom>
        </p:spPr>
      </p:pic>
    </p:spTree>
    <p:extLst>
      <p:ext uri="{BB962C8B-B14F-4D97-AF65-F5344CB8AC3E}">
        <p14:creationId xmlns:p14="http://schemas.microsoft.com/office/powerpoint/2010/main" val="263333422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507072-95D1-430A-AD45-F041DD514611}"/>
              </a:ext>
            </a:extLst>
          </p:cNvPr>
          <p:cNvSpPr>
            <a:spLocks noGrp="1"/>
          </p:cNvSpPr>
          <p:nvPr>
            <p:ph idx="1"/>
          </p:nvPr>
        </p:nvSpPr>
        <p:spPr>
          <a:xfrm>
            <a:off x="838200" y="403412"/>
            <a:ext cx="10515600" cy="5773551"/>
          </a:xfrm>
        </p:spPr>
        <p:txBody>
          <a:bodyPr>
            <a:noAutofit/>
          </a:bodyPr>
          <a:lstStyle/>
          <a:p>
            <a:pPr marL="0" indent="0">
              <a:spcBef>
                <a:spcPts val="0"/>
              </a:spcBef>
              <a:buNone/>
            </a:pPr>
            <a:r>
              <a:rPr lang="en-IN" sz="1000" dirty="0">
                <a:latin typeface="Courier New" panose="02070309020205020404" pitchFamily="49" charset="0"/>
                <a:cs typeface="Courier New" panose="02070309020205020404" pitchFamily="49" charset="0"/>
              </a:rPr>
              <a:t>%{//</a:t>
            </a:r>
            <a:r>
              <a:rPr lang="en-IN" sz="1000" dirty="0" smtClean="0">
                <a:latin typeface="Courier New" panose="02070309020205020404" pitchFamily="49" charset="0"/>
                <a:cs typeface="Courier New" panose="02070309020205020404" pitchFamily="49" charset="0"/>
              </a:rPr>
              <a:t>expt6_ErrRecDeskCalc.y</a:t>
            </a:r>
            <a:endParaRPr lang="en-IN" sz="1000" dirty="0">
              <a:latin typeface="Courier New" panose="02070309020205020404" pitchFamily="49" charset="0"/>
              <a:cs typeface="Courier New" panose="02070309020205020404" pitchFamily="49" charset="0"/>
            </a:endParaRPr>
          </a:p>
          <a:p>
            <a:pPr marL="0" indent="0">
              <a:spcBef>
                <a:spcPts val="0"/>
              </a:spcBef>
              <a:buNone/>
            </a:pPr>
            <a:r>
              <a:rPr lang="en-IN" sz="1000" dirty="0">
                <a:latin typeface="Courier New" panose="02070309020205020404" pitchFamily="49" charset="0"/>
                <a:cs typeface="Courier New" panose="02070309020205020404" pitchFamily="49" charset="0"/>
              </a:rPr>
              <a:t>#include&lt;ctype.h&gt;</a:t>
            </a:r>
          </a:p>
          <a:p>
            <a:pPr marL="0" indent="0">
              <a:spcBef>
                <a:spcPts val="0"/>
              </a:spcBef>
              <a:buNone/>
            </a:pPr>
            <a:r>
              <a:rPr lang="en-IN" sz="1000" dirty="0">
                <a:latin typeface="Courier New" panose="02070309020205020404" pitchFamily="49" charset="0"/>
                <a:cs typeface="Courier New" panose="02070309020205020404" pitchFamily="49" charset="0"/>
              </a:rPr>
              <a:t>#include&lt;stdio.h&gt;</a:t>
            </a:r>
          </a:p>
          <a:p>
            <a:pPr marL="0" indent="0">
              <a:spcBef>
                <a:spcPts val="0"/>
              </a:spcBef>
              <a:buNone/>
            </a:pPr>
            <a:r>
              <a:rPr lang="en-IN" sz="1000" dirty="0">
                <a:latin typeface="Courier New" panose="02070309020205020404" pitchFamily="49" charset="0"/>
                <a:cs typeface="Courier New" panose="02070309020205020404" pitchFamily="49" charset="0"/>
              </a:rPr>
              <a:t>#define YYSTYPE double /* double type for YACC stack */</a:t>
            </a:r>
          </a:p>
          <a:p>
            <a:pPr marL="0" indent="0">
              <a:spcBef>
                <a:spcPts val="0"/>
              </a:spcBef>
              <a:buNone/>
            </a:pP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%token NUMBER</a:t>
            </a:r>
          </a:p>
          <a:p>
            <a:pPr marL="0" indent="0">
              <a:spcBef>
                <a:spcPts val="0"/>
              </a:spcBef>
              <a:buNone/>
            </a:pPr>
            <a:r>
              <a:rPr lang="en-IN" sz="1000" dirty="0">
                <a:latin typeface="Courier New" panose="02070309020205020404" pitchFamily="49" charset="0"/>
                <a:cs typeface="Courier New" panose="02070309020205020404" pitchFamily="49" charset="0"/>
              </a:rPr>
              <a:t>%left '+' '-'</a:t>
            </a:r>
          </a:p>
          <a:p>
            <a:pPr marL="0" indent="0">
              <a:spcBef>
                <a:spcPts val="0"/>
              </a:spcBef>
              <a:buNone/>
            </a:pPr>
            <a:r>
              <a:rPr lang="en-IN" sz="1000" dirty="0">
                <a:latin typeface="Courier New" panose="02070309020205020404" pitchFamily="49" charset="0"/>
                <a:cs typeface="Courier New" panose="02070309020205020404" pitchFamily="49" charset="0"/>
              </a:rPr>
              <a:t>%left '*' '/'</a:t>
            </a:r>
          </a:p>
          <a:p>
            <a:pPr marL="0" indent="0">
              <a:spcBef>
                <a:spcPts val="0"/>
              </a:spcBef>
              <a:buNone/>
            </a:pPr>
            <a:r>
              <a:rPr lang="en-IN" sz="1000" dirty="0">
                <a:latin typeface="Courier New" panose="02070309020205020404" pitchFamily="49" charset="0"/>
                <a:cs typeface="Courier New" panose="02070309020205020404" pitchFamily="49" charset="0"/>
              </a:rPr>
              <a:t>%right UMINUS</a:t>
            </a:r>
          </a:p>
          <a:p>
            <a:pPr marL="0" indent="0">
              <a:spcBef>
                <a:spcPts val="0"/>
              </a:spcBef>
              <a:buNone/>
            </a:pPr>
            <a:endParaRPr lang="en-IN" sz="1000" dirty="0">
              <a:latin typeface="Courier New" panose="02070309020205020404" pitchFamily="49" charset="0"/>
              <a:cs typeface="Courier New" panose="02070309020205020404" pitchFamily="49" charset="0"/>
            </a:endParaRPr>
          </a:p>
          <a:p>
            <a:pPr marL="0" indent="0">
              <a:spcBef>
                <a:spcPts val="0"/>
              </a:spcBef>
              <a:buNone/>
            </a:pP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lines : lines expr '\n'         { printf("%g\n",$2); }</a:t>
            </a:r>
          </a:p>
          <a:p>
            <a:pPr marL="0" indent="0">
              <a:spcBef>
                <a:spcPts val="0"/>
              </a:spcBef>
              <a:buNone/>
            </a:pPr>
            <a:r>
              <a:rPr lang="en-IN" sz="1000" dirty="0">
                <a:latin typeface="Courier New" panose="02070309020205020404" pitchFamily="49" charset="0"/>
                <a:cs typeface="Courier New" panose="02070309020205020404" pitchFamily="49" charset="0"/>
              </a:rPr>
              <a:t>      | lines '\n'</a:t>
            </a:r>
          </a:p>
          <a:p>
            <a:pPr marL="0" indent="0">
              <a:spcBef>
                <a:spcPts val="0"/>
              </a:spcBef>
              <a:buNone/>
            </a:pPr>
            <a:r>
              <a:rPr lang="en-IN" sz="1000" dirty="0">
                <a:latin typeface="Courier New" panose="02070309020205020404" pitchFamily="49" charset="0"/>
                <a:cs typeface="Courier New" panose="02070309020205020404" pitchFamily="49" charset="0"/>
              </a:rPr>
              <a:t>      |/*empty*/</a:t>
            </a:r>
          </a:p>
          <a:p>
            <a:pPr marL="0" indent="0">
              <a:spcBef>
                <a:spcPts val="0"/>
              </a:spcBef>
              <a:buNone/>
            </a:pPr>
            <a:r>
              <a:rPr lang="en-IN" sz="1000" dirty="0">
                <a:latin typeface="Courier New" panose="02070309020205020404" pitchFamily="49" charset="0"/>
                <a:cs typeface="Courier New" panose="02070309020205020404" pitchFamily="49" charset="0"/>
              </a:rPr>
              <a:t>      |error '\n'               { yyerror("Re-enter previous line: "); yyerrok; } </a:t>
            </a:r>
          </a:p>
          <a:p>
            <a:pPr marL="0" indent="0">
              <a:spcBef>
                <a:spcPts val="0"/>
              </a:spcBef>
              <a:buNone/>
            </a:pPr>
            <a:r>
              <a:rPr lang="en-IN" sz="1000" dirty="0">
                <a:latin typeface="Courier New" panose="02070309020205020404" pitchFamily="49" charset="0"/>
                <a:cs typeface="Courier New" panose="02070309020205020404" pitchFamily="49" charset="0"/>
              </a:rPr>
              <a:t>      ;</a:t>
            </a:r>
          </a:p>
          <a:p>
            <a:pPr marL="0" indent="0">
              <a:spcBef>
                <a:spcPts val="0"/>
              </a:spcBef>
              <a:buNone/>
            </a:pPr>
            <a:r>
              <a:rPr lang="en-IN" sz="1000" dirty="0">
                <a:latin typeface="Courier New" panose="02070309020205020404" pitchFamily="49" charset="0"/>
                <a:cs typeface="Courier New" panose="02070309020205020404" pitchFamily="49" charset="0"/>
              </a:rPr>
              <a:t>expr : expr '+' expr            { $$ = $1 + $3; }</a:t>
            </a:r>
          </a:p>
          <a:p>
            <a:pPr marL="0" indent="0">
              <a:spcBef>
                <a:spcPts val="0"/>
              </a:spcBef>
              <a:buNone/>
            </a:pPr>
            <a:r>
              <a:rPr lang="en-IN" sz="10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10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1000" dirty="0">
                <a:latin typeface="Courier New" panose="02070309020205020404" pitchFamily="49" charset="0"/>
                <a:cs typeface="Courier New" panose="02070309020205020404" pitchFamily="49" charset="0"/>
              </a:rPr>
              <a:t>     | expr '/' expr            { $$ = $1 / $3; }</a:t>
            </a:r>
          </a:p>
          <a:p>
            <a:pPr marL="0" indent="0">
              <a:spcBef>
                <a:spcPts val="0"/>
              </a:spcBef>
              <a:buNone/>
            </a:pPr>
            <a:r>
              <a:rPr lang="en-IN" sz="1000" dirty="0">
                <a:latin typeface="Courier New" panose="02070309020205020404" pitchFamily="49" charset="0"/>
                <a:cs typeface="Courier New" panose="02070309020205020404" pitchFamily="49" charset="0"/>
              </a:rPr>
              <a:t>     | '(' expr ')'             { $$ = $2;      }</a:t>
            </a:r>
          </a:p>
          <a:p>
            <a:pPr marL="0" indent="0">
              <a:spcBef>
                <a:spcPts val="0"/>
              </a:spcBef>
              <a:buNone/>
            </a:pPr>
            <a:r>
              <a:rPr lang="en-IN" sz="1000" dirty="0">
                <a:latin typeface="Courier New" panose="02070309020205020404" pitchFamily="49" charset="0"/>
                <a:cs typeface="Courier New" panose="02070309020205020404" pitchFamily="49" charset="0"/>
              </a:rPr>
              <a:t>     | '-' expr %prec UMINUS    { $$ = -$2;     }</a:t>
            </a:r>
          </a:p>
          <a:p>
            <a:pPr marL="0" indent="0">
              <a:spcBef>
                <a:spcPts val="0"/>
              </a:spcBef>
              <a:buNone/>
            </a:pPr>
            <a:r>
              <a:rPr lang="en-IN" sz="1000" dirty="0">
                <a:latin typeface="Courier New" panose="02070309020205020404" pitchFamily="49" charset="0"/>
                <a:cs typeface="Courier New" panose="02070309020205020404" pitchFamily="49" charset="0"/>
              </a:rPr>
              <a:t>     | NUMBER</a:t>
            </a:r>
          </a:p>
          <a:p>
            <a:pPr marL="0" indent="0">
              <a:spcBef>
                <a:spcPts val="0"/>
              </a:spcBef>
              <a:buNone/>
            </a:pPr>
            <a:r>
              <a:rPr lang="en-IN" sz="1000" dirty="0">
                <a:latin typeface="Courier New" panose="02070309020205020404" pitchFamily="49" charset="0"/>
                <a:cs typeface="Courier New" panose="02070309020205020404" pitchFamily="49" charset="0"/>
              </a:rPr>
              <a:t>     ;</a:t>
            </a:r>
          </a:p>
          <a:p>
            <a:pPr marL="0" indent="0">
              <a:spcBef>
                <a:spcPts val="0"/>
              </a:spcBef>
              <a:buNone/>
            </a:pP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int yylex(void){</a:t>
            </a:r>
          </a:p>
          <a:p>
            <a:pPr marL="0" indent="0">
              <a:spcBef>
                <a:spcPts val="0"/>
              </a:spcBef>
              <a:buNone/>
            </a:pPr>
            <a:r>
              <a:rPr lang="en-IN" sz="1000" dirty="0">
                <a:latin typeface="Courier New" panose="02070309020205020404" pitchFamily="49" charset="0"/>
                <a:cs typeface="Courier New" panose="02070309020205020404" pitchFamily="49" charset="0"/>
              </a:rPr>
              <a:t>        int c;</a:t>
            </a:r>
          </a:p>
          <a:p>
            <a:pPr marL="0" indent="0">
              <a:spcBef>
                <a:spcPts val="0"/>
              </a:spcBef>
              <a:buNone/>
            </a:pPr>
            <a:r>
              <a:rPr lang="en-IN" sz="1000" dirty="0">
                <a:latin typeface="Courier New" panose="02070309020205020404" pitchFamily="49" charset="0"/>
                <a:cs typeface="Courier New" panose="02070309020205020404" pitchFamily="49" charset="0"/>
              </a:rPr>
              <a:t>        while( ( c = getchar() ) == ' ');</a:t>
            </a:r>
          </a:p>
          <a:p>
            <a:pPr marL="0" indent="0">
              <a:spcBef>
                <a:spcPts val="0"/>
              </a:spcBef>
              <a:buNone/>
            </a:pPr>
            <a:r>
              <a:rPr lang="en-IN" sz="1000" dirty="0">
                <a:latin typeface="Courier New" panose="02070309020205020404" pitchFamily="49" charset="0"/>
                <a:cs typeface="Courier New" panose="02070309020205020404" pitchFamily="49" charset="0"/>
              </a:rPr>
              <a:t>        if( (c == '.') || (isdigit(c) ) )        {</a:t>
            </a:r>
          </a:p>
          <a:p>
            <a:pPr marL="0" indent="0">
              <a:spcBef>
                <a:spcPts val="0"/>
              </a:spcBef>
              <a:buNone/>
            </a:pPr>
            <a:r>
              <a:rPr lang="en-IN" sz="1000" dirty="0">
                <a:latin typeface="Courier New" panose="02070309020205020404" pitchFamily="49" charset="0"/>
                <a:cs typeface="Courier New" panose="02070309020205020404" pitchFamily="49" charset="0"/>
              </a:rPr>
              <a:t>                ungetc(c, stdin);</a:t>
            </a:r>
          </a:p>
          <a:p>
            <a:pPr marL="0" indent="0">
              <a:spcBef>
                <a:spcPts val="0"/>
              </a:spcBef>
              <a:buNone/>
            </a:pPr>
            <a:r>
              <a:rPr lang="en-IN" sz="1000" dirty="0">
                <a:latin typeface="Courier New" panose="02070309020205020404" pitchFamily="49" charset="0"/>
                <a:cs typeface="Courier New" panose="02070309020205020404" pitchFamily="49" charset="0"/>
              </a:rPr>
              <a:t>                scanf("%</a:t>
            </a:r>
            <a:r>
              <a:rPr lang="en-IN" sz="1000" dirty="0" err="1">
                <a:latin typeface="Courier New" panose="02070309020205020404" pitchFamily="49" charset="0"/>
                <a:cs typeface="Courier New" panose="02070309020205020404" pitchFamily="49" charset="0"/>
              </a:rPr>
              <a:t>lf",&amp;yylval</a:t>
            </a: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                return NUMBER;</a:t>
            </a:r>
          </a:p>
          <a:p>
            <a:pPr marL="0" indent="0">
              <a:spcBef>
                <a:spcPts val="0"/>
              </a:spcBef>
              <a:buNone/>
            </a:pPr>
            <a:r>
              <a:rPr lang="en-IN" sz="1000" dirty="0">
                <a:latin typeface="Courier New" panose="02070309020205020404" pitchFamily="49" charset="0"/>
                <a:cs typeface="Courier New" panose="02070309020205020404" pitchFamily="49" charset="0"/>
              </a:rPr>
              <a:t>        }</a:t>
            </a:r>
          </a:p>
          <a:p>
            <a:pPr marL="0" indent="0">
              <a:spcBef>
                <a:spcPts val="0"/>
              </a:spcBef>
              <a:buNone/>
            </a:pPr>
            <a:r>
              <a:rPr lang="en-IN" sz="1000" dirty="0">
                <a:latin typeface="Courier New" panose="02070309020205020404" pitchFamily="49" charset="0"/>
                <a:cs typeface="Courier New" panose="02070309020205020404" pitchFamily="49" charset="0"/>
              </a:rPr>
              <a:t>        return c;</a:t>
            </a:r>
          </a:p>
          <a:p>
            <a:pPr marL="0" indent="0">
              <a:spcBef>
                <a:spcPts val="0"/>
              </a:spcBef>
              <a:buNone/>
            </a:pP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int yywrap(){return 1;}</a:t>
            </a:r>
          </a:p>
          <a:p>
            <a:pPr marL="0" indent="0">
              <a:spcBef>
                <a:spcPts val="0"/>
              </a:spcBef>
              <a:buNone/>
            </a:pPr>
            <a:r>
              <a:rPr lang="en-IN" sz="1000" dirty="0">
                <a:latin typeface="Courier New" panose="02070309020205020404" pitchFamily="49" charset="0"/>
                <a:cs typeface="Courier New" panose="02070309020205020404" pitchFamily="49" charset="0"/>
              </a:rPr>
              <a:t>void yyerror(char *s) {fprintf(</a:t>
            </a:r>
            <a:r>
              <a:rPr lang="en-IN" sz="1000" dirty="0" err="1">
                <a:latin typeface="Courier New" panose="02070309020205020404" pitchFamily="49" charset="0"/>
                <a:cs typeface="Courier New" panose="02070309020205020404" pitchFamily="49" charset="0"/>
              </a:rPr>
              <a:t>stderr</a:t>
            </a:r>
            <a:r>
              <a:rPr lang="en-IN" sz="1000" dirty="0" smtClean="0">
                <a:latin typeface="Courier New" panose="02070309020205020404" pitchFamily="49" charset="0"/>
                <a:cs typeface="Courier New" panose="02070309020205020404" pitchFamily="49" charset="0"/>
              </a:rPr>
              <a:t>, "%</a:t>
            </a:r>
            <a:r>
              <a:rPr lang="en-IN" sz="1000" dirty="0">
                <a:latin typeface="Courier New" panose="02070309020205020404" pitchFamily="49" charset="0"/>
                <a:cs typeface="Courier New" panose="02070309020205020404" pitchFamily="49" charset="0"/>
              </a:rPr>
              <a:t>s\n</a:t>
            </a:r>
            <a:r>
              <a:rPr lang="en-IN" sz="1000" dirty="0" smtClean="0">
                <a:latin typeface="Courier New" panose="02070309020205020404" pitchFamily="49" charset="0"/>
                <a:cs typeface="Courier New" panose="02070309020205020404" pitchFamily="49" charset="0"/>
              </a:rPr>
              <a:t>", s</a:t>
            </a:r>
            <a:r>
              <a:rPr lang="en-IN" sz="1000" dirty="0">
                <a:latin typeface="Courier New" panose="02070309020205020404" pitchFamily="49" charset="0"/>
                <a:cs typeface="Courier New" panose="02070309020205020404" pitchFamily="49" charset="0"/>
              </a:rPr>
              <a:t>);}</a:t>
            </a:r>
          </a:p>
          <a:p>
            <a:pPr marL="0" indent="0">
              <a:spcBef>
                <a:spcPts val="0"/>
              </a:spcBef>
              <a:buNone/>
            </a:pPr>
            <a:r>
              <a:rPr lang="en-IN" sz="1000" dirty="0">
                <a:latin typeface="Courier New" panose="02070309020205020404" pitchFamily="49" charset="0"/>
                <a:cs typeface="Courier New" panose="02070309020205020404" pitchFamily="49" charset="0"/>
              </a:rPr>
              <a:t>int main(void){</a:t>
            </a:r>
          </a:p>
          <a:p>
            <a:pPr marL="0" indent="0">
              <a:spcBef>
                <a:spcPts val="0"/>
              </a:spcBef>
              <a:buNone/>
            </a:pPr>
            <a:r>
              <a:rPr lang="en-IN" sz="1000" dirty="0">
                <a:latin typeface="Courier New" panose="02070309020205020404" pitchFamily="49" charset="0"/>
                <a:cs typeface="Courier New" panose="02070309020205020404" pitchFamily="49" charset="0"/>
              </a:rPr>
              <a:t>        yydebug=1;</a:t>
            </a:r>
          </a:p>
          <a:p>
            <a:pPr marL="0" indent="0">
              <a:spcBef>
                <a:spcPts val="0"/>
              </a:spcBef>
              <a:buNone/>
            </a:pPr>
            <a:r>
              <a:rPr lang="en-IN" sz="1000" dirty="0">
                <a:latin typeface="Courier New" panose="02070309020205020404" pitchFamily="49" charset="0"/>
                <a:cs typeface="Courier New" panose="02070309020205020404" pitchFamily="49" charset="0"/>
              </a:rPr>
              <a:t>        return yyparse();</a:t>
            </a:r>
          </a:p>
          <a:p>
            <a:pPr marL="0" indent="0">
              <a:spcBef>
                <a:spcPts val="0"/>
              </a:spcBef>
              <a:buNone/>
            </a:pPr>
            <a:r>
              <a:rPr lang="en-IN" sz="1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6127353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7813694-D4E3-4334-98AD-A583154E1767}"/>
              </a:ext>
            </a:extLst>
          </p:cNvPr>
          <p:cNvPicPr>
            <a:picLocks noChangeAspect="1"/>
          </p:cNvPicPr>
          <p:nvPr/>
        </p:nvPicPr>
        <p:blipFill>
          <a:blip r:embed="rId2"/>
          <a:stretch>
            <a:fillRect/>
          </a:stretch>
        </p:blipFill>
        <p:spPr>
          <a:xfrm>
            <a:off x="1268505" y="755089"/>
            <a:ext cx="8367579" cy="3319370"/>
          </a:xfrm>
          <a:prstGeom prst="rect">
            <a:avLst/>
          </a:prstGeom>
        </p:spPr>
      </p:pic>
    </p:spTree>
    <p:extLst>
      <p:ext uri="{BB962C8B-B14F-4D97-AF65-F5344CB8AC3E}">
        <p14:creationId xmlns:p14="http://schemas.microsoft.com/office/powerpoint/2010/main" val="3788474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3. Start Symbol </a:t>
            </a:r>
          </a:p>
          <a:p>
            <a:pPr marL="0" indent="0">
              <a:buNone/>
            </a:pPr>
            <a:r>
              <a:rPr lang="en-US" dirty="0"/>
              <a:t>	– distinguished nonterminal</a:t>
            </a:r>
          </a:p>
          <a:p>
            <a:pPr marL="0" indent="0">
              <a:buNone/>
            </a:pPr>
            <a:r>
              <a:rPr lang="en-US" dirty="0"/>
              <a:t>	-  the set of strings it denotes is the language defined by the </a:t>
            </a:r>
          </a:p>
          <a:p>
            <a:pPr marL="0" indent="0">
              <a:buNone/>
            </a:pPr>
            <a:r>
              <a:rPr lang="en-US" dirty="0"/>
              <a:t>               grammar</a:t>
            </a:r>
          </a:p>
        </p:txBody>
      </p:sp>
    </p:spTree>
    <p:extLst>
      <p:ext uri="{BB962C8B-B14F-4D97-AF65-F5344CB8AC3E}">
        <p14:creationId xmlns:p14="http://schemas.microsoft.com/office/powerpoint/2010/main" val="372049711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6D8ED8-224E-452B-896A-845E2082DEA7}"/>
              </a:ext>
            </a:extLst>
          </p:cNvPr>
          <p:cNvSpPr>
            <a:spLocks noGrp="1"/>
          </p:cNvSpPr>
          <p:nvPr>
            <p:ph type="title"/>
          </p:nvPr>
        </p:nvSpPr>
        <p:spPr/>
        <p:txBody>
          <a:bodyPr/>
          <a:lstStyle/>
          <a:p>
            <a:r>
              <a:rPr lang="en-IN" dirty="0"/>
              <a:t>Creating YACC Lexical </a:t>
            </a:r>
            <a:r>
              <a:rPr lang="en-IN" dirty="0" smtClean="0"/>
              <a:t>Analysers </a:t>
            </a:r>
            <a:r>
              <a:rPr lang="en-IN" dirty="0"/>
              <a:t>with Lex</a:t>
            </a:r>
          </a:p>
        </p:txBody>
      </p:sp>
      <p:sp>
        <p:nvSpPr>
          <p:cNvPr id="3" name="Content Placeholder 2">
            <a:extLst>
              <a:ext uri="{FF2B5EF4-FFF2-40B4-BE49-F238E27FC236}">
                <a16:creationId xmlns="" xmlns:a16="http://schemas.microsoft.com/office/drawing/2014/main" id="{8D4689BB-6E86-4A10-9D9E-2B974EAE728D}"/>
              </a:ext>
            </a:extLst>
          </p:cNvPr>
          <p:cNvSpPr>
            <a:spLocks noGrp="1"/>
          </p:cNvSpPr>
          <p:nvPr>
            <p:ph idx="1"/>
          </p:nvPr>
        </p:nvSpPr>
        <p:spPr/>
        <p:txBody>
          <a:bodyPr/>
          <a:lstStyle/>
          <a:p>
            <a:r>
              <a:rPr lang="en-IN" dirty="0"/>
              <a:t>Lex was designed to create lexical </a:t>
            </a:r>
            <a:r>
              <a:rPr lang="en-IN" dirty="0" smtClean="0"/>
              <a:t>analysers </a:t>
            </a:r>
            <a:r>
              <a:rPr lang="en-IN" dirty="0"/>
              <a:t>that could be used with YACC</a:t>
            </a:r>
          </a:p>
          <a:p>
            <a:r>
              <a:rPr lang="en-IN" dirty="0"/>
              <a:t>The LEX library provides a driver program named </a:t>
            </a:r>
            <a:r>
              <a:rPr lang="en-IN" sz="2400" dirty="0">
                <a:latin typeface="Arial" panose="020B0604020202020204" pitchFamily="34" charset="0"/>
                <a:cs typeface="Arial" panose="020B0604020202020204" pitchFamily="34" charset="0"/>
              </a:rPr>
              <a:t>yylex()</a:t>
            </a:r>
            <a:r>
              <a:rPr lang="en-IN" dirty="0"/>
              <a:t>.</a:t>
            </a:r>
          </a:p>
          <a:p>
            <a:r>
              <a:rPr lang="en-IN" sz="2400" dirty="0">
                <a:latin typeface="Arial" panose="020B0604020202020204" pitchFamily="34" charset="0"/>
                <a:cs typeface="Arial" panose="020B0604020202020204" pitchFamily="34" charset="0"/>
              </a:rPr>
              <a:t>yylex()</a:t>
            </a:r>
            <a:r>
              <a:rPr lang="en-IN" dirty="0"/>
              <a:t> is required by YACC for its lexical </a:t>
            </a:r>
            <a:r>
              <a:rPr lang="en-IN" dirty="0" smtClean="0"/>
              <a:t>analyser</a:t>
            </a:r>
            <a:endParaRPr lang="en-IN" dirty="0"/>
          </a:p>
          <a:p>
            <a:r>
              <a:rPr lang="en-IN" dirty="0"/>
              <a:t>If LEX is used to produce the lexical </a:t>
            </a:r>
            <a:r>
              <a:rPr lang="en-IN" dirty="0" smtClean="0"/>
              <a:t>analyser, </a:t>
            </a:r>
            <a:r>
              <a:rPr lang="en-IN" dirty="0"/>
              <a:t>we replace the routine </a:t>
            </a:r>
            <a:r>
              <a:rPr lang="en-IN" sz="2400" dirty="0">
                <a:latin typeface="Arial" panose="020B0604020202020204" pitchFamily="34" charset="0"/>
                <a:cs typeface="Arial" panose="020B0604020202020204" pitchFamily="34" charset="0"/>
              </a:rPr>
              <a:t>yylex() </a:t>
            </a:r>
            <a:r>
              <a:rPr lang="en-IN" dirty="0"/>
              <a:t>in the third part of the YACC specification by the statement</a:t>
            </a:r>
          </a:p>
          <a:p>
            <a:pPr marL="0" indent="0">
              <a:buNone/>
            </a:pPr>
            <a:r>
              <a:rPr lang="en-IN" dirty="0"/>
              <a:t>		</a:t>
            </a:r>
            <a:r>
              <a:rPr lang="en-IN" sz="2400" dirty="0">
                <a:latin typeface="Arial" panose="020B0604020202020204" pitchFamily="34" charset="0"/>
                <a:cs typeface="Arial" panose="020B0604020202020204" pitchFamily="34" charset="0"/>
              </a:rPr>
              <a:t>#include “lex.yy.c”</a:t>
            </a:r>
          </a:p>
          <a:p>
            <a:pPr marL="0" indent="0">
              <a:buNone/>
            </a:pPr>
            <a:r>
              <a:rPr lang="en-IN" dirty="0"/>
              <a:t>   and we have each LEX action return a terminal known to YACC</a:t>
            </a:r>
          </a:p>
        </p:txBody>
      </p:sp>
    </p:spTree>
    <p:extLst>
      <p:ext uri="{BB962C8B-B14F-4D97-AF65-F5344CB8AC3E}">
        <p14:creationId xmlns:p14="http://schemas.microsoft.com/office/powerpoint/2010/main" val="39804223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C5AE058-0011-4952-80AD-A5674DAD4226}"/>
              </a:ext>
            </a:extLst>
          </p:cNvPr>
          <p:cNvSpPr>
            <a:spLocks noGrp="1"/>
          </p:cNvSpPr>
          <p:nvPr>
            <p:ph idx="1"/>
          </p:nvPr>
        </p:nvSpPr>
        <p:spPr>
          <a:xfrm>
            <a:off x="838200" y="470647"/>
            <a:ext cx="10515600" cy="5706316"/>
          </a:xfrm>
        </p:spPr>
        <p:txBody>
          <a:bodyPr/>
          <a:lstStyle/>
          <a:p>
            <a:r>
              <a:rPr lang="en-IN" dirty="0"/>
              <a:t>By using the </a:t>
            </a:r>
            <a:r>
              <a:rPr lang="en-IN" sz="2400" dirty="0">
                <a:latin typeface="Courier New" panose="02070309020205020404" pitchFamily="49" charset="0"/>
                <a:cs typeface="Courier New" panose="02070309020205020404" pitchFamily="49" charset="0"/>
              </a:rPr>
              <a:t>#include “lex.yy.c”</a:t>
            </a:r>
            <a:r>
              <a:rPr lang="en-IN" sz="2400" dirty="0">
                <a:latin typeface="Arial" panose="020B0604020202020204" pitchFamily="34" charset="0"/>
                <a:cs typeface="Arial" panose="020B0604020202020204" pitchFamily="34" charset="0"/>
              </a:rPr>
              <a:t> </a:t>
            </a:r>
            <a:r>
              <a:rPr lang="en-IN" dirty="0"/>
              <a:t>statement, the program </a:t>
            </a:r>
            <a:r>
              <a:rPr lang="en-IN" sz="2400" dirty="0">
                <a:latin typeface="Courier New" panose="02070309020205020404" pitchFamily="49" charset="0"/>
                <a:cs typeface="Courier New" panose="02070309020205020404" pitchFamily="49" charset="0"/>
              </a:rPr>
              <a:t>yylex</a:t>
            </a:r>
            <a:r>
              <a:rPr lang="en-IN" dirty="0"/>
              <a:t> has access to YACC’s names for tokens, since the LEX output file is compiled as part of the YACC output file </a:t>
            </a:r>
            <a:r>
              <a:rPr lang="en-IN" sz="2400" dirty="0">
                <a:latin typeface="Courier New" panose="02070309020205020404" pitchFamily="49" charset="0"/>
                <a:cs typeface="Courier New" panose="02070309020205020404" pitchFamily="49" charset="0"/>
              </a:rPr>
              <a:t>y.tab.c</a:t>
            </a:r>
          </a:p>
          <a:p>
            <a:endParaRPr lang="en-IN" dirty="0"/>
          </a:p>
        </p:txBody>
      </p:sp>
      <p:pic>
        <p:nvPicPr>
          <p:cNvPr id="5" name="Picture 4">
            <a:extLst>
              <a:ext uri="{FF2B5EF4-FFF2-40B4-BE49-F238E27FC236}">
                <a16:creationId xmlns="" xmlns:a16="http://schemas.microsoft.com/office/drawing/2014/main" id="{C3C1EF07-B385-4D4C-A763-42D81DEBB684}"/>
              </a:ext>
            </a:extLst>
          </p:cNvPr>
          <p:cNvPicPr>
            <a:picLocks noChangeAspect="1"/>
          </p:cNvPicPr>
          <p:nvPr/>
        </p:nvPicPr>
        <p:blipFill>
          <a:blip r:embed="rId2"/>
          <a:stretch>
            <a:fillRect/>
          </a:stretch>
        </p:blipFill>
        <p:spPr>
          <a:xfrm>
            <a:off x="1871101" y="2238375"/>
            <a:ext cx="7554443" cy="3516966"/>
          </a:xfrm>
          <a:prstGeom prst="rect">
            <a:avLst/>
          </a:prstGeom>
        </p:spPr>
      </p:pic>
    </p:spTree>
    <p:extLst>
      <p:ext uri="{BB962C8B-B14F-4D97-AF65-F5344CB8AC3E}">
        <p14:creationId xmlns:p14="http://schemas.microsoft.com/office/powerpoint/2010/main" val="26447887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A048BF1-9D86-45DE-9A9E-95D70DBB577E}"/>
              </a:ext>
            </a:extLst>
          </p:cNvPr>
          <p:cNvSpPr>
            <a:spLocks noGrp="1"/>
          </p:cNvSpPr>
          <p:nvPr>
            <p:ph idx="1"/>
          </p:nvPr>
        </p:nvSpPr>
        <p:spPr>
          <a:xfrm>
            <a:off x="838200" y="134471"/>
            <a:ext cx="10515600" cy="6042492"/>
          </a:xfrm>
        </p:spPr>
        <p:txBody>
          <a:bodyPr>
            <a:normAutofit/>
          </a:bodyPr>
          <a:lstStyle/>
          <a:p>
            <a:pPr marL="0" indent="0">
              <a:buNone/>
            </a:pPr>
            <a:r>
              <a:rPr lang="en-IN" sz="1800" dirty="0">
                <a:latin typeface="Arial" panose="020B0604020202020204" pitchFamily="34" charset="0"/>
                <a:cs typeface="Arial" panose="020B0604020202020204" pitchFamily="34" charset="0"/>
              </a:rPr>
              <a:t>%{//expt6_pgm1.l</a:t>
            </a:r>
          </a:p>
          <a:p>
            <a:pPr marL="0" indent="0">
              <a:buNone/>
            </a:pPr>
            <a:r>
              <a:rPr lang="en-IN" sz="1800" dirty="0">
                <a:latin typeface="Arial" panose="020B0604020202020204" pitchFamily="34" charset="0"/>
                <a:cs typeface="Arial" panose="020B0604020202020204" pitchFamily="34" charset="0"/>
              </a:rPr>
              <a:t>#include "y.tab.h"</a:t>
            </a:r>
          </a:p>
          <a:p>
            <a:pPr marL="0" indent="0">
              <a:buNone/>
            </a:pPr>
            <a:r>
              <a:rPr lang="en-IN" sz="1800" dirty="0">
                <a:latin typeface="Arial" panose="020B0604020202020204" pitchFamily="34" charset="0"/>
                <a:cs typeface="Arial" panose="020B0604020202020204" pitchFamily="34" charset="0"/>
              </a:rPr>
              <a:t>%}</a:t>
            </a:r>
          </a:p>
          <a:p>
            <a:pPr marL="0" indent="0">
              <a:buNone/>
            </a:pPr>
            <a:r>
              <a:rPr lang="en-IN" sz="1800" dirty="0">
                <a:latin typeface="Arial" panose="020B0604020202020204" pitchFamily="34" charset="0"/>
                <a:cs typeface="Arial" panose="020B0604020202020204" pitchFamily="34" charset="0"/>
              </a:rPr>
              <a:t>%%</a:t>
            </a:r>
          </a:p>
          <a:p>
            <a:pPr marL="0" indent="0">
              <a:buNone/>
            </a:pPr>
            <a:r>
              <a:rPr lang="en-IN" sz="1800" dirty="0">
                <a:latin typeface="Arial" panose="020B0604020202020204" pitchFamily="34" charset="0"/>
                <a:cs typeface="Arial" panose="020B0604020202020204" pitchFamily="34" charset="0"/>
              </a:rPr>
              <a:t>"Morning"  {return MOR;}</a:t>
            </a:r>
          </a:p>
          <a:p>
            <a:pPr marL="0" indent="0">
              <a:buNone/>
            </a:pPr>
            <a:r>
              <a:rPr lang="en-IN" sz="1800" dirty="0">
                <a:latin typeface="Arial" panose="020B0604020202020204" pitchFamily="34" charset="0"/>
                <a:cs typeface="Arial" panose="020B0604020202020204" pitchFamily="34" charset="0"/>
              </a:rPr>
              <a:t>[\n]   {return NEWLINE;}</a:t>
            </a:r>
          </a:p>
          <a:p>
            <a:pPr marL="0" indent="0">
              <a:buNone/>
            </a:pPr>
            <a:r>
              <a:rPr lang="en-IN" sz="1800" dirty="0">
                <a:latin typeface="Arial" panose="020B0604020202020204" pitchFamily="34" charset="0"/>
                <a:cs typeface="Arial" panose="020B0604020202020204" pitchFamily="34" charset="0"/>
              </a:rPr>
              <a:t>[ ]     {}</a:t>
            </a:r>
          </a:p>
          <a:p>
            <a:pPr marL="0" indent="0">
              <a:buNone/>
            </a:pPr>
            <a:r>
              <a:rPr lang="en-IN" sz="1800" dirty="0">
                <a:latin typeface="Arial" panose="020B0604020202020204" pitchFamily="34" charset="0"/>
                <a:cs typeface="Arial" panose="020B0604020202020204" pitchFamily="34" charset="0"/>
              </a:rPr>
              <a:t>%%</a:t>
            </a:r>
          </a:p>
          <a:p>
            <a:pPr marL="0" indent="0">
              <a:buNone/>
            </a:pPr>
            <a:r>
              <a:rPr lang="en-IN" sz="1800" dirty="0" err="1">
                <a:latin typeface="Arial" panose="020B0604020202020204" pitchFamily="34" charset="0"/>
                <a:cs typeface="Arial" panose="020B0604020202020204" pitchFamily="34" charset="0"/>
              </a:rPr>
              <a:t>yywrap</a:t>
            </a:r>
            <a:r>
              <a:rPr lang="en-IN" sz="1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0764468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238D282-4EA5-47A9-8AAA-2367C633D2A6}"/>
              </a:ext>
            </a:extLst>
          </p:cNvPr>
          <p:cNvSpPr>
            <a:spLocks noGrp="1"/>
          </p:cNvSpPr>
          <p:nvPr>
            <p:ph idx="1"/>
          </p:nvPr>
        </p:nvSpPr>
        <p:spPr>
          <a:xfrm>
            <a:off x="838200" y="470647"/>
            <a:ext cx="10515600" cy="5706316"/>
          </a:xfrm>
        </p:spPr>
        <p:txBody>
          <a:bodyPr>
            <a:noAutofit/>
          </a:bodyPr>
          <a:lstStyle/>
          <a:p>
            <a:pPr marL="0" indent="0">
              <a:spcBef>
                <a:spcPts val="0"/>
              </a:spcBef>
              <a:buNone/>
            </a:pPr>
            <a:r>
              <a:rPr lang="en-IN" sz="1600" dirty="0"/>
              <a:t>%{//expt6_pgm1.y</a:t>
            </a:r>
          </a:p>
          <a:p>
            <a:pPr marL="0" indent="0">
              <a:spcBef>
                <a:spcPts val="0"/>
              </a:spcBef>
              <a:buNone/>
            </a:pPr>
            <a:r>
              <a:rPr lang="en-IN" sz="1600" dirty="0"/>
              <a:t>#include&lt;stdio.h&gt;</a:t>
            </a:r>
          </a:p>
          <a:p>
            <a:pPr marL="0" indent="0">
              <a:spcBef>
                <a:spcPts val="0"/>
              </a:spcBef>
              <a:buNone/>
            </a:pPr>
            <a:r>
              <a:rPr lang="en-IN" sz="1600" dirty="0"/>
              <a:t>%}</a:t>
            </a:r>
          </a:p>
          <a:p>
            <a:pPr marL="0" indent="0">
              <a:spcBef>
                <a:spcPts val="0"/>
              </a:spcBef>
              <a:buNone/>
            </a:pPr>
            <a:r>
              <a:rPr lang="en-IN" sz="1600" dirty="0"/>
              <a:t>%token MOR NEWLINE</a:t>
            </a:r>
          </a:p>
          <a:p>
            <a:pPr marL="0" indent="0">
              <a:spcBef>
                <a:spcPts val="0"/>
              </a:spcBef>
              <a:buNone/>
            </a:pPr>
            <a:r>
              <a:rPr lang="en-IN" sz="1600" dirty="0"/>
              <a:t>%%</a:t>
            </a:r>
          </a:p>
          <a:p>
            <a:pPr marL="0" indent="0">
              <a:spcBef>
                <a:spcPts val="0"/>
              </a:spcBef>
              <a:buNone/>
            </a:pPr>
            <a:r>
              <a:rPr lang="en-IN" sz="1600" dirty="0"/>
              <a:t>msg: MOR NEWLINE   {</a:t>
            </a:r>
          </a:p>
          <a:p>
            <a:pPr marL="0" indent="0">
              <a:spcBef>
                <a:spcPts val="0"/>
              </a:spcBef>
              <a:buNone/>
            </a:pPr>
            <a:r>
              <a:rPr lang="en-IN" sz="1600" dirty="0"/>
              <a:t>                        char name[20];</a:t>
            </a:r>
          </a:p>
          <a:p>
            <a:pPr marL="0" indent="0">
              <a:spcBef>
                <a:spcPts val="0"/>
              </a:spcBef>
              <a:buNone/>
            </a:pPr>
            <a:r>
              <a:rPr lang="en-IN" sz="1600" dirty="0"/>
              <a:t>                        </a:t>
            </a:r>
            <a:r>
              <a:rPr lang="en-IN" sz="1600" dirty="0" err="1"/>
              <a:t>printf</a:t>
            </a:r>
            <a:r>
              <a:rPr lang="en-IN" sz="1600" dirty="0"/>
              <a:t>("May I know your name");</a:t>
            </a:r>
          </a:p>
          <a:p>
            <a:pPr marL="0" indent="0">
              <a:spcBef>
                <a:spcPts val="0"/>
              </a:spcBef>
              <a:buNone/>
            </a:pPr>
            <a:r>
              <a:rPr lang="en-IN" sz="1600" dirty="0"/>
              <a:t>                        </a:t>
            </a:r>
            <a:r>
              <a:rPr lang="en-IN" sz="1600" dirty="0" err="1"/>
              <a:t>scanf</a:t>
            </a:r>
            <a:r>
              <a:rPr lang="en-IN" sz="1600" dirty="0"/>
              <a:t>("%</a:t>
            </a:r>
            <a:r>
              <a:rPr lang="en-IN" sz="1600" dirty="0" err="1"/>
              <a:t>s",name</a:t>
            </a:r>
            <a:r>
              <a:rPr lang="en-IN" sz="1600" dirty="0"/>
              <a:t>);</a:t>
            </a:r>
          </a:p>
          <a:p>
            <a:pPr marL="0" indent="0">
              <a:spcBef>
                <a:spcPts val="0"/>
              </a:spcBef>
              <a:buNone/>
            </a:pPr>
            <a:r>
              <a:rPr lang="en-IN" sz="1600" dirty="0"/>
              <a:t>                        </a:t>
            </a:r>
            <a:r>
              <a:rPr lang="en-IN" sz="1600" dirty="0" err="1"/>
              <a:t>printf</a:t>
            </a:r>
            <a:r>
              <a:rPr lang="en-IN" sz="1600" dirty="0"/>
              <a:t>("\n\n Morning %</a:t>
            </a:r>
            <a:r>
              <a:rPr lang="en-IN" sz="1600" dirty="0" err="1"/>
              <a:t>s",name</a:t>
            </a:r>
            <a:r>
              <a:rPr lang="en-IN" sz="1600" dirty="0"/>
              <a:t>);</a:t>
            </a:r>
          </a:p>
          <a:p>
            <a:pPr marL="0" indent="0">
              <a:spcBef>
                <a:spcPts val="0"/>
              </a:spcBef>
              <a:buNone/>
            </a:pPr>
            <a:r>
              <a:rPr lang="en-IN" sz="1600" dirty="0"/>
              <a:t>                        </a:t>
            </a:r>
            <a:r>
              <a:rPr lang="en-IN" sz="1600" dirty="0" err="1"/>
              <a:t>printf</a:t>
            </a:r>
            <a:r>
              <a:rPr lang="en-IN" sz="1600" dirty="0"/>
              <a:t>("\</a:t>
            </a:r>
            <a:r>
              <a:rPr lang="en-IN" sz="1600" dirty="0" err="1"/>
              <a:t>nEnd</a:t>
            </a:r>
            <a:r>
              <a:rPr lang="en-IN" sz="1600" dirty="0"/>
              <a:t> of successful execution\n");</a:t>
            </a:r>
          </a:p>
          <a:p>
            <a:pPr marL="0" indent="0">
              <a:spcBef>
                <a:spcPts val="0"/>
              </a:spcBef>
              <a:buNone/>
            </a:pPr>
            <a:r>
              <a:rPr lang="en-IN" sz="1600" dirty="0"/>
              <a:t>                        return;</a:t>
            </a:r>
          </a:p>
          <a:p>
            <a:pPr marL="0" indent="0">
              <a:spcBef>
                <a:spcPts val="0"/>
              </a:spcBef>
              <a:buNone/>
            </a:pPr>
            <a:r>
              <a:rPr lang="en-IN" sz="1600" dirty="0"/>
              <a:t>                    };</a:t>
            </a:r>
          </a:p>
          <a:p>
            <a:pPr marL="0" indent="0">
              <a:spcBef>
                <a:spcPts val="0"/>
              </a:spcBef>
              <a:buNone/>
            </a:pPr>
            <a:r>
              <a:rPr lang="en-IN" sz="1600" dirty="0"/>
              <a:t>%%</a:t>
            </a:r>
          </a:p>
          <a:p>
            <a:pPr marL="0" indent="0">
              <a:spcBef>
                <a:spcPts val="0"/>
              </a:spcBef>
              <a:buNone/>
            </a:pPr>
            <a:r>
              <a:rPr lang="en-IN" sz="1600" dirty="0"/>
              <a:t>int main()</a:t>
            </a:r>
          </a:p>
          <a:p>
            <a:pPr marL="0" indent="0">
              <a:spcBef>
                <a:spcPts val="0"/>
              </a:spcBef>
              <a:buNone/>
            </a:pPr>
            <a:r>
              <a:rPr lang="en-IN" sz="1600" dirty="0"/>
              <a:t>{</a:t>
            </a:r>
          </a:p>
          <a:p>
            <a:pPr marL="0" indent="0">
              <a:spcBef>
                <a:spcPts val="0"/>
              </a:spcBef>
              <a:buNone/>
            </a:pPr>
            <a:r>
              <a:rPr lang="en-IN" sz="1600" dirty="0"/>
              <a:t>        </a:t>
            </a:r>
            <a:r>
              <a:rPr lang="en-IN" sz="1600" dirty="0" err="1"/>
              <a:t>yyparse</a:t>
            </a:r>
            <a:r>
              <a:rPr lang="en-IN" sz="1600" dirty="0"/>
              <a:t>();</a:t>
            </a:r>
          </a:p>
          <a:p>
            <a:pPr marL="0" indent="0">
              <a:spcBef>
                <a:spcPts val="0"/>
              </a:spcBef>
              <a:buNone/>
            </a:pPr>
            <a:r>
              <a:rPr lang="en-IN" sz="1600" dirty="0"/>
              <a:t>        return 0;</a:t>
            </a:r>
          </a:p>
          <a:p>
            <a:pPr marL="0" indent="0">
              <a:spcBef>
                <a:spcPts val="0"/>
              </a:spcBef>
              <a:buNone/>
            </a:pPr>
            <a:r>
              <a:rPr lang="en-IN" sz="1600" dirty="0"/>
              <a:t>}</a:t>
            </a:r>
          </a:p>
          <a:p>
            <a:pPr marL="0" indent="0">
              <a:spcBef>
                <a:spcPts val="0"/>
              </a:spcBef>
              <a:buNone/>
            </a:pPr>
            <a:r>
              <a:rPr lang="en-IN" sz="1600" dirty="0"/>
              <a:t>void </a:t>
            </a:r>
            <a:r>
              <a:rPr lang="en-IN" sz="1600" dirty="0" err="1"/>
              <a:t>yyerror</a:t>
            </a:r>
            <a:r>
              <a:rPr lang="en-IN" sz="1600" dirty="0"/>
              <a:t>()</a:t>
            </a:r>
          </a:p>
          <a:p>
            <a:pPr marL="0" indent="0">
              <a:spcBef>
                <a:spcPts val="0"/>
              </a:spcBef>
              <a:buNone/>
            </a:pPr>
            <a:r>
              <a:rPr lang="en-IN" sz="1600" dirty="0"/>
              <a:t>{</a:t>
            </a:r>
          </a:p>
          <a:p>
            <a:pPr marL="0" indent="0">
              <a:spcBef>
                <a:spcPts val="0"/>
              </a:spcBef>
              <a:buNone/>
            </a:pPr>
            <a:r>
              <a:rPr lang="en-IN" sz="1600" dirty="0"/>
              <a:t>        </a:t>
            </a:r>
            <a:r>
              <a:rPr lang="en-IN" sz="1600" dirty="0" err="1"/>
              <a:t>printf</a:t>
            </a:r>
            <a:r>
              <a:rPr lang="en-IN" sz="1600" dirty="0"/>
              <a:t>("\n ERROR  ");</a:t>
            </a:r>
          </a:p>
          <a:p>
            <a:pPr marL="0" indent="0">
              <a:spcBef>
                <a:spcPts val="0"/>
              </a:spcBef>
              <a:buNone/>
            </a:pPr>
            <a:r>
              <a:rPr lang="en-IN" sz="1600" dirty="0"/>
              <a:t>        </a:t>
            </a:r>
            <a:r>
              <a:rPr lang="en-IN" sz="1600" dirty="0" err="1"/>
              <a:t>printf</a:t>
            </a:r>
            <a:r>
              <a:rPr lang="en-IN" sz="1600" dirty="0"/>
              <a:t>("Enter Morning only");</a:t>
            </a:r>
          </a:p>
          <a:p>
            <a:pPr marL="0" indent="0">
              <a:spcBef>
                <a:spcPts val="0"/>
              </a:spcBef>
              <a:buNone/>
            </a:pPr>
            <a:r>
              <a:rPr lang="en-IN" sz="1600" dirty="0"/>
              <a:t>}</a:t>
            </a:r>
          </a:p>
        </p:txBody>
      </p:sp>
    </p:spTree>
    <p:extLst>
      <p:ext uri="{BB962C8B-B14F-4D97-AF65-F5344CB8AC3E}">
        <p14:creationId xmlns:p14="http://schemas.microsoft.com/office/powerpoint/2010/main" val="38357258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CE9E9A5-7A2E-4EB3-8130-BE3D186DAC40}"/>
              </a:ext>
            </a:extLst>
          </p:cNvPr>
          <p:cNvPicPr>
            <a:picLocks noChangeAspect="1"/>
          </p:cNvPicPr>
          <p:nvPr/>
        </p:nvPicPr>
        <p:blipFill>
          <a:blip r:embed="rId2"/>
          <a:stretch>
            <a:fillRect/>
          </a:stretch>
        </p:blipFill>
        <p:spPr>
          <a:xfrm>
            <a:off x="1510272" y="856128"/>
            <a:ext cx="7700328" cy="3379695"/>
          </a:xfrm>
          <a:prstGeom prst="rect">
            <a:avLst/>
          </a:prstGeom>
        </p:spPr>
      </p:pic>
    </p:spTree>
    <p:extLst>
      <p:ext uri="{BB962C8B-B14F-4D97-AF65-F5344CB8AC3E}">
        <p14:creationId xmlns:p14="http://schemas.microsoft.com/office/powerpoint/2010/main" val="89639513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4E0DC02-441F-4F40-93FF-E4D8F857C0B7}"/>
              </a:ext>
            </a:extLst>
          </p:cNvPr>
          <p:cNvPicPr>
            <a:picLocks noChangeAspect="1"/>
          </p:cNvPicPr>
          <p:nvPr/>
        </p:nvPicPr>
        <p:blipFill>
          <a:blip r:embed="rId2"/>
          <a:stretch>
            <a:fillRect/>
          </a:stretch>
        </p:blipFill>
        <p:spPr>
          <a:xfrm>
            <a:off x="1380444" y="1190625"/>
            <a:ext cx="6220098" cy="3116680"/>
          </a:xfrm>
          <a:prstGeom prst="rect">
            <a:avLst/>
          </a:prstGeom>
        </p:spPr>
      </p:pic>
    </p:spTree>
    <p:extLst>
      <p:ext uri="{BB962C8B-B14F-4D97-AF65-F5344CB8AC3E}">
        <p14:creationId xmlns:p14="http://schemas.microsoft.com/office/powerpoint/2010/main" val="314791426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93B917-B2D4-4F73-A8CF-A00F96411B97}"/>
              </a:ext>
            </a:extLst>
          </p:cNvPr>
          <p:cNvSpPr>
            <a:spLocks noGrp="1"/>
          </p:cNvSpPr>
          <p:nvPr>
            <p:ph idx="1"/>
          </p:nvPr>
        </p:nvSpPr>
        <p:spPr>
          <a:xfrm>
            <a:off x="838200" y="645459"/>
            <a:ext cx="10515600" cy="5531504"/>
          </a:xfrm>
        </p:spPr>
        <p:txBody>
          <a:bodyPr>
            <a:normAutofit/>
          </a:bodyPr>
          <a:lstStyle/>
          <a:p>
            <a:pPr marL="0" indent="0">
              <a:buNone/>
            </a:pPr>
            <a:r>
              <a:rPr lang="en-IN" dirty="0"/>
              <a:t>%{//expt6_pgm2.l</a:t>
            </a:r>
          </a:p>
          <a:p>
            <a:pPr marL="0" indent="0">
              <a:buNone/>
            </a:pPr>
            <a:r>
              <a:rPr lang="en-IN" dirty="0"/>
              <a:t>#include "y.tab.h"</a:t>
            </a:r>
          </a:p>
          <a:p>
            <a:pPr marL="0" indent="0">
              <a:buNone/>
            </a:pPr>
            <a:r>
              <a:rPr lang="en-IN" dirty="0"/>
              <a:t>extern int yylval;</a:t>
            </a:r>
          </a:p>
          <a:p>
            <a:pPr marL="0" indent="0">
              <a:buNone/>
            </a:pPr>
            <a:r>
              <a:rPr lang="en-IN" dirty="0"/>
              <a:t>%}</a:t>
            </a:r>
          </a:p>
          <a:p>
            <a:pPr marL="0" indent="0">
              <a:buNone/>
            </a:pPr>
            <a:r>
              <a:rPr lang="en-IN" dirty="0"/>
              <a:t>%%</a:t>
            </a:r>
          </a:p>
          <a:p>
            <a:pPr marL="0" indent="0">
              <a:buNone/>
            </a:pPr>
            <a:r>
              <a:rPr lang="en-IN" dirty="0"/>
              <a:t>[0-9]+    { yylval = </a:t>
            </a:r>
            <a:r>
              <a:rPr lang="en-IN" dirty="0" err="1"/>
              <a:t>atoi</a:t>
            </a:r>
            <a:r>
              <a:rPr lang="en-IN" dirty="0"/>
              <a:t>(</a:t>
            </a:r>
            <a:r>
              <a:rPr lang="en-IN" dirty="0" err="1"/>
              <a:t>yytext</a:t>
            </a:r>
            <a:r>
              <a:rPr lang="en-IN" dirty="0"/>
              <a:t>); return DIGIT;}</a:t>
            </a:r>
          </a:p>
          <a:p>
            <a:pPr marL="0" indent="0">
              <a:buNone/>
            </a:pPr>
            <a:r>
              <a:rPr lang="en-IN" dirty="0"/>
              <a:t>[+-]      {return *</a:t>
            </a:r>
            <a:r>
              <a:rPr lang="en-IN" dirty="0" err="1"/>
              <a:t>yytext</a:t>
            </a:r>
            <a:r>
              <a:rPr lang="en-IN" dirty="0"/>
              <a:t>;}</a:t>
            </a:r>
          </a:p>
          <a:p>
            <a:pPr marL="0" indent="0">
              <a:buNone/>
            </a:pPr>
            <a:r>
              <a:rPr lang="en-IN" dirty="0"/>
              <a:t>[\n]      {return NL;}</a:t>
            </a:r>
          </a:p>
          <a:p>
            <a:pPr marL="0" indent="0">
              <a:buNone/>
            </a:pPr>
            <a:r>
              <a:rPr lang="en-IN" dirty="0"/>
              <a:t>[ ]       { }</a:t>
            </a:r>
          </a:p>
        </p:txBody>
      </p:sp>
    </p:spTree>
    <p:extLst>
      <p:ext uri="{BB962C8B-B14F-4D97-AF65-F5344CB8AC3E}">
        <p14:creationId xmlns:p14="http://schemas.microsoft.com/office/powerpoint/2010/main" val="1320087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8ACE27C-D9C0-4DFB-B3DD-C93CD19D9DC7}"/>
              </a:ext>
            </a:extLst>
          </p:cNvPr>
          <p:cNvSpPr>
            <a:spLocks noGrp="1"/>
          </p:cNvSpPr>
          <p:nvPr>
            <p:ph idx="1"/>
          </p:nvPr>
        </p:nvSpPr>
        <p:spPr>
          <a:xfrm>
            <a:off x="838200" y="391886"/>
            <a:ext cx="10515600" cy="5785077"/>
          </a:xfrm>
        </p:spPr>
        <p:txBody>
          <a:bodyPr>
            <a:normAutofit fontScale="47500" lnSpcReduction="20000"/>
          </a:bodyPr>
          <a:lstStyle/>
          <a:p>
            <a:pPr marL="0" indent="0">
              <a:spcBef>
                <a:spcPts val="0"/>
              </a:spcBef>
              <a:buNone/>
            </a:pPr>
            <a:r>
              <a:rPr lang="en-IN" sz="3600" dirty="0">
                <a:latin typeface="Arial" panose="020B0604020202020204" pitchFamily="34" charset="0"/>
                <a:cs typeface="Arial" panose="020B0604020202020204" pitchFamily="34" charset="0"/>
              </a:rPr>
              <a:t>%{//expt6_pgm2.y</a:t>
            </a:r>
          </a:p>
          <a:p>
            <a:pPr marL="0" indent="0">
              <a:spcBef>
                <a:spcPts val="0"/>
              </a:spcBef>
              <a:buNone/>
            </a:pPr>
            <a:r>
              <a:rPr lang="en-IN" sz="3600" dirty="0">
                <a:latin typeface="Arial" panose="020B0604020202020204" pitchFamily="34" charset="0"/>
                <a:cs typeface="Arial" panose="020B0604020202020204" pitchFamily="34" charset="0"/>
              </a:rPr>
              <a:t>#include&lt;stdio.h&gt;</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%token DIGIT NL</a:t>
            </a:r>
          </a:p>
          <a:p>
            <a:pPr marL="0" indent="0">
              <a:spcBef>
                <a:spcPts val="0"/>
              </a:spcBef>
              <a:buNone/>
            </a:pPr>
            <a:r>
              <a:rPr lang="en-IN" sz="3600" dirty="0">
                <a:latin typeface="Arial" panose="020B0604020202020204" pitchFamily="34" charset="0"/>
                <a:cs typeface="Arial" panose="020B0604020202020204" pitchFamily="34" charset="0"/>
              </a:rPr>
              <a:t>%left '+' '-'</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E : E '+' T NL  	{$$=$1+$3; </a:t>
            </a:r>
            <a:r>
              <a:rPr lang="en-IN" sz="3600" dirty="0" err="1">
                <a:latin typeface="Arial" panose="020B0604020202020204" pitchFamily="34" charset="0"/>
                <a:cs typeface="Arial" panose="020B0604020202020204" pitchFamily="34" charset="0"/>
              </a:rPr>
              <a:t>printf</a:t>
            </a:r>
            <a:r>
              <a:rPr lang="en-IN" sz="3600" dirty="0">
                <a:latin typeface="Arial" panose="020B0604020202020204" pitchFamily="34" charset="0"/>
                <a:cs typeface="Arial" panose="020B0604020202020204" pitchFamily="34" charset="0"/>
              </a:rPr>
              <a:t>("%d + %d = %d ", $1,$3,$$); return;}</a:t>
            </a:r>
          </a:p>
          <a:p>
            <a:pPr marL="0" indent="0">
              <a:spcBef>
                <a:spcPts val="0"/>
              </a:spcBef>
              <a:buNone/>
            </a:pPr>
            <a:r>
              <a:rPr lang="en-IN" sz="3600" dirty="0">
                <a:latin typeface="Arial" panose="020B0604020202020204" pitchFamily="34" charset="0"/>
                <a:cs typeface="Arial" panose="020B0604020202020204" pitchFamily="34" charset="0"/>
              </a:rPr>
              <a:t>  | T</a:t>
            </a:r>
          </a:p>
          <a:p>
            <a:pPr marL="0" indent="0">
              <a:spcBef>
                <a:spcPts val="0"/>
              </a:spcBef>
              <a:buNone/>
            </a:pPr>
            <a:r>
              <a:rPr lang="en-IN" sz="3600" dirty="0">
                <a:latin typeface="Arial" panose="020B0604020202020204" pitchFamily="34" charset="0"/>
                <a:cs typeface="Arial" panose="020B0604020202020204" pitchFamily="34" charset="0"/>
              </a:rPr>
              <a:t>  ;</a:t>
            </a:r>
          </a:p>
          <a:p>
            <a:pPr marL="0" indent="0">
              <a:spcBef>
                <a:spcPts val="0"/>
              </a:spcBef>
              <a:buNone/>
            </a:pPr>
            <a:r>
              <a:rPr lang="en-IN" sz="3600" dirty="0">
                <a:latin typeface="Arial" panose="020B0604020202020204" pitchFamily="34" charset="0"/>
                <a:cs typeface="Arial" panose="020B0604020202020204" pitchFamily="34" charset="0"/>
              </a:rPr>
              <a:t>T : T '-' F NL  	{$$ = $1 - $3; </a:t>
            </a:r>
            <a:r>
              <a:rPr lang="en-IN" sz="3600" dirty="0" err="1">
                <a:latin typeface="Arial" panose="020B0604020202020204" pitchFamily="34" charset="0"/>
                <a:cs typeface="Arial" panose="020B0604020202020204" pitchFamily="34" charset="0"/>
              </a:rPr>
              <a:t>printf</a:t>
            </a:r>
            <a:r>
              <a:rPr lang="en-IN" sz="3600" dirty="0">
                <a:latin typeface="Arial" panose="020B0604020202020204" pitchFamily="34" charset="0"/>
                <a:cs typeface="Arial" panose="020B0604020202020204" pitchFamily="34" charset="0"/>
              </a:rPr>
              <a:t>("%d - %d = %d", $1,$3,$$);return;}</a:t>
            </a:r>
          </a:p>
          <a:p>
            <a:pPr marL="0" indent="0">
              <a:spcBef>
                <a:spcPts val="0"/>
              </a:spcBef>
              <a:buNone/>
            </a:pPr>
            <a:r>
              <a:rPr lang="en-IN" sz="3600" dirty="0">
                <a:latin typeface="Arial" panose="020B0604020202020204" pitchFamily="34" charset="0"/>
                <a:cs typeface="Arial" panose="020B0604020202020204" pitchFamily="34" charset="0"/>
              </a:rPr>
              <a:t>  |F</a:t>
            </a:r>
          </a:p>
          <a:p>
            <a:pPr marL="0" indent="0">
              <a:spcBef>
                <a:spcPts val="0"/>
              </a:spcBef>
              <a:buNone/>
            </a:pPr>
            <a:r>
              <a:rPr lang="en-IN" sz="3600" dirty="0">
                <a:latin typeface="Arial" panose="020B0604020202020204" pitchFamily="34" charset="0"/>
                <a:cs typeface="Arial" panose="020B0604020202020204" pitchFamily="34" charset="0"/>
              </a:rPr>
              <a:t>  ;</a:t>
            </a:r>
          </a:p>
          <a:p>
            <a:pPr marL="0" indent="0">
              <a:spcBef>
                <a:spcPts val="0"/>
              </a:spcBef>
              <a:buNone/>
            </a:pPr>
            <a:r>
              <a:rPr lang="en-IN" sz="3600" dirty="0">
                <a:latin typeface="Arial" panose="020B0604020202020204" pitchFamily="34" charset="0"/>
                <a:cs typeface="Arial" panose="020B0604020202020204" pitchFamily="34" charset="0"/>
              </a:rPr>
              <a:t>F : '(' E ')’   	{$$ = $2;printf(" E = %d", $$);return;}</a:t>
            </a:r>
          </a:p>
          <a:p>
            <a:pPr marL="0" indent="0">
              <a:spcBef>
                <a:spcPts val="0"/>
              </a:spcBef>
              <a:buNone/>
            </a:pPr>
            <a:r>
              <a:rPr lang="en-IN" sz="3600" dirty="0">
                <a:latin typeface="Arial" panose="020B0604020202020204" pitchFamily="34" charset="0"/>
                <a:cs typeface="Arial" panose="020B0604020202020204" pitchFamily="34" charset="0"/>
              </a:rPr>
              <a:t>  |DIGIT</a:t>
            </a:r>
          </a:p>
          <a:p>
            <a:pPr marL="0" indent="0">
              <a:spcBef>
                <a:spcPts val="0"/>
              </a:spcBef>
              <a:buNone/>
            </a:pPr>
            <a:r>
              <a:rPr lang="en-IN" sz="3600" dirty="0">
                <a:latin typeface="Arial" panose="020B0604020202020204" pitchFamily="34" charset="0"/>
                <a:cs typeface="Arial" panose="020B0604020202020204" pitchFamily="34" charset="0"/>
              </a:rPr>
              <a:t>  ;</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endParaRPr lang="en-IN" sz="3600" dirty="0">
              <a:latin typeface="Arial" panose="020B0604020202020204" pitchFamily="34" charset="0"/>
              <a:cs typeface="Arial" panose="020B0604020202020204" pitchFamily="34" charset="0"/>
            </a:endParaRPr>
          </a:p>
          <a:p>
            <a:pPr marL="0" indent="0">
              <a:spcBef>
                <a:spcPts val="0"/>
              </a:spcBef>
              <a:buNone/>
            </a:pPr>
            <a:r>
              <a:rPr lang="en-IN" sz="3600" dirty="0" err="1">
                <a:latin typeface="Arial" panose="020B0604020202020204" pitchFamily="34" charset="0"/>
                <a:cs typeface="Arial" panose="020B0604020202020204" pitchFamily="34" charset="0"/>
              </a:rPr>
              <a:t>yywrap</a:t>
            </a: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int main(void)</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 </a:t>
            </a:r>
            <a:r>
              <a:rPr lang="en-IN" sz="3600" dirty="0" err="1">
                <a:latin typeface="Arial" panose="020B0604020202020204" pitchFamily="34" charset="0"/>
                <a:cs typeface="Arial" panose="020B0604020202020204" pitchFamily="34" charset="0"/>
              </a:rPr>
              <a:t>printf</a:t>
            </a:r>
            <a:r>
              <a:rPr lang="en-IN" sz="3600" dirty="0">
                <a:latin typeface="Arial" panose="020B0604020202020204" pitchFamily="34" charset="0"/>
                <a:cs typeface="Arial" panose="020B0604020202020204" pitchFamily="34" charset="0"/>
              </a:rPr>
              <a:t>("\</a:t>
            </a:r>
            <a:r>
              <a:rPr lang="en-IN" sz="3600" dirty="0" err="1">
                <a:latin typeface="Arial" panose="020B0604020202020204" pitchFamily="34" charset="0"/>
                <a:cs typeface="Arial" panose="020B0604020202020204" pitchFamily="34" charset="0"/>
              </a:rPr>
              <a:t>nEnter</a:t>
            </a:r>
            <a:r>
              <a:rPr lang="en-IN" sz="3600" dirty="0">
                <a:latin typeface="Arial" panose="020B0604020202020204" pitchFamily="34" charset="0"/>
                <a:cs typeface="Arial" panose="020B0604020202020204" pitchFamily="34" charset="0"/>
              </a:rPr>
              <a:t> the expression:");</a:t>
            </a:r>
          </a:p>
          <a:p>
            <a:pPr marL="0" indent="0">
              <a:spcBef>
                <a:spcPts val="0"/>
              </a:spcBef>
              <a:buNone/>
            </a:pPr>
            <a:r>
              <a:rPr lang="en-IN" sz="3600" dirty="0">
                <a:latin typeface="Arial" panose="020B0604020202020204" pitchFamily="34" charset="0"/>
                <a:cs typeface="Arial" panose="020B0604020202020204" pitchFamily="34" charset="0"/>
              </a:rPr>
              <a:t> </a:t>
            </a:r>
            <a:r>
              <a:rPr lang="en-IN" sz="3600" dirty="0" err="1">
                <a:latin typeface="Arial" panose="020B0604020202020204" pitchFamily="34" charset="0"/>
                <a:cs typeface="Arial" panose="020B0604020202020204" pitchFamily="34" charset="0"/>
              </a:rPr>
              <a:t>yyparse</a:t>
            </a: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void </a:t>
            </a:r>
            <a:r>
              <a:rPr lang="en-IN" sz="3600" dirty="0" err="1">
                <a:latin typeface="Arial" panose="020B0604020202020204" pitchFamily="34" charset="0"/>
                <a:cs typeface="Arial" panose="020B0604020202020204" pitchFamily="34" charset="0"/>
              </a:rPr>
              <a:t>yyerror</a:t>
            </a: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a:t>
            </a:r>
          </a:p>
          <a:p>
            <a:pPr marL="0" indent="0">
              <a:spcBef>
                <a:spcPts val="0"/>
              </a:spcBef>
              <a:buNone/>
            </a:pPr>
            <a:r>
              <a:rPr lang="en-IN" sz="3600" dirty="0">
                <a:latin typeface="Arial" panose="020B0604020202020204" pitchFamily="34" charset="0"/>
                <a:cs typeface="Arial" panose="020B0604020202020204" pitchFamily="34" charset="0"/>
              </a:rPr>
              <a:t> </a:t>
            </a:r>
            <a:r>
              <a:rPr lang="en-IN" sz="3600" dirty="0" err="1">
                <a:latin typeface="Arial" panose="020B0604020202020204" pitchFamily="34" charset="0"/>
                <a:cs typeface="Arial" panose="020B0604020202020204" pitchFamily="34" charset="0"/>
              </a:rPr>
              <a:t>printf</a:t>
            </a:r>
            <a:r>
              <a:rPr lang="en-IN" sz="3600" dirty="0">
                <a:latin typeface="Arial" panose="020B0604020202020204" pitchFamily="34" charset="0"/>
                <a:cs typeface="Arial" panose="020B0604020202020204" pitchFamily="34" charset="0"/>
              </a:rPr>
              <a:t>("\n ERROR");</a:t>
            </a:r>
          </a:p>
          <a:p>
            <a:pPr marL="0" indent="0">
              <a:spcBef>
                <a:spcPts val="0"/>
              </a:spcBef>
              <a:buNone/>
            </a:pPr>
            <a:r>
              <a:rPr lang="en-IN" sz="3600"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221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354C5B0F-D400-456D-A6D6-A9DB52FB4D5B}"/>
              </a:ext>
            </a:extLst>
          </p:cNvPr>
          <p:cNvPicPr>
            <a:picLocks noChangeAspect="1"/>
          </p:cNvPicPr>
          <p:nvPr/>
        </p:nvPicPr>
        <p:blipFill>
          <a:blip r:embed="rId2"/>
          <a:stretch>
            <a:fillRect/>
          </a:stretch>
        </p:blipFill>
        <p:spPr>
          <a:xfrm>
            <a:off x="1131514" y="958382"/>
            <a:ext cx="6680486" cy="3586724"/>
          </a:xfrm>
          <a:prstGeom prst="rect">
            <a:avLst/>
          </a:prstGeom>
        </p:spPr>
      </p:pic>
    </p:spTree>
    <p:extLst>
      <p:ext uri="{BB962C8B-B14F-4D97-AF65-F5344CB8AC3E}">
        <p14:creationId xmlns:p14="http://schemas.microsoft.com/office/powerpoint/2010/main" val="40675217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0252B15-EB58-4BB4-A7D9-641939CB1BA2}"/>
              </a:ext>
            </a:extLst>
          </p:cNvPr>
          <p:cNvPicPr>
            <a:picLocks noChangeAspect="1"/>
          </p:cNvPicPr>
          <p:nvPr/>
        </p:nvPicPr>
        <p:blipFill>
          <a:blip r:embed="rId2"/>
          <a:stretch>
            <a:fillRect/>
          </a:stretch>
        </p:blipFill>
        <p:spPr>
          <a:xfrm>
            <a:off x="1465922" y="1895475"/>
            <a:ext cx="10435130" cy="2534021"/>
          </a:xfrm>
          <a:prstGeom prst="rect">
            <a:avLst/>
          </a:prstGeom>
        </p:spPr>
      </p:pic>
    </p:spTree>
    <p:extLst>
      <p:ext uri="{BB962C8B-B14F-4D97-AF65-F5344CB8AC3E}">
        <p14:creationId xmlns:p14="http://schemas.microsoft.com/office/powerpoint/2010/main" val="1870840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1013374" cy="4351338"/>
          </a:xfrm>
        </p:spPr>
        <p:txBody>
          <a:bodyPr/>
          <a:lstStyle/>
          <a:p>
            <a:pPr marL="0" indent="0">
              <a:buNone/>
            </a:pPr>
            <a:r>
              <a:rPr lang="en-US" dirty="0"/>
              <a:t>4. Productions</a:t>
            </a:r>
          </a:p>
          <a:p>
            <a:pPr marL="0" indent="0">
              <a:buNone/>
            </a:pPr>
            <a:r>
              <a:rPr lang="en-US" dirty="0"/>
              <a:t>	- specify the way terminals and non-terminals can be combined to   </a:t>
            </a:r>
          </a:p>
          <a:p>
            <a:pPr marL="0" indent="0">
              <a:buNone/>
            </a:pPr>
            <a:r>
              <a:rPr lang="en-US" dirty="0"/>
              <a:t>              form strings</a:t>
            </a:r>
          </a:p>
          <a:p>
            <a:pPr marL="0" indent="0">
              <a:buNone/>
            </a:pPr>
            <a:r>
              <a:rPr lang="en-US" dirty="0"/>
              <a:t>	- Each production consists of:</a:t>
            </a:r>
          </a:p>
          <a:p>
            <a:pPr marL="0" indent="0">
              <a:buNone/>
            </a:pPr>
            <a:r>
              <a:rPr lang="en-US" dirty="0"/>
              <a:t>		a) </a:t>
            </a:r>
            <a:r>
              <a:rPr lang="en-US" dirty="0" smtClean="0"/>
              <a:t>nonterminal / head / LHS</a:t>
            </a:r>
            <a:endParaRPr lang="en-US" dirty="0"/>
          </a:p>
          <a:p>
            <a:pPr marL="0" indent="0">
              <a:buNone/>
            </a:pPr>
            <a:r>
              <a:rPr lang="en-US" dirty="0"/>
              <a:t>		b) -&gt; or ::=</a:t>
            </a:r>
          </a:p>
          <a:p>
            <a:pPr marL="0" indent="0">
              <a:buNone/>
            </a:pPr>
            <a:r>
              <a:rPr lang="en-US" dirty="0"/>
              <a:t>                       c) string of non-terminals and terminals </a:t>
            </a:r>
            <a:r>
              <a:rPr lang="en-US" dirty="0" smtClean="0"/>
              <a:t>/ body /RHS</a:t>
            </a:r>
            <a:endParaRPr lang="en-US" dirty="0"/>
          </a:p>
        </p:txBody>
      </p:sp>
    </p:spTree>
    <p:extLst>
      <p:ext uri="{BB962C8B-B14F-4D97-AF65-F5344CB8AC3E}">
        <p14:creationId xmlns:p14="http://schemas.microsoft.com/office/powerpoint/2010/main" val="8551477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A7E29D-81FA-421B-9AE8-08A2C1B49C99}"/>
              </a:ext>
            </a:extLst>
          </p:cNvPr>
          <p:cNvSpPr>
            <a:spLocks noGrp="1"/>
          </p:cNvSpPr>
          <p:nvPr>
            <p:ph idx="1"/>
          </p:nvPr>
        </p:nvSpPr>
        <p:spPr/>
        <p:txBody>
          <a:bodyPr>
            <a:normAutofit fontScale="40000" lnSpcReduction="20000"/>
          </a:bodyPr>
          <a:lstStyle/>
          <a:p>
            <a:pPr marL="0" indent="0">
              <a:buNone/>
            </a:pPr>
            <a:r>
              <a:rPr lang="en-IN" dirty="0"/>
              <a:t>%{//expt6_while_assgn.l</a:t>
            </a:r>
          </a:p>
          <a:p>
            <a:pPr marL="0" indent="0">
              <a:buNone/>
            </a:pPr>
            <a:r>
              <a:rPr lang="en-IN" dirty="0"/>
              <a:t>#include "y.tab.h"</a:t>
            </a:r>
          </a:p>
          <a:p>
            <a:pPr marL="0" indent="0">
              <a:buNone/>
            </a:pPr>
            <a:r>
              <a:rPr lang="en-IN" dirty="0"/>
              <a:t>extern int yylval;</a:t>
            </a:r>
          </a:p>
          <a:p>
            <a:pPr marL="0" indent="0">
              <a:buNone/>
            </a:pPr>
            <a:r>
              <a:rPr lang="en-IN" dirty="0"/>
              <a:t>%}</a:t>
            </a:r>
          </a:p>
          <a:p>
            <a:pPr marL="0" indent="0">
              <a:buNone/>
            </a:pPr>
            <a:r>
              <a:rPr lang="en-IN" dirty="0"/>
              <a:t>%%</a:t>
            </a:r>
          </a:p>
          <a:p>
            <a:pPr marL="0" indent="0">
              <a:buNone/>
            </a:pPr>
            <a:r>
              <a:rPr lang="en-IN" dirty="0"/>
              <a:t>while		     			{return WHILE;}</a:t>
            </a:r>
          </a:p>
          <a:p>
            <a:pPr marL="0" indent="0">
              <a:buNone/>
            </a:pPr>
            <a:r>
              <a:rPr lang="en-IN" dirty="0"/>
              <a:t>[(|)]					{return BRAC;}</a:t>
            </a:r>
          </a:p>
          <a:p>
            <a:pPr marL="0" indent="0">
              <a:buNone/>
            </a:pPr>
            <a:r>
              <a:rPr lang="en-IN" dirty="0"/>
              <a:t>[{|}]					{return PAREN;}</a:t>
            </a:r>
          </a:p>
          <a:p>
            <a:pPr marL="0" indent="0">
              <a:buNone/>
            </a:pPr>
            <a:r>
              <a:rPr lang="en-IN" dirty="0"/>
              <a:t>[;|,]					{return DELIM;}</a:t>
            </a:r>
          </a:p>
          <a:p>
            <a:pPr marL="0" indent="0">
              <a:buNone/>
            </a:pPr>
            <a:r>
              <a:rPr lang="en-IN" dirty="0"/>
              <a:t>[a-</a:t>
            </a:r>
            <a:r>
              <a:rPr lang="en-IN" dirty="0" err="1"/>
              <a:t>zA</a:t>
            </a:r>
            <a:r>
              <a:rPr lang="en-IN" dirty="0"/>
              <a:t>-Z_][a-zA-Z_0-9]*				{return ID;}</a:t>
            </a:r>
          </a:p>
          <a:p>
            <a:pPr marL="0" indent="0">
              <a:buNone/>
            </a:pPr>
            <a:r>
              <a:rPr lang="en-IN" dirty="0"/>
              <a:t>"="					{return ASIGN_OP;}</a:t>
            </a:r>
          </a:p>
          <a:p>
            <a:pPr marL="0" indent="0">
              <a:buNone/>
            </a:pPr>
            <a:r>
              <a:rPr lang="en-IN" dirty="0"/>
              <a:t>["&lt;"|"&gt;"]					{return RELOP;}</a:t>
            </a:r>
          </a:p>
          <a:p>
            <a:pPr marL="0" indent="0">
              <a:buNone/>
            </a:pPr>
            <a:r>
              <a:rPr lang="en-IN" dirty="0"/>
              <a:t>"&lt;="					{return RELOP;}</a:t>
            </a:r>
          </a:p>
          <a:p>
            <a:pPr marL="0" indent="0">
              <a:buNone/>
            </a:pPr>
            <a:r>
              <a:rPr lang="en-IN" dirty="0"/>
              <a:t>"&gt;="					{return RELOP;}</a:t>
            </a:r>
          </a:p>
          <a:p>
            <a:pPr marL="0" indent="0">
              <a:buNone/>
            </a:pPr>
            <a:r>
              <a:rPr lang="en-IN" dirty="0"/>
              <a:t>"=="					{return RELOP;}</a:t>
            </a:r>
          </a:p>
          <a:p>
            <a:pPr marL="0" indent="0">
              <a:buNone/>
            </a:pPr>
            <a:r>
              <a:rPr lang="en-IN" dirty="0"/>
              <a:t>[0-9]+					{return NUMBER;}</a:t>
            </a:r>
          </a:p>
          <a:p>
            <a:pPr marL="0" indent="0">
              <a:buNone/>
            </a:pPr>
            <a:r>
              <a:rPr lang="en-IN" dirty="0"/>
              <a:t>%%</a:t>
            </a:r>
          </a:p>
        </p:txBody>
      </p:sp>
      <p:pic>
        <p:nvPicPr>
          <p:cNvPr id="5" name="Picture 4">
            <a:extLst>
              <a:ext uri="{FF2B5EF4-FFF2-40B4-BE49-F238E27FC236}">
                <a16:creationId xmlns="" xmlns:a16="http://schemas.microsoft.com/office/drawing/2014/main" id="{F883784B-6D42-4474-B274-FFC468B7A83C}"/>
              </a:ext>
            </a:extLst>
          </p:cNvPr>
          <p:cNvPicPr>
            <a:picLocks noChangeAspect="1"/>
          </p:cNvPicPr>
          <p:nvPr/>
        </p:nvPicPr>
        <p:blipFill>
          <a:blip r:embed="rId2"/>
          <a:stretch>
            <a:fillRect/>
          </a:stretch>
        </p:blipFill>
        <p:spPr>
          <a:xfrm>
            <a:off x="481012" y="718343"/>
            <a:ext cx="11229975" cy="619125"/>
          </a:xfrm>
          <a:prstGeom prst="rect">
            <a:avLst/>
          </a:prstGeom>
        </p:spPr>
      </p:pic>
    </p:spTree>
    <p:extLst>
      <p:ext uri="{BB962C8B-B14F-4D97-AF65-F5344CB8AC3E}">
        <p14:creationId xmlns:p14="http://schemas.microsoft.com/office/powerpoint/2010/main" val="34830086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DF4F379-3651-4E34-A25D-BA03D472DEA1}"/>
              </a:ext>
            </a:extLst>
          </p:cNvPr>
          <p:cNvPicPr>
            <a:picLocks noChangeAspect="1"/>
          </p:cNvPicPr>
          <p:nvPr/>
        </p:nvPicPr>
        <p:blipFill>
          <a:blip r:embed="rId2"/>
          <a:stretch>
            <a:fillRect/>
          </a:stretch>
        </p:blipFill>
        <p:spPr>
          <a:xfrm>
            <a:off x="248783" y="810191"/>
            <a:ext cx="11229975" cy="619125"/>
          </a:xfrm>
          <a:prstGeom prst="rect">
            <a:avLst/>
          </a:prstGeom>
        </p:spPr>
      </p:pic>
      <p:pic>
        <p:nvPicPr>
          <p:cNvPr id="7" name="Picture 6">
            <a:extLst>
              <a:ext uri="{FF2B5EF4-FFF2-40B4-BE49-F238E27FC236}">
                <a16:creationId xmlns:a16="http://schemas.microsoft.com/office/drawing/2014/main" xmlns="" id="{D9C392BE-8902-409A-BFB5-54C749E34773}"/>
              </a:ext>
            </a:extLst>
          </p:cNvPr>
          <p:cNvPicPr>
            <a:picLocks noChangeAspect="1"/>
          </p:cNvPicPr>
          <p:nvPr/>
        </p:nvPicPr>
        <p:blipFill>
          <a:blip r:embed="rId3"/>
          <a:stretch>
            <a:fillRect/>
          </a:stretch>
        </p:blipFill>
        <p:spPr>
          <a:xfrm>
            <a:off x="1432832" y="1585912"/>
            <a:ext cx="9848850" cy="638175"/>
          </a:xfrm>
          <a:prstGeom prst="rect">
            <a:avLst/>
          </a:prstGeom>
        </p:spPr>
      </p:pic>
      <p:pic>
        <p:nvPicPr>
          <p:cNvPr id="9" name="Picture 8">
            <a:extLst>
              <a:ext uri="{FF2B5EF4-FFF2-40B4-BE49-F238E27FC236}">
                <a16:creationId xmlns:a16="http://schemas.microsoft.com/office/drawing/2014/main" xmlns="" id="{C33F4CA5-1E2F-46A7-87A6-5E75B6636A8C}"/>
              </a:ext>
            </a:extLst>
          </p:cNvPr>
          <p:cNvPicPr>
            <a:picLocks noChangeAspect="1"/>
          </p:cNvPicPr>
          <p:nvPr/>
        </p:nvPicPr>
        <p:blipFill>
          <a:blip r:embed="rId4"/>
          <a:stretch>
            <a:fillRect/>
          </a:stretch>
        </p:blipFill>
        <p:spPr>
          <a:xfrm>
            <a:off x="296408" y="2380683"/>
            <a:ext cx="11182350" cy="657225"/>
          </a:xfrm>
          <a:prstGeom prst="rect">
            <a:avLst/>
          </a:prstGeom>
        </p:spPr>
      </p:pic>
      <p:pic>
        <p:nvPicPr>
          <p:cNvPr id="11" name="Picture 10">
            <a:extLst>
              <a:ext uri="{FF2B5EF4-FFF2-40B4-BE49-F238E27FC236}">
                <a16:creationId xmlns:a16="http://schemas.microsoft.com/office/drawing/2014/main" xmlns="" id="{8171A46C-0889-4E67-8DA3-03CED6068863}"/>
              </a:ext>
            </a:extLst>
          </p:cNvPr>
          <p:cNvPicPr>
            <a:picLocks noChangeAspect="1"/>
          </p:cNvPicPr>
          <p:nvPr/>
        </p:nvPicPr>
        <p:blipFill>
          <a:blip r:embed="rId5"/>
          <a:stretch>
            <a:fillRect/>
          </a:stretch>
        </p:blipFill>
        <p:spPr>
          <a:xfrm>
            <a:off x="1285194" y="3320711"/>
            <a:ext cx="10144125" cy="628650"/>
          </a:xfrm>
          <a:prstGeom prst="rect">
            <a:avLst/>
          </a:prstGeom>
        </p:spPr>
      </p:pic>
    </p:spTree>
    <p:extLst>
      <p:ext uri="{BB962C8B-B14F-4D97-AF65-F5344CB8AC3E}">
        <p14:creationId xmlns:p14="http://schemas.microsoft.com/office/powerpoint/2010/main" val="4165723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C1800B-E16A-4E70-B932-5034E74D2BAE}"/>
              </a:ext>
            </a:extLst>
          </p:cNvPr>
          <p:cNvSpPr>
            <a:spLocks noGrp="1"/>
          </p:cNvSpPr>
          <p:nvPr>
            <p:ph type="title"/>
          </p:nvPr>
        </p:nvSpPr>
        <p:spPr/>
        <p:txBody>
          <a:bodyPr/>
          <a:lstStyle/>
          <a:p>
            <a:r>
              <a:rPr lang="en-IN" dirty="0"/>
              <a:t>Summary of Chapter 4</a:t>
            </a:r>
          </a:p>
        </p:txBody>
      </p:sp>
      <p:pic>
        <p:nvPicPr>
          <p:cNvPr id="5" name="Picture 4">
            <a:extLst>
              <a:ext uri="{FF2B5EF4-FFF2-40B4-BE49-F238E27FC236}">
                <a16:creationId xmlns:a16="http://schemas.microsoft.com/office/drawing/2014/main" xmlns="" id="{065ACDC7-5785-4BF0-A154-2D36A97BF7B6}"/>
              </a:ext>
            </a:extLst>
          </p:cNvPr>
          <p:cNvPicPr>
            <a:picLocks noChangeAspect="1"/>
          </p:cNvPicPr>
          <p:nvPr/>
        </p:nvPicPr>
        <p:blipFill>
          <a:blip r:embed="rId2"/>
          <a:stretch>
            <a:fillRect/>
          </a:stretch>
        </p:blipFill>
        <p:spPr>
          <a:xfrm>
            <a:off x="838200" y="1825625"/>
            <a:ext cx="9485553" cy="4351338"/>
          </a:xfrm>
          <a:prstGeom prst="rect">
            <a:avLst/>
          </a:prstGeom>
        </p:spPr>
      </p:pic>
    </p:spTree>
    <p:extLst>
      <p:ext uri="{BB962C8B-B14F-4D97-AF65-F5344CB8AC3E}">
        <p14:creationId xmlns:p14="http://schemas.microsoft.com/office/powerpoint/2010/main" val="33456349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D3F5841-05C3-4A5E-8B2F-AAAC65D7AEE0}"/>
              </a:ext>
            </a:extLst>
          </p:cNvPr>
          <p:cNvPicPr>
            <a:picLocks noChangeAspect="1"/>
          </p:cNvPicPr>
          <p:nvPr/>
        </p:nvPicPr>
        <p:blipFill>
          <a:blip r:embed="rId2"/>
          <a:stretch>
            <a:fillRect/>
          </a:stretch>
        </p:blipFill>
        <p:spPr>
          <a:xfrm>
            <a:off x="838200" y="365125"/>
            <a:ext cx="9188747" cy="5811838"/>
          </a:xfrm>
          <a:prstGeom prst="rect">
            <a:avLst/>
          </a:prstGeom>
        </p:spPr>
      </p:pic>
    </p:spTree>
    <p:extLst>
      <p:ext uri="{BB962C8B-B14F-4D97-AF65-F5344CB8AC3E}">
        <p14:creationId xmlns:p14="http://schemas.microsoft.com/office/powerpoint/2010/main" val="34978394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6DAB982-32BC-498B-885F-777E505AD4AF}"/>
              </a:ext>
            </a:extLst>
          </p:cNvPr>
          <p:cNvPicPr>
            <a:picLocks noChangeAspect="1"/>
          </p:cNvPicPr>
          <p:nvPr/>
        </p:nvPicPr>
        <p:blipFill>
          <a:blip r:embed="rId2"/>
          <a:stretch>
            <a:fillRect/>
          </a:stretch>
        </p:blipFill>
        <p:spPr>
          <a:xfrm>
            <a:off x="562717" y="571871"/>
            <a:ext cx="7978955" cy="5733926"/>
          </a:xfrm>
          <a:prstGeom prst="rect">
            <a:avLst/>
          </a:prstGeom>
        </p:spPr>
      </p:pic>
    </p:spTree>
    <p:extLst>
      <p:ext uri="{BB962C8B-B14F-4D97-AF65-F5344CB8AC3E}">
        <p14:creationId xmlns:p14="http://schemas.microsoft.com/office/powerpoint/2010/main" val="28253305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FB57606-FA70-43C7-A8F1-2FC7E6C08D65}"/>
              </a:ext>
            </a:extLst>
          </p:cNvPr>
          <p:cNvPicPr>
            <a:picLocks noChangeAspect="1"/>
          </p:cNvPicPr>
          <p:nvPr/>
        </p:nvPicPr>
        <p:blipFill>
          <a:blip r:embed="rId2"/>
          <a:stretch>
            <a:fillRect/>
          </a:stretch>
        </p:blipFill>
        <p:spPr>
          <a:xfrm>
            <a:off x="805046" y="567726"/>
            <a:ext cx="10420837" cy="2745490"/>
          </a:xfrm>
          <a:prstGeom prst="rect">
            <a:avLst/>
          </a:prstGeom>
        </p:spPr>
      </p:pic>
      <p:pic>
        <p:nvPicPr>
          <p:cNvPr id="7" name="Picture 6">
            <a:extLst>
              <a:ext uri="{FF2B5EF4-FFF2-40B4-BE49-F238E27FC236}">
                <a16:creationId xmlns:a16="http://schemas.microsoft.com/office/drawing/2014/main" xmlns="" id="{284AEF6C-07BB-4461-86DE-979B6FC9BBDC}"/>
              </a:ext>
            </a:extLst>
          </p:cNvPr>
          <p:cNvPicPr>
            <a:picLocks noChangeAspect="1"/>
          </p:cNvPicPr>
          <p:nvPr/>
        </p:nvPicPr>
        <p:blipFill>
          <a:blip r:embed="rId3"/>
          <a:stretch>
            <a:fillRect/>
          </a:stretch>
        </p:blipFill>
        <p:spPr>
          <a:xfrm>
            <a:off x="805046" y="3647225"/>
            <a:ext cx="10572595" cy="2209507"/>
          </a:xfrm>
          <a:prstGeom prst="rect">
            <a:avLst/>
          </a:prstGeom>
        </p:spPr>
      </p:pic>
    </p:spTree>
    <p:extLst>
      <p:ext uri="{BB962C8B-B14F-4D97-AF65-F5344CB8AC3E}">
        <p14:creationId xmlns:p14="http://schemas.microsoft.com/office/powerpoint/2010/main" val="39270049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B74BCF2-52B7-4C15-AA31-6E57BE72F661}"/>
              </a:ext>
            </a:extLst>
          </p:cNvPr>
          <p:cNvPicPr>
            <a:picLocks noChangeAspect="1"/>
          </p:cNvPicPr>
          <p:nvPr/>
        </p:nvPicPr>
        <p:blipFill>
          <a:blip r:embed="rId2"/>
          <a:stretch>
            <a:fillRect/>
          </a:stretch>
        </p:blipFill>
        <p:spPr>
          <a:xfrm>
            <a:off x="866898" y="504329"/>
            <a:ext cx="6508295" cy="5872719"/>
          </a:xfrm>
          <a:prstGeom prst="rect">
            <a:avLst/>
          </a:prstGeom>
        </p:spPr>
      </p:pic>
    </p:spTree>
    <p:extLst>
      <p:ext uri="{BB962C8B-B14F-4D97-AF65-F5344CB8AC3E}">
        <p14:creationId xmlns:p14="http://schemas.microsoft.com/office/powerpoint/2010/main" val="30628360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EB438F-9FE7-4DAF-9875-99D850E91F54}"/>
              </a:ext>
            </a:extLst>
          </p:cNvPr>
          <p:cNvPicPr>
            <a:picLocks noChangeAspect="1"/>
          </p:cNvPicPr>
          <p:nvPr/>
        </p:nvPicPr>
        <p:blipFill>
          <a:blip r:embed="rId2"/>
          <a:stretch>
            <a:fillRect/>
          </a:stretch>
        </p:blipFill>
        <p:spPr>
          <a:xfrm>
            <a:off x="1004579" y="508907"/>
            <a:ext cx="9100326" cy="4989368"/>
          </a:xfrm>
          <a:prstGeom prst="rect">
            <a:avLst/>
          </a:prstGeom>
        </p:spPr>
      </p:pic>
    </p:spTree>
    <p:extLst>
      <p:ext uri="{BB962C8B-B14F-4D97-AF65-F5344CB8AC3E}">
        <p14:creationId xmlns:p14="http://schemas.microsoft.com/office/powerpoint/2010/main" val="26550053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322575B-21F9-4DDA-A605-7429B7608E37}"/>
              </a:ext>
            </a:extLst>
          </p:cNvPr>
          <p:cNvPicPr>
            <a:picLocks noChangeAspect="1"/>
          </p:cNvPicPr>
          <p:nvPr/>
        </p:nvPicPr>
        <p:blipFill>
          <a:blip r:embed="rId2"/>
          <a:stretch>
            <a:fillRect/>
          </a:stretch>
        </p:blipFill>
        <p:spPr>
          <a:xfrm>
            <a:off x="1275359" y="946686"/>
            <a:ext cx="9475285" cy="4076576"/>
          </a:xfrm>
          <a:prstGeom prst="rect">
            <a:avLst/>
          </a:prstGeom>
        </p:spPr>
      </p:pic>
    </p:spTree>
    <p:extLst>
      <p:ext uri="{BB962C8B-B14F-4D97-AF65-F5344CB8AC3E}">
        <p14:creationId xmlns:p14="http://schemas.microsoft.com/office/powerpoint/2010/main" val="3317292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E09F0-87B1-40D2-8BFB-AAF73D7473DD}"/>
              </a:ext>
            </a:extLst>
          </p:cNvPr>
          <p:cNvSpPr>
            <a:spLocks noGrp="1"/>
          </p:cNvSpPr>
          <p:nvPr>
            <p:ph type="title"/>
          </p:nvPr>
        </p:nvSpPr>
        <p:spPr/>
        <p:txBody>
          <a:bodyPr/>
          <a:lstStyle/>
          <a:p>
            <a:r>
              <a:rPr lang="en-IN" dirty="0"/>
              <a:t>Notations</a:t>
            </a:r>
          </a:p>
        </p:txBody>
      </p:sp>
      <p:pic>
        <p:nvPicPr>
          <p:cNvPr id="5" name="Picture 4">
            <a:extLst>
              <a:ext uri="{FF2B5EF4-FFF2-40B4-BE49-F238E27FC236}">
                <a16:creationId xmlns:a16="http://schemas.microsoft.com/office/drawing/2014/main" xmlns="" id="{249B55F0-F182-4999-BB25-31A9C653A7E5}"/>
              </a:ext>
            </a:extLst>
          </p:cNvPr>
          <p:cNvPicPr>
            <a:picLocks noChangeAspect="1"/>
          </p:cNvPicPr>
          <p:nvPr/>
        </p:nvPicPr>
        <p:blipFill>
          <a:blip r:embed="rId2"/>
          <a:stretch>
            <a:fillRect/>
          </a:stretch>
        </p:blipFill>
        <p:spPr>
          <a:xfrm>
            <a:off x="655320" y="1690688"/>
            <a:ext cx="8353301" cy="4652777"/>
          </a:xfrm>
          <a:prstGeom prst="rect">
            <a:avLst/>
          </a:prstGeom>
        </p:spPr>
      </p:pic>
    </p:spTree>
    <p:extLst>
      <p:ext uri="{BB962C8B-B14F-4D97-AF65-F5344CB8AC3E}">
        <p14:creationId xmlns:p14="http://schemas.microsoft.com/office/powerpoint/2010/main" val="392041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0887B-C3B6-4718-9B09-03948DD34C49}"/>
              </a:ext>
            </a:extLst>
          </p:cNvPr>
          <p:cNvSpPr>
            <a:spLocks noGrp="1"/>
          </p:cNvSpPr>
          <p:nvPr>
            <p:ph type="title"/>
          </p:nvPr>
        </p:nvSpPr>
        <p:spPr/>
        <p:txBody>
          <a:bodyPr/>
          <a:lstStyle/>
          <a:p>
            <a:r>
              <a:rPr lang="en-IN" dirty="0"/>
              <a:t>Derivations</a:t>
            </a:r>
          </a:p>
        </p:txBody>
      </p:sp>
      <p:pic>
        <p:nvPicPr>
          <p:cNvPr id="5" name="Picture 4">
            <a:extLst>
              <a:ext uri="{FF2B5EF4-FFF2-40B4-BE49-F238E27FC236}">
                <a16:creationId xmlns:a16="http://schemas.microsoft.com/office/drawing/2014/main" xmlns="" id="{BCDBB133-43A0-4EFC-ADFA-7B651A072293}"/>
              </a:ext>
            </a:extLst>
          </p:cNvPr>
          <p:cNvPicPr>
            <a:picLocks noChangeAspect="1"/>
          </p:cNvPicPr>
          <p:nvPr/>
        </p:nvPicPr>
        <p:blipFill>
          <a:blip r:embed="rId2"/>
          <a:stretch>
            <a:fillRect/>
          </a:stretch>
        </p:blipFill>
        <p:spPr>
          <a:xfrm>
            <a:off x="838199" y="1825625"/>
            <a:ext cx="10745909" cy="3078884"/>
          </a:xfrm>
          <a:prstGeom prst="rect">
            <a:avLst/>
          </a:prstGeom>
        </p:spPr>
      </p:pic>
    </p:spTree>
    <p:extLst>
      <p:ext uri="{BB962C8B-B14F-4D97-AF65-F5344CB8AC3E}">
        <p14:creationId xmlns:p14="http://schemas.microsoft.com/office/powerpoint/2010/main" val="371011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B41F85-E466-472D-8AF5-BE17F0811BCF}"/>
              </a:ext>
            </a:extLst>
          </p:cNvPr>
          <p:cNvPicPr>
            <a:picLocks noChangeAspect="1"/>
          </p:cNvPicPr>
          <p:nvPr/>
        </p:nvPicPr>
        <p:blipFill>
          <a:blip r:embed="rId2"/>
          <a:stretch>
            <a:fillRect/>
          </a:stretch>
        </p:blipFill>
        <p:spPr>
          <a:xfrm>
            <a:off x="1037854" y="495300"/>
            <a:ext cx="10490326" cy="4563588"/>
          </a:xfrm>
          <a:prstGeom prst="rect">
            <a:avLst/>
          </a:prstGeom>
        </p:spPr>
      </p:pic>
    </p:spTree>
    <p:extLst>
      <p:ext uri="{BB962C8B-B14F-4D97-AF65-F5344CB8AC3E}">
        <p14:creationId xmlns:p14="http://schemas.microsoft.com/office/powerpoint/2010/main" val="390444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80D80C7-F2EE-4C71-A906-D3BA908D713A}"/>
              </a:ext>
            </a:extLst>
          </p:cNvPr>
          <p:cNvSpPr>
            <a:spLocks noGrp="1"/>
          </p:cNvSpPr>
          <p:nvPr>
            <p:ph type="title"/>
          </p:nvPr>
        </p:nvSpPr>
        <p:spPr>
          <a:xfrm>
            <a:off x="594360" y="637125"/>
            <a:ext cx="3802276" cy="5256371"/>
          </a:xfrm>
        </p:spPr>
        <p:txBody>
          <a:bodyPr>
            <a:normAutofit/>
          </a:bodyPr>
          <a:lstStyle/>
          <a:p>
            <a:r>
              <a:rPr lang="en-US" sz="4800" dirty="0"/>
              <a:t>Unit 2</a:t>
            </a:r>
            <a:br>
              <a:rPr lang="en-US" sz="4800" dirty="0"/>
            </a:br>
            <a:r>
              <a:rPr lang="en-US" sz="4800" dirty="0"/>
              <a:t>Syllabus</a:t>
            </a:r>
            <a:endParaRPr lang="en-IN" sz="4800" dirty="0"/>
          </a:p>
        </p:txBody>
      </p:sp>
      <p:graphicFrame>
        <p:nvGraphicFramePr>
          <p:cNvPr id="5" name="Content Placeholder 2">
            <a:extLst>
              <a:ext uri="{FF2B5EF4-FFF2-40B4-BE49-F238E27FC236}">
                <a16:creationId xmlns:a16="http://schemas.microsoft.com/office/drawing/2014/main" xmlns="" id="{BA5AB97A-3B19-4520-9B61-D5F5D9CCACEF}"/>
              </a:ext>
            </a:extLst>
          </p:cNvPr>
          <p:cNvGraphicFramePr>
            <a:graphicFrameLocks noGrp="1"/>
          </p:cNvGraphicFramePr>
          <p:nvPr>
            <p:ph idx="1"/>
            <p:extLst>
              <p:ext uri="{D42A27DB-BD31-4B8C-83A1-F6EECF244321}">
                <p14:modId xmlns:p14="http://schemas.microsoft.com/office/powerpoint/2010/main" val="215284608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691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827D8C6-AAB2-43C4-8A0E-7F7D005E6B81}"/>
              </a:ext>
            </a:extLst>
          </p:cNvPr>
          <p:cNvPicPr>
            <a:picLocks noChangeAspect="1"/>
          </p:cNvPicPr>
          <p:nvPr/>
        </p:nvPicPr>
        <p:blipFill>
          <a:blip r:embed="rId2"/>
          <a:stretch>
            <a:fillRect/>
          </a:stretch>
        </p:blipFill>
        <p:spPr>
          <a:xfrm>
            <a:off x="964189" y="861394"/>
            <a:ext cx="10727738" cy="3093089"/>
          </a:xfrm>
          <a:prstGeom prst="rect">
            <a:avLst/>
          </a:prstGeom>
        </p:spPr>
      </p:pic>
    </p:spTree>
    <p:extLst>
      <p:ext uri="{BB962C8B-B14F-4D97-AF65-F5344CB8AC3E}">
        <p14:creationId xmlns:p14="http://schemas.microsoft.com/office/powerpoint/2010/main" val="195634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B2AF48D-6ABB-45A3-B47C-7AC7FC409C71}"/>
              </a:ext>
            </a:extLst>
          </p:cNvPr>
          <p:cNvPicPr>
            <a:picLocks noChangeAspect="1"/>
          </p:cNvPicPr>
          <p:nvPr/>
        </p:nvPicPr>
        <p:blipFill>
          <a:blip r:embed="rId2"/>
          <a:stretch>
            <a:fillRect/>
          </a:stretch>
        </p:blipFill>
        <p:spPr>
          <a:xfrm>
            <a:off x="1168358" y="1104900"/>
            <a:ext cx="10307202" cy="3502726"/>
          </a:xfrm>
          <a:prstGeom prst="rect">
            <a:avLst/>
          </a:prstGeom>
        </p:spPr>
      </p:pic>
    </p:spTree>
    <p:extLst>
      <p:ext uri="{BB962C8B-B14F-4D97-AF65-F5344CB8AC3E}">
        <p14:creationId xmlns:p14="http://schemas.microsoft.com/office/powerpoint/2010/main" val="204624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9DFE0B9-CC57-4240-9409-2450D9834C1D}"/>
              </a:ext>
            </a:extLst>
          </p:cNvPr>
          <p:cNvPicPr>
            <a:picLocks noChangeAspect="1"/>
          </p:cNvPicPr>
          <p:nvPr/>
        </p:nvPicPr>
        <p:blipFill>
          <a:blip r:embed="rId2"/>
          <a:stretch>
            <a:fillRect/>
          </a:stretch>
        </p:blipFill>
        <p:spPr>
          <a:xfrm>
            <a:off x="618754" y="791935"/>
            <a:ext cx="10676858" cy="1060615"/>
          </a:xfrm>
          <a:prstGeom prst="rect">
            <a:avLst/>
          </a:prstGeom>
        </p:spPr>
      </p:pic>
      <p:pic>
        <p:nvPicPr>
          <p:cNvPr id="7" name="Picture 6">
            <a:extLst>
              <a:ext uri="{FF2B5EF4-FFF2-40B4-BE49-F238E27FC236}">
                <a16:creationId xmlns:a16="http://schemas.microsoft.com/office/drawing/2014/main" xmlns="" id="{99D9A801-9009-4C6C-8980-29BC4C18CBBE}"/>
              </a:ext>
            </a:extLst>
          </p:cNvPr>
          <p:cNvPicPr>
            <a:picLocks noChangeAspect="1"/>
          </p:cNvPicPr>
          <p:nvPr/>
        </p:nvPicPr>
        <p:blipFill>
          <a:blip r:embed="rId3"/>
          <a:stretch>
            <a:fillRect/>
          </a:stretch>
        </p:blipFill>
        <p:spPr>
          <a:xfrm>
            <a:off x="844508" y="2696997"/>
            <a:ext cx="10109699" cy="1174359"/>
          </a:xfrm>
          <a:prstGeom prst="rect">
            <a:avLst/>
          </a:prstGeom>
        </p:spPr>
      </p:pic>
    </p:spTree>
    <p:extLst>
      <p:ext uri="{BB962C8B-B14F-4D97-AF65-F5344CB8AC3E}">
        <p14:creationId xmlns:p14="http://schemas.microsoft.com/office/powerpoint/2010/main" val="142148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4652FC0-6F5C-46CD-8DB0-48B6487E1D2C}"/>
              </a:ext>
            </a:extLst>
          </p:cNvPr>
          <p:cNvPicPr>
            <a:picLocks noChangeAspect="1"/>
          </p:cNvPicPr>
          <p:nvPr/>
        </p:nvPicPr>
        <p:blipFill>
          <a:blip r:embed="rId2"/>
          <a:stretch>
            <a:fillRect/>
          </a:stretch>
        </p:blipFill>
        <p:spPr>
          <a:xfrm>
            <a:off x="812098" y="840054"/>
            <a:ext cx="10816837" cy="3043177"/>
          </a:xfrm>
          <a:prstGeom prst="rect">
            <a:avLst/>
          </a:prstGeom>
        </p:spPr>
      </p:pic>
    </p:spTree>
    <p:extLst>
      <p:ext uri="{BB962C8B-B14F-4D97-AF65-F5344CB8AC3E}">
        <p14:creationId xmlns:p14="http://schemas.microsoft.com/office/powerpoint/2010/main" val="283993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FE1D8B-7D30-4EA8-BA52-87311CB70FF2}"/>
              </a:ext>
            </a:extLst>
          </p:cNvPr>
          <p:cNvSpPr>
            <a:spLocks noGrp="1"/>
          </p:cNvSpPr>
          <p:nvPr>
            <p:ph idx="1"/>
          </p:nvPr>
        </p:nvSpPr>
        <p:spPr>
          <a:xfrm>
            <a:off x="838200" y="581891"/>
            <a:ext cx="10515600" cy="5595072"/>
          </a:xfrm>
        </p:spPr>
        <p:txBody>
          <a:bodyPr/>
          <a:lstStyle/>
          <a:p>
            <a:pPr marL="0" indent="0">
              <a:buNone/>
            </a:pPr>
            <a:r>
              <a:rPr lang="en-IN" dirty="0" smtClean="0"/>
              <a:t>G: S        </a:t>
            </a:r>
            <a:r>
              <a:rPr lang="en-IN" dirty="0"/>
              <a:t>(L) | a</a:t>
            </a:r>
          </a:p>
          <a:p>
            <a:pPr marL="0" indent="0">
              <a:buNone/>
            </a:pPr>
            <a:r>
              <a:rPr lang="en-IN" dirty="0" smtClean="0"/>
              <a:t>     L         </a:t>
            </a:r>
            <a:r>
              <a:rPr lang="en-IN" dirty="0"/>
              <a:t>L</a:t>
            </a:r>
            <a:r>
              <a:rPr lang="en-IN" dirty="0" smtClean="0"/>
              <a:t>, S </a:t>
            </a:r>
            <a:r>
              <a:rPr lang="en-IN" dirty="0"/>
              <a:t>| S</a:t>
            </a:r>
          </a:p>
          <a:p>
            <a:pPr marL="0" indent="0">
              <a:buNone/>
            </a:pPr>
            <a:endParaRPr lang="en-IN" dirty="0"/>
          </a:p>
          <a:p>
            <a:pPr marL="0" indent="0">
              <a:buNone/>
            </a:pPr>
            <a:r>
              <a:rPr lang="en-IN" dirty="0"/>
              <a:t>Construct the leftmost derivation and rightmost derivation for each of the following sentences:</a:t>
            </a:r>
          </a:p>
          <a:p>
            <a:pPr marL="571500" indent="-571500">
              <a:buAutoNum type="romanLcParenBoth"/>
            </a:pPr>
            <a:r>
              <a:rPr lang="en-IN" dirty="0"/>
              <a:t>(a, a)</a:t>
            </a:r>
          </a:p>
          <a:p>
            <a:pPr marL="571500" indent="-571500">
              <a:buAutoNum type="romanLcParenBoth"/>
            </a:pPr>
            <a:r>
              <a:rPr lang="en-IN" dirty="0"/>
              <a:t>(a, (a</a:t>
            </a:r>
            <a:r>
              <a:rPr lang="en-IN" dirty="0" smtClean="0"/>
              <a:t>, a</a:t>
            </a:r>
            <a:r>
              <a:rPr lang="en-IN" dirty="0"/>
              <a:t>))</a:t>
            </a:r>
          </a:p>
          <a:p>
            <a:pPr marL="571500" indent="-571500">
              <a:buAutoNum type="romanLcParenBoth"/>
            </a:pPr>
            <a:r>
              <a:rPr lang="en-IN" dirty="0"/>
              <a:t>(a</a:t>
            </a:r>
            <a:r>
              <a:rPr lang="en-IN" dirty="0" smtClean="0"/>
              <a:t>, ((</a:t>
            </a:r>
            <a:r>
              <a:rPr lang="en-IN" dirty="0"/>
              <a:t>a</a:t>
            </a:r>
            <a:r>
              <a:rPr lang="en-IN" dirty="0" smtClean="0"/>
              <a:t>, a</a:t>
            </a:r>
            <a:r>
              <a:rPr lang="en-IN" dirty="0"/>
              <a:t>),(a</a:t>
            </a:r>
            <a:r>
              <a:rPr lang="en-IN" dirty="0" smtClean="0"/>
              <a:t>, a</a:t>
            </a:r>
            <a:r>
              <a:rPr lang="en-IN" dirty="0"/>
              <a:t>))</a:t>
            </a:r>
          </a:p>
        </p:txBody>
      </p:sp>
      <p:cxnSp>
        <p:nvCxnSpPr>
          <p:cNvPr id="5" name="Straight Arrow Connector 4">
            <a:extLst>
              <a:ext uri="{FF2B5EF4-FFF2-40B4-BE49-F238E27FC236}">
                <a16:creationId xmlns:a16="http://schemas.microsoft.com/office/drawing/2014/main" xmlns="" id="{6EC65356-FCF6-4D93-B07B-DFED246EE8BE}"/>
              </a:ext>
            </a:extLst>
          </p:cNvPr>
          <p:cNvCxnSpPr/>
          <p:nvPr/>
        </p:nvCxnSpPr>
        <p:spPr>
          <a:xfrm>
            <a:off x="1517666" y="806631"/>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75DC906C-8F67-4600-AE2B-BCD25871F95D}"/>
              </a:ext>
            </a:extLst>
          </p:cNvPr>
          <p:cNvCxnSpPr/>
          <p:nvPr/>
        </p:nvCxnSpPr>
        <p:spPr>
          <a:xfrm>
            <a:off x="1517666" y="1305194"/>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9701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xmlns="" id="{E7ECC13E-2AF4-4AAA-B1E1-0D06DF8B6ECA}"/>
              </a:ext>
            </a:extLst>
          </p:cNvPr>
          <p:cNvPicPr>
            <a:picLocks noGrp="1" noChangeAspect="1"/>
          </p:cNvPicPr>
          <p:nvPr>
            <p:ph idx="1"/>
          </p:nvPr>
        </p:nvPicPr>
        <p:blipFill>
          <a:blip r:embed="rId2"/>
          <a:stretch>
            <a:fillRect/>
          </a:stretch>
        </p:blipFill>
        <p:spPr>
          <a:xfrm>
            <a:off x="847725" y="816233"/>
            <a:ext cx="10870602" cy="3945772"/>
          </a:xfrm>
        </p:spPr>
      </p:pic>
      <p:cxnSp>
        <p:nvCxnSpPr>
          <p:cNvPr id="18" name="Straight Connector 17">
            <a:extLst>
              <a:ext uri="{FF2B5EF4-FFF2-40B4-BE49-F238E27FC236}">
                <a16:creationId xmlns:a16="http://schemas.microsoft.com/office/drawing/2014/main" xmlns="" id="{55154B66-2312-48B3-90D4-38856C22ED49}"/>
              </a:ext>
            </a:extLst>
          </p:cNvPr>
          <p:cNvCxnSpPr/>
          <p:nvPr/>
        </p:nvCxnSpPr>
        <p:spPr>
          <a:xfrm>
            <a:off x="3930732" y="1698171"/>
            <a:ext cx="415637" cy="1730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26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0F68E066-6514-449B-B0BB-4A0B728A7F27}"/>
              </a:ext>
            </a:extLst>
          </p:cNvPr>
          <p:cNvPicPr>
            <a:picLocks noChangeAspect="1"/>
          </p:cNvPicPr>
          <p:nvPr/>
        </p:nvPicPr>
        <p:blipFill>
          <a:blip r:embed="rId2"/>
          <a:stretch>
            <a:fillRect/>
          </a:stretch>
        </p:blipFill>
        <p:spPr>
          <a:xfrm>
            <a:off x="585354" y="441923"/>
            <a:ext cx="9529837" cy="4996976"/>
          </a:xfrm>
          <a:prstGeom prst="rect">
            <a:avLst/>
          </a:prstGeom>
        </p:spPr>
      </p:pic>
    </p:spTree>
    <p:extLst>
      <p:ext uri="{BB962C8B-B14F-4D97-AF65-F5344CB8AC3E}">
        <p14:creationId xmlns:p14="http://schemas.microsoft.com/office/powerpoint/2010/main" val="3197008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482764D-5C45-4416-BC38-9FF66F0C8C7E}"/>
              </a:ext>
            </a:extLst>
          </p:cNvPr>
          <p:cNvPicPr>
            <a:picLocks noChangeAspect="1"/>
          </p:cNvPicPr>
          <p:nvPr/>
        </p:nvPicPr>
        <p:blipFill>
          <a:blip r:embed="rId2"/>
          <a:stretch>
            <a:fillRect/>
          </a:stretch>
        </p:blipFill>
        <p:spPr>
          <a:xfrm>
            <a:off x="737259" y="612817"/>
            <a:ext cx="9472467" cy="5039838"/>
          </a:xfrm>
          <a:prstGeom prst="rect">
            <a:avLst/>
          </a:prstGeom>
        </p:spPr>
      </p:pic>
    </p:spTree>
    <p:extLst>
      <p:ext uri="{BB962C8B-B14F-4D97-AF65-F5344CB8AC3E}">
        <p14:creationId xmlns:p14="http://schemas.microsoft.com/office/powerpoint/2010/main" val="308399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724FF66-2D95-4FA0-925F-3F01085E4860}"/>
              </a:ext>
            </a:extLst>
          </p:cNvPr>
          <p:cNvPicPr>
            <a:picLocks noChangeAspect="1"/>
          </p:cNvPicPr>
          <p:nvPr/>
        </p:nvPicPr>
        <p:blipFill>
          <a:blip r:embed="rId2"/>
          <a:stretch>
            <a:fillRect/>
          </a:stretch>
        </p:blipFill>
        <p:spPr>
          <a:xfrm>
            <a:off x="1091541" y="684253"/>
            <a:ext cx="9145466" cy="4897150"/>
          </a:xfrm>
          <a:prstGeom prst="rect">
            <a:avLst/>
          </a:prstGeom>
        </p:spPr>
      </p:pic>
    </p:spTree>
    <p:extLst>
      <p:ext uri="{BB962C8B-B14F-4D97-AF65-F5344CB8AC3E}">
        <p14:creationId xmlns:p14="http://schemas.microsoft.com/office/powerpoint/2010/main" val="1402440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92B83C6-300C-4D6C-84C5-F773EE8B2251}"/>
              </a:ext>
            </a:extLst>
          </p:cNvPr>
          <p:cNvPicPr>
            <a:picLocks noChangeAspect="1"/>
          </p:cNvPicPr>
          <p:nvPr/>
        </p:nvPicPr>
        <p:blipFill>
          <a:blip r:embed="rId2"/>
          <a:stretch>
            <a:fillRect/>
          </a:stretch>
        </p:blipFill>
        <p:spPr>
          <a:xfrm>
            <a:off x="1048492" y="581643"/>
            <a:ext cx="9062236" cy="5237266"/>
          </a:xfrm>
          <a:prstGeom prst="rect">
            <a:avLst/>
          </a:prstGeom>
        </p:spPr>
      </p:pic>
    </p:spTree>
    <p:extLst>
      <p:ext uri="{BB962C8B-B14F-4D97-AF65-F5344CB8AC3E}">
        <p14:creationId xmlns:p14="http://schemas.microsoft.com/office/powerpoint/2010/main" val="120181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a:t>
            </a:r>
          </a:p>
        </p:txBody>
      </p:sp>
      <p:pic>
        <p:nvPicPr>
          <p:cNvPr id="4" name="Picture 3"/>
          <p:cNvPicPr>
            <a:picLocks noChangeAspect="1"/>
          </p:cNvPicPr>
          <p:nvPr/>
        </p:nvPicPr>
        <p:blipFill>
          <a:blip r:embed="rId2"/>
          <a:stretch>
            <a:fillRect/>
          </a:stretch>
        </p:blipFill>
        <p:spPr>
          <a:xfrm>
            <a:off x="1583166" y="2019299"/>
            <a:ext cx="8548372" cy="3063339"/>
          </a:xfrm>
          <a:prstGeom prst="rect">
            <a:avLst/>
          </a:prstGeom>
        </p:spPr>
      </p:pic>
    </p:spTree>
    <p:extLst>
      <p:ext uri="{BB962C8B-B14F-4D97-AF65-F5344CB8AC3E}">
        <p14:creationId xmlns:p14="http://schemas.microsoft.com/office/powerpoint/2010/main" val="4233617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0596CE4-DF0E-482F-AD22-899A375EB9AE}"/>
              </a:ext>
            </a:extLst>
          </p:cNvPr>
          <p:cNvSpPr>
            <a:spLocks noGrp="1"/>
          </p:cNvSpPr>
          <p:nvPr>
            <p:ph type="title"/>
          </p:nvPr>
        </p:nvSpPr>
        <p:spPr>
          <a:xfrm>
            <a:off x="643467" y="321734"/>
            <a:ext cx="10905066" cy="1135737"/>
          </a:xfrm>
        </p:spPr>
        <p:txBody>
          <a:bodyPr>
            <a:normAutofit/>
          </a:bodyPr>
          <a:lstStyle/>
          <a:p>
            <a:r>
              <a:rPr lang="en-IN" sz="3600"/>
              <a:t>Parse Trees and derivations</a:t>
            </a:r>
          </a:p>
        </p:txBody>
      </p:sp>
      <p:sp>
        <p:nvSpPr>
          <p:cNvPr id="3" name="Content Placeholder 2">
            <a:extLst>
              <a:ext uri="{FF2B5EF4-FFF2-40B4-BE49-F238E27FC236}">
                <a16:creationId xmlns:a16="http://schemas.microsoft.com/office/drawing/2014/main" xmlns="" id="{30547617-6B7A-460A-9D7B-FE1C539D65C5}"/>
              </a:ext>
            </a:extLst>
          </p:cNvPr>
          <p:cNvSpPr>
            <a:spLocks noGrp="1"/>
          </p:cNvSpPr>
          <p:nvPr>
            <p:ph idx="1"/>
          </p:nvPr>
        </p:nvSpPr>
        <p:spPr>
          <a:xfrm>
            <a:off x="643469" y="1782981"/>
            <a:ext cx="4008384" cy="4393982"/>
          </a:xfrm>
        </p:spPr>
        <p:txBody>
          <a:bodyPr>
            <a:normAutofit/>
          </a:bodyPr>
          <a:lstStyle/>
          <a:p>
            <a:r>
              <a:rPr lang="en-IN" sz="2000"/>
              <a:t>Parse tree may be viewed as a graphical representation for a derivation that filters out the choice regarding replacement order</a:t>
            </a:r>
          </a:p>
        </p:txBody>
      </p:sp>
      <p:grpSp>
        <p:nvGrpSpPr>
          <p:cNvPr id="14" name="Group 13">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xmlns="" id="{0FC5CB73-FF97-403E-9A40-648CD5371CB0}"/>
              </a:ext>
            </a:extLst>
          </p:cNvPr>
          <p:cNvPicPr>
            <a:picLocks noChangeAspect="1"/>
          </p:cNvPicPr>
          <p:nvPr/>
        </p:nvPicPr>
        <p:blipFill>
          <a:blip r:embed="rId2"/>
          <a:stretch>
            <a:fillRect/>
          </a:stretch>
        </p:blipFill>
        <p:spPr>
          <a:xfrm>
            <a:off x="7099076" y="1782982"/>
            <a:ext cx="3268082" cy="2614466"/>
          </a:xfrm>
          <a:prstGeom prst="rect">
            <a:avLst/>
          </a:prstGeom>
        </p:spPr>
      </p:pic>
      <p:grpSp>
        <p:nvGrpSpPr>
          <p:cNvPr id="18" name="Group 17">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xmlns="" id="{8DB8BFCB-F906-4AC1-8761-9D75F5836ABD}"/>
              </a:ext>
            </a:extLst>
          </p:cNvPr>
          <p:cNvPicPr>
            <a:picLocks noChangeAspect="1"/>
          </p:cNvPicPr>
          <p:nvPr/>
        </p:nvPicPr>
        <p:blipFill>
          <a:blip r:embed="rId3"/>
          <a:stretch>
            <a:fillRect/>
          </a:stretch>
        </p:blipFill>
        <p:spPr>
          <a:xfrm>
            <a:off x="5295320" y="4578933"/>
            <a:ext cx="6253212" cy="1047412"/>
          </a:xfrm>
          <a:prstGeom prst="rect">
            <a:avLst/>
          </a:prstGeom>
        </p:spPr>
      </p:pic>
    </p:spTree>
    <p:extLst>
      <p:ext uri="{BB962C8B-B14F-4D97-AF65-F5344CB8AC3E}">
        <p14:creationId xmlns:p14="http://schemas.microsoft.com/office/powerpoint/2010/main" val="3345751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CAC2EC9-E1CC-43AD-B371-1DC49FC9A450}"/>
              </a:ext>
            </a:extLst>
          </p:cNvPr>
          <p:cNvPicPr>
            <a:picLocks noChangeAspect="1"/>
          </p:cNvPicPr>
          <p:nvPr/>
        </p:nvPicPr>
        <p:blipFill>
          <a:blip r:embed="rId2"/>
          <a:stretch>
            <a:fillRect/>
          </a:stretch>
        </p:blipFill>
        <p:spPr>
          <a:xfrm>
            <a:off x="1275422" y="623330"/>
            <a:ext cx="8811299" cy="5539963"/>
          </a:xfrm>
          <a:prstGeom prst="rect">
            <a:avLst/>
          </a:prstGeom>
        </p:spPr>
      </p:pic>
    </p:spTree>
    <p:extLst>
      <p:ext uri="{BB962C8B-B14F-4D97-AF65-F5344CB8AC3E}">
        <p14:creationId xmlns:p14="http://schemas.microsoft.com/office/powerpoint/2010/main" val="3367485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6350C3-0BC8-48AB-B0BB-653F64D607DA}"/>
              </a:ext>
            </a:extLst>
          </p:cNvPr>
          <p:cNvSpPr>
            <a:spLocks noGrp="1"/>
          </p:cNvSpPr>
          <p:nvPr>
            <p:ph type="title"/>
          </p:nvPr>
        </p:nvSpPr>
        <p:spPr/>
        <p:txBody>
          <a:bodyPr/>
          <a:lstStyle/>
          <a:p>
            <a:r>
              <a:rPr lang="en-IN" dirty="0"/>
              <a:t>Ambiguity</a:t>
            </a:r>
          </a:p>
        </p:txBody>
      </p:sp>
      <p:sp>
        <p:nvSpPr>
          <p:cNvPr id="3" name="Content Placeholder 2">
            <a:extLst>
              <a:ext uri="{FF2B5EF4-FFF2-40B4-BE49-F238E27FC236}">
                <a16:creationId xmlns:a16="http://schemas.microsoft.com/office/drawing/2014/main" xmlns="" id="{E9B148E5-3DCB-4ECC-BC1D-85B4B43797F5}"/>
              </a:ext>
            </a:extLst>
          </p:cNvPr>
          <p:cNvSpPr>
            <a:spLocks noGrp="1"/>
          </p:cNvSpPr>
          <p:nvPr>
            <p:ph idx="1"/>
          </p:nvPr>
        </p:nvSpPr>
        <p:spPr/>
        <p:txBody>
          <a:bodyPr/>
          <a:lstStyle/>
          <a:p>
            <a:r>
              <a:rPr lang="en-IN" dirty="0"/>
              <a:t>A grammar that produces more than one parse tree for some sentence is said to be ambiguous</a:t>
            </a:r>
          </a:p>
          <a:p>
            <a:r>
              <a:rPr lang="en-IN" dirty="0"/>
              <a:t>An ambiguous sentence is one that produces more than one leftmost derivation or more than one rightmost derivation for the same sentence</a:t>
            </a:r>
          </a:p>
        </p:txBody>
      </p:sp>
    </p:spTree>
    <p:extLst>
      <p:ext uri="{BB962C8B-B14F-4D97-AF65-F5344CB8AC3E}">
        <p14:creationId xmlns:p14="http://schemas.microsoft.com/office/powerpoint/2010/main" val="4138063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C13F0C9-C731-48AA-97F3-3BD957EE9962}"/>
              </a:ext>
            </a:extLst>
          </p:cNvPr>
          <p:cNvPicPr>
            <a:picLocks noChangeAspect="1"/>
          </p:cNvPicPr>
          <p:nvPr/>
        </p:nvPicPr>
        <p:blipFill>
          <a:blip r:embed="rId2"/>
          <a:stretch>
            <a:fillRect/>
          </a:stretch>
        </p:blipFill>
        <p:spPr>
          <a:xfrm>
            <a:off x="195945" y="3806254"/>
            <a:ext cx="5426764" cy="1533060"/>
          </a:xfrm>
          <a:prstGeom prst="rect">
            <a:avLst/>
          </a:prstGeom>
        </p:spPr>
      </p:pic>
      <p:pic>
        <p:nvPicPr>
          <p:cNvPr id="5" name="Picture 4">
            <a:extLst>
              <a:ext uri="{FF2B5EF4-FFF2-40B4-BE49-F238E27FC236}">
                <a16:creationId xmlns:a16="http://schemas.microsoft.com/office/drawing/2014/main" xmlns="" id="{6EC87DEC-F0B1-4B7E-9248-8F7076AD3356}"/>
              </a:ext>
            </a:extLst>
          </p:cNvPr>
          <p:cNvPicPr>
            <a:picLocks noChangeAspect="1"/>
          </p:cNvPicPr>
          <p:nvPr/>
        </p:nvPicPr>
        <p:blipFill>
          <a:blip r:embed="rId3"/>
          <a:stretch>
            <a:fillRect/>
          </a:stretch>
        </p:blipFill>
        <p:spPr>
          <a:xfrm>
            <a:off x="311758" y="1181231"/>
            <a:ext cx="5426764" cy="1451658"/>
          </a:xfrm>
          <a:prstGeom prst="rect">
            <a:avLst/>
          </a:prstGeom>
        </p:spPr>
      </p:pic>
      <p:sp>
        <p:nvSpPr>
          <p:cNvPr id="14" name="Rectangle 13">
            <a:extLst>
              <a:ext uri="{FF2B5EF4-FFF2-40B4-BE49-F238E27FC236}">
                <a16:creationId xmlns:a16="http://schemas.microsoft.com/office/drawing/2014/main" xmlns="" id="{799448F2-0E5B-42DA-B2D1-11A14E947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4E8A7552-20E1-4F34-ADAB-C1DB6634D4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749D5E49-DAB5-40DA-9114-00CD3A577C13}"/>
              </a:ext>
            </a:extLst>
          </p:cNvPr>
          <p:cNvPicPr>
            <a:picLocks noChangeAspect="1"/>
          </p:cNvPicPr>
          <p:nvPr/>
        </p:nvPicPr>
        <p:blipFill>
          <a:blip r:embed="rId4"/>
          <a:stretch>
            <a:fillRect/>
          </a:stretch>
        </p:blipFill>
        <p:spPr>
          <a:xfrm>
            <a:off x="6308034" y="1884686"/>
            <a:ext cx="5426764" cy="2944018"/>
          </a:xfrm>
          <a:prstGeom prst="rect">
            <a:avLst/>
          </a:prstGeom>
        </p:spPr>
      </p:pic>
      <p:cxnSp>
        <p:nvCxnSpPr>
          <p:cNvPr id="3" name="Straight Connector 2"/>
          <p:cNvCxnSpPr/>
          <p:nvPr/>
        </p:nvCxnSpPr>
        <p:spPr>
          <a:xfrm>
            <a:off x="2034540" y="4720590"/>
            <a:ext cx="4800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a:off x="3669030" y="4720590"/>
            <a:ext cx="479634" cy="571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29725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7F60D4-382D-41AC-B2F1-43025A70FB19}"/>
              </a:ext>
            </a:extLst>
          </p:cNvPr>
          <p:cNvSpPr>
            <a:spLocks noGrp="1"/>
          </p:cNvSpPr>
          <p:nvPr>
            <p:ph idx="1"/>
          </p:nvPr>
        </p:nvSpPr>
        <p:spPr/>
        <p:txBody>
          <a:bodyPr/>
          <a:lstStyle/>
          <a:p>
            <a:r>
              <a:rPr lang="en-IN" dirty="0"/>
              <a:t>For certain parsers, it is desirable that the grammar be made unambiguous, otherwise a unique parse tree cannot be determined to select for a sentence</a:t>
            </a:r>
          </a:p>
          <a:p>
            <a:r>
              <a:rPr lang="en-IN" dirty="0"/>
              <a:t>For some applications, certain ambiguous grammars can be used together with disambiguating rules that remove undesirable parse trees.</a:t>
            </a:r>
          </a:p>
        </p:txBody>
      </p:sp>
    </p:spTree>
    <p:extLst>
      <p:ext uri="{BB962C8B-B14F-4D97-AF65-F5344CB8AC3E}">
        <p14:creationId xmlns:p14="http://schemas.microsoft.com/office/powerpoint/2010/main" val="3048910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476E3E2-4DA1-4396-A48E-DA93F158A04F}"/>
              </a:ext>
            </a:extLst>
          </p:cNvPr>
          <p:cNvPicPr>
            <a:picLocks noChangeAspect="1"/>
          </p:cNvPicPr>
          <p:nvPr/>
        </p:nvPicPr>
        <p:blipFill>
          <a:blip r:embed="rId2"/>
          <a:stretch>
            <a:fillRect/>
          </a:stretch>
        </p:blipFill>
        <p:spPr>
          <a:xfrm>
            <a:off x="1111973" y="519420"/>
            <a:ext cx="5267325" cy="962025"/>
          </a:xfrm>
          <a:prstGeom prst="rect">
            <a:avLst/>
          </a:prstGeom>
        </p:spPr>
      </p:pic>
      <p:pic>
        <p:nvPicPr>
          <p:cNvPr id="7" name="Picture 6">
            <a:extLst>
              <a:ext uri="{FF2B5EF4-FFF2-40B4-BE49-F238E27FC236}">
                <a16:creationId xmlns:a16="http://schemas.microsoft.com/office/drawing/2014/main" xmlns="" id="{4BECFDE1-9D6B-476D-B61A-6FD4DA294439}"/>
              </a:ext>
            </a:extLst>
          </p:cNvPr>
          <p:cNvPicPr>
            <a:picLocks noChangeAspect="1"/>
          </p:cNvPicPr>
          <p:nvPr/>
        </p:nvPicPr>
        <p:blipFill>
          <a:blip r:embed="rId3"/>
          <a:stretch>
            <a:fillRect/>
          </a:stretch>
        </p:blipFill>
        <p:spPr>
          <a:xfrm>
            <a:off x="223574" y="1809688"/>
            <a:ext cx="6342174" cy="4736784"/>
          </a:xfrm>
          <a:prstGeom prst="rect">
            <a:avLst/>
          </a:prstGeom>
        </p:spPr>
      </p:pic>
    </p:spTree>
    <p:extLst>
      <p:ext uri="{BB962C8B-B14F-4D97-AF65-F5344CB8AC3E}">
        <p14:creationId xmlns:p14="http://schemas.microsoft.com/office/powerpoint/2010/main" val="4224709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876671-ADAA-49EA-A202-0C51B18193B7}"/>
              </a:ext>
            </a:extLst>
          </p:cNvPr>
          <p:cNvSpPr>
            <a:spLocks noGrp="1"/>
          </p:cNvSpPr>
          <p:nvPr>
            <p:ph type="title"/>
          </p:nvPr>
        </p:nvSpPr>
        <p:spPr/>
        <p:txBody>
          <a:bodyPr/>
          <a:lstStyle/>
          <a:p>
            <a:r>
              <a:rPr lang="en-IN" dirty="0"/>
              <a:t>Eliminating ambiguity</a:t>
            </a:r>
          </a:p>
        </p:txBody>
      </p:sp>
      <p:sp>
        <p:nvSpPr>
          <p:cNvPr id="3" name="Content Placeholder 2">
            <a:extLst>
              <a:ext uri="{FF2B5EF4-FFF2-40B4-BE49-F238E27FC236}">
                <a16:creationId xmlns:a16="http://schemas.microsoft.com/office/drawing/2014/main" xmlns="" id="{34869823-B9E4-40AE-BCF1-32095E3A9C14}"/>
              </a:ext>
            </a:extLst>
          </p:cNvPr>
          <p:cNvSpPr>
            <a:spLocks noGrp="1"/>
          </p:cNvSpPr>
          <p:nvPr>
            <p:ph idx="1"/>
          </p:nvPr>
        </p:nvSpPr>
        <p:spPr/>
        <p:txBody>
          <a:bodyPr/>
          <a:lstStyle/>
          <a:p>
            <a:r>
              <a:rPr lang="en-IN" dirty="0"/>
              <a:t>Rewrite the grammar</a:t>
            </a:r>
          </a:p>
        </p:txBody>
      </p:sp>
    </p:spTree>
    <p:extLst>
      <p:ext uri="{BB962C8B-B14F-4D97-AF65-F5344CB8AC3E}">
        <p14:creationId xmlns:p14="http://schemas.microsoft.com/office/powerpoint/2010/main" val="3322997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5DE5C53-DDEB-40BE-9853-D94D543EDB45}"/>
              </a:ext>
            </a:extLst>
          </p:cNvPr>
          <p:cNvPicPr>
            <a:picLocks noChangeAspect="1"/>
          </p:cNvPicPr>
          <p:nvPr/>
        </p:nvPicPr>
        <p:blipFill>
          <a:blip r:embed="rId2"/>
          <a:stretch>
            <a:fillRect/>
          </a:stretch>
        </p:blipFill>
        <p:spPr>
          <a:xfrm>
            <a:off x="711344" y="2644670"/>
            <a:ext cx="8190630" cy="3197989"/>
          </a:xfrm>
          <a:prstGeom prst="rect">
            <a:avLst/>
          </a:prstGeom>
        </p:spPr>
      </p:pic>
      <p:pic>
        <p:nvPicPr>
          <p:cNvPr id="4" name="Picture 3">
            <a:extLst>
              <a:ext uri="{FF2B5EF4-FFF2-40B4-BE49-F238E27FC236}">
                <a16:creationId xmlns:a16="http://schemas.microsoft.com/office/drawing/2014/main" xmlns="" id="{C14863C6-F7B7-4259-94CF-91366A3F3157}"/>
              </a:ext>
            </a:extLst>
          </p:cNvPr>
          <p:cNvPicPr>
            <a:picLocks noChangeAspect="1"/>
          </p:cNvPicPr>
          <p:nvPr/>
        </p:nvPicPr>
        <p:blipFill>
          <a:blip r:embed="rId3"/>
          <a:stretch>
            <a:fillRect/>
          </a:stretch>
        </p:blipFill>
        <p:spPr>
          <a:xfrm>
            <a:off x="1111973" y="531295"/>
            <a:ext cx="7429259" cy="1356881"/>
          </a:xfrm>
          <a:prstGeom prst="rect">
            <a:avLst/>
          </a:prstGeom>
        </p:spPr>
      </p:pic>
    </p:spTree>
    <p:extLst>
      <p:ext uri="{BB962C8B-B14F-4D97-AF65-F5344CB8AC3E}">
        <p14:creationId xmlns:p14="http://schemas.microsoft.com/office/powerpoint/2010/main" val="957346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3C32C0-87E8-4CDC-B368-C73F86C90DE8}"/>
              </a:ext>
            </a:extLst>
          </p:cNvPr>
          <p:cNvSpPr>
            <a:spLocks noGrp="1"/>
          </p:cNvSpPr>
          <p:nvPr>
            <p:ph type="title"/>
          </p:nvPr>
        </p:nvSpPr>
        <p:spPr/>
        <p:txBody>
          <a:bodyPr/>
          <a:lstStyle/>
          <a:p>
            <a:r>
              <a:rPr lang="en-IN" dirty="0"/>
              <a:t>Elimination of left recursion</a:t>
            </a:r>
          </a:p>
        </p:txBody>
      </p:sp>
      <p:pic>
        <p:nvPicPr>
          <p:cNvPr id="5" name="Picture 4">
            <a:extLst>
              <a:ext uri="{FF2B5EF4-FFF2-40B4-BE49-F238E27FC236}">
                <a16:creationId xmlns:a16="http://schemas.microsoft.com/office/drawing/2014/main" xmlns="" id="{25B1C58B-74AC-4352-AE3C-227A51DC5D82}"/>
              </a:ext>
            </a:extLst>
          </p:cNvPr>
          <p:cNvPicPr>
            <a:picLocks noChangeAspect="1"/>
          </p:cNvPicPr>
          <p:nvPr/>
        </p:nvPicPr>
        <p:blipFill>
          <a:blip r:embed="rId2"/>
          <a:stretch>
            <a:fillRect/>
          </a:stretch>
        </p:blipFill>
        <p:spPr>
          <a:xfrm>
            <a:off x="838200" y="1446377"/>
            <a:ext cx="9400719" cy="4420033"/>
          </a:xfrm>
          <a:prstGeom prst="rect">
            <a:avLst/>
          </a:prstGeom>
        </p:spPr>
      </p:pic>
      <p:sp>
        <p:nvSpPr>
          <p:cNvPr id="6" name="Rectangle: Rounded Corners 5">
            <a:extLst>
              <a:ext uri="{FF2B5EF4-FFF2-40B4-BE49-F238E27FC236}">
                <a16:creationId xmlns:a16="http://schemas.microsoft.com/office/drawing/2014/main" xmlns="" id="{EB1E7B1B-845B-4FFF-AEA1-EF9AA43C18E1}"/>
              </a:ext>
            </a:extLst>
          </p:cNvPr>
          <p:cNvSpPr/>
          <p:nvPr/>
        </p:nvSpPr>
        <p:spPr>
          <a:xfrm>
            <a:off x="4156364" y="3930731"/>
            <a:ext cx="2541319" cy="10806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xmlns="" id="{E3D036FB-F006-4757-9EFB-7C110EC27398}"/>
              </a:ext>
            </a:extLst>
          </p:cNvPr>
          <p:cNvCxnSpPr>
            <a:cxnSpLocks/>
          </p:cNvCxnSpPr>
          <p:nvPr/>
        </p:nvCxnSpPr>
        <p:spPr>
          <a:xfrm>
            <a:off x="8597735" y="3631434"/>
            <a:ext cx="1534306"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ED8DBA5A-12BF-45A2-8E15-71D5C3C966EC}"/>
              </a:ext>
            </a:extLst>
          </p:cNvPr>
          <p:cNvCxnSpPr/>
          <p:nvPr/>
        </p:nvCxnSpPr>
        <p:spPr>
          <a:xfrm>
            <a:off x="5783283" y="2850078"/>
            <a:ext cx="28144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55718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096C350-6BC5-459D-A9F7-046623B6D925}"/>
              </a:ext>
            </a:extLst>
          </p:cNvPr>
          <p:cNvPicPr>
            <a:picLocks noChangeAspect="1"/>
          </p:cNvPicPr>
          <p:nvPr/>
        </p:nvPicPr>
        <p:blipFill>
          <a:blip r:embed="rId2"/>
          <a:stretch>
            <a:fillRect/>
          </a:stretch>
        </p:blipFill>
        <p:spPr>
          <a:xfrm>
            <a:off x="720077" y="832818"/>
            <a:ext cx="9774110" cy="2848532"/>
          </a:xfrm>
          <a:prstGeom prst="rect">
            <a:avLst/>
          </a:prstGeom>
        </p:spPr>
      </p:pic>
      <p:pic>
        <p:nvPicPr>
          <p:cNvPr id="9" name="Picture 8">
            <a:extLst>
              <a:ext uri="{FF2B5EF4-FFF2-40B4-BE49-F238E27FC236}">
                <a16:creationId xmlns:a16="http://schemas.microsoft.com/office/drawing/2014/main" xmlns="" id="{DB8E9C07-9F14-41EB-9D0E-0F3A94744F28}"/>
              </a:ext>
            </a:extLst>
          </p:cNvPr>
          <p:cNvPicPr>
            <a:picLocks noChangeAspect="1"/>
          </p:cNvPicPr>
          <p:nvPr/>
        </p:nvPicPr>
        <p:blipFill>
          <a:blip r:embed="rId3"/>
          <a:stretch>
            <a:fillRect/>
          </a:stretch>
        </p:blipFill>
        <p:spPr>
          <a:xfrm>
            <a:off x="1044842" y="3911063"/>
            <a:ext cx="8704800" cy="2397149"/>
          </a:xfrm>
          <a:prstGeom prst="rect">
            <a:avLst/>
          </a:prstGeom>
        </p:spPr>
      </p:pic>
      <p:cxnSp>
        <p:nvCxnSpPr>
          <p:cNvPr id="3" name="Straight Connector 2">
            <a:extLst>
              <a:ext uri="{FF2B5EF4-FFF2-40B4-BE49-F238E27FC236}">
                <a16:creationId xmlns:a16="http://schemas.microsoft.com/office/drawing/2014/main" xmlns="" id="{BFFB813F-99D8-4B1F-903E-34932FE3FDE6}"/>
              </a:ext>
            </a:extLst>
          </p:cNvPr>
          <p:cNvCxnSpPr/>
          <p:nvPr/>
        </p:nvCxnSpPr>
        <p:spPr>
          <a:xfrm>
            <a:off x="5607132" y="1425039"/>
            <a:ext cx="676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10038C7E-BC86-46DA-865F-EA823FB211DD}"/>
              </a:ext>
            </a:extLst>
          </p:cNvPr>
          <p:cNvCxnSpPr/>
          <p:nvPr/>
        </p:nvCxnSpPr>
        <p:spPr>
          <a:xfrm>
            <a:off x="5607132" y="1698172"/>
            <a:ext cx="526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8EB43C3D-264F-4E64-B07B-2C896527151F}"/>
              </a:ext>
            </a:extLst>
          </p:cNvPr>
          <p:cNvCxnSpPr/>
          <p:nvPr/>
        </p:nvCxnSpPr>
        <p:spPr>
          <a:xfrm>
            <a:off x="6507679" y="1425039"/>
            <a:ext cx="320633"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xmlns="" id="{DC35C914-9DF1-477C-AB07-A6325405642E}"/>
              </a:ext>
            </a:extLst>
          </p:cNvPr>
          <p:cNvCxnSpPr/>
          <p:nvPr/>
        </p:nvCxnSpPr>
        <p:spPr>
          <a:xfrm>
            <a:off x="6448301" y="1698172"/>
            <a:ext cx="570016"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9562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09410" y="1634398"/>
            <a:ext cx="1211580" cy="369332"/>
          </a:xfrm>
          <a:prstGeom prst="rect">
            <a:avLst/>
          </a:prstGeom>
          <a:noFill/>
        </p:spPr>
        <p:txBody>
          <a:bodyPr wrap="square" rtlCol="0">
            <a:spAutoFit/>
          </a:bodyPr>
          <a:lstStyle/>
          <a:p>
            <a:r>
              <a:rPr lang="en-US" dirty="0"/>
              <a:t>Unit 2</a:t>
            </a:r>
          </a:p>
        </p:txBody>
      </p:sp>
      <p:sp>
        <p:nvSpPr>
          <p:cNvPr id="14" name="TextBox 13"/>
          <p:cNvSpPr txBox="1"/>
          <p:nvPr/>
        </p:nvSpPr>
        <p:spPr>
          <a:xfrm>
            <a:off x="6701790" y="2999042"/>
            <a:ext cx="1207770" cy="369332"/>
          </a:xfrm>
          <a:prstGeom prst="rect">
            <a:avLst/>
          </a:prstGeom>
          <a:noFill/>
        </p:spPr>
        <p:txBody>
          <a:bodyPr wrap="square" rtlCol="0">
            <a:spAutoFit/>
          </a:bodyPr>
          <a:lstStyle/>
          <a:p>
            <a:r>
              <a:rPr lang="en-US" dirty="0"/>
              <a:t>Unit 3</a:t>
            </a:r>
          </a:p>
        </p:txBody>
      </p:sp>
      <p:pic>
        <p:nvPicPr>
          <p:cNvPr id="5" name="Picture 4"/>
          <p:cNvPicPr>
            <a:picLocks noChangeAspect="1"/>
          </p:cNvPicPr>
          <p:nvPr/>
        </p:nvPicPr>
        <p:blipFill>
          <a:blip r:embed="rId2"/>
          <a:stretch>
            <a:fillRect/>
          </a:stretch>
        </p:blipFill>
        <p:spPr>
          <a:xfrm>
            <a:off x="266104" y="0"/>
            <a:ext cx="6066712" cy="6012180"/>
          </a:xfrm>
          <a:prstGeom prst="rect">
            <a:avLst/>
          </a:prstGeom>
        </p:spPr>
      </p:pic>
      <p:cxnSp>
        <p:nvCxnSpPr>
          <p:cNvPr id="6" name="Straight Arrow Connector 5"/>
          <p:cNvCxnSpPr/>
          <p:nvPr/>
        </p:nvCxnSpPr>
        <p:spPr>
          <a:xfrm>
            <a:off x="3917276" y="1791429"/>
            <a:ext cx="2754630" cy="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703570" y="2896172"/>
            <a:ext cx="96833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3917276" y="3221177"/>
            <a:ext cx="2754630" cy="22519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2217420" y="2858766"/>
            <a:ext cx="4491990" cy="31639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480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ED084A8-A098-453A-B5AA-0CE48D7BD7FA}"/>
              </a:ext>
            </a:extLst>
          </p:cNvPr>
          <p:cNvPicPr>
            <a:picLocks noChangeAspect="1"/>
          </p:cNvPicPr>
          <p:nvPr/>
        </p:nvPicPr>
        <p:blipFill>
          <a:blip r:embed="rId2"/>
          <a:stretch>
            <a:fillRect/>
          </a:stretch>
        </p:blipFill>
        <p:spPr>
          <a:xfrm>
            <a:off x="624568" y="336961"/>
            <a:ext cx="10219406" cy="2418113"/>
          </a:xfrm>
          <a:prstGeom prst="rect">
            <a:avLst/>
          </a:prstGeom>
        </p:spPr>
      </p:pic>
      <p:pic>
        <p:nvPicPr>
          <p:cNvPr id="7" name="Picture 6">
            <a:extLst>
              <a:ext uri="{FF2B5EF4-FFF2-40B4-BE49-F238E27FC236}">
                <a16:creationId xmlns:a16="http://schemas.microsoft.com/office/drawing/2014/main" xmlns="" id="{0A1D5CD2-65D2-4D59-856E-1E66356E8F91}"/>
              </a:ext>
            </a:extLst>
          </p:cNvPr>
          <p:cNvPicPr>
            <a:picLocks noChangeAspect="1"/>
          </p:cNvPicPr>
          <p:nvPr/>
        </p:nvPicPr>
        <p:blipFill>
          <a:blip r:embed="rId3"/>
          <a:stretch>
            <a:fillRect/>
          </a:stretch>
        </p:blipFill>
        <p:spPr>
          <a:xfrm>
            <a:off x="1132034" y="3271282"/>
            <a:ext cx="9566430" cy="1846984"/>
          </a:xfrm>
          <a:prstGeom prst="rect">
            <a:avLst/>
          </a:prstGeom>
        </p:spPr>
      </p:pic>
    </p:spTree>
    <p:extLst>
      <p:ext uri="{BB962C8B-B14F-4D97-AF65-F5344CB8AC3E}">
        <p14:creationId xmlns:p14="http://schemas.microsoft.com/office/powerpoint/2010/main" val="201906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6B43A29-1333-4821-9BC1-DDFD6E79FB7A}"/>
              </a:ext>
            </a:extLst>
          </p:cNvPr>
          <p:cNvPicPr>
            <a:picLocks noChangeAspect="1"/>
          </p:cNvPicPr>
          <p:nvPr/>
        </p:nvPicPr>
        <p:blipFill>
          <a:blip r:embed="rId2"/>
          <a:stretch>
            <a:fillRect/>
          </a:stretch>
        </p:blipFill>
        <p:spPr>
          <a:xfrm>
            <a:off x="567479" y="1289772"/>
            <a:ext cx="10746736" cy="2023444"/>
          </a:xfrm>
          <a:prstGeom prst="rect">
            <a:avLst/>
          </a:prstGeom>
        </p:spPr>
      </p:pic>
    </p:spTree>
    <p:extLst>
      <p:ext uri="{BB962C8B-B14F-4D97-AF65-F5344CB8AC3E}">
        <p14:creationId xmlns:p14="http://schemas.microsoft.com/office/powerpoint/2010/main" val="2861622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992F4C9-446E-4267-80D4-F8C121A70608}"/>
              </a:ext>
            </a:extLst>
          </p:cNvPr>
          <p:cNvPicPr>
            <a:picLocks noChangeAspect="1"/>
          </p:cNvPicPr>
          <p:nvPr/>
        </p:nvPicPr>
        <p:blipFill>
          <a:blip r:embed="rId2"/>
          <a:stretch>
            <a:fillRect/>
          </a:stretch>
        </p:blipFill>
        <p:spPr>
          <a:xfrm>
            <a:off x="1151658" y="233671"/>
            <a:ext cx="7184819" cy="6410764"/>
          </a:xfrm>
          <a:prstGeom prst="rect">
            <a:avLst/>
          </a:prstGeom>
        </p:spPr>
      </p:pic>
    </p:spTree>
    <p:extLst>
      <p:ext uri="{BB962C8B-B14F-4D97-AF65-F5344CB8AC3E}">
        <p14:creationId xmlns:p14="http://schemas.microsoft.com/office/powerpoint/2010/main" val="499486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85F3E28-9D42-4467-A220-D2C3C889542F}"/>
              </a:ext>
            </a:extLst>
          </p:cNvPr>
          <p:cNvPicPr>
            <a:picLocks noChangeAspect="1"/>
          </p:cNvPicPr>
          <p:nvPr/>
        </p:nvPicPr>
        <p:blipFill>
          <a:blip r:embed="rId2"/>
          <a:stretch>
            <a:fillRect/>
          </a:stretch>
        </p:blipFill>
        <p:spPr>
          <a:xfrm>
            <a:off x="685986" y="1512001"/>
            <a:ext cx="8702529" cy="4841298"/>
          </a:xfrm>
          <a:prstGeom prst="rect">
            <a:avLst/>
          </a:prstGeom>
        </p:spPr>
      </p:pic>
      <p:pic>
        <p:nvPicPr>
          <p:cNvPr id="3" name="Picture 2">
            <a:extLst>
              <a:ext uri="{FF2B5EF4-FFF2-40B4-BE49-F238E27FC236}">
                <a16:creationId xmlns:a16="http://schemas.microsoft.com/office/drawing/2014/main" xmlns="" id="{21281D6D-6186-40AC-BF1C-0C08DED820F3}"/>
              </a:ext>
            </a:extLst>
          </p:cNvPr>
          <p:cNvPicPr>
            <a:picLocks noChangeAspect="1"/>
          </p:cNvPicPr>
          <p:nvPr/>
        </p:nvPicPr>
        <p:blipFill>
          <a:blip r:embed="rId3"/>
          <a:stretch>
            <a:fillRect/>
          </a:stretch>
        </p:blipFill>
        <p:spPr>
          <a:xfrm>
            <a:off x="813583" y="502351"/>
            <a:ext cx="5695950" cy="1009650"/>
          </a:xfrm>
          <a:prstGeom prst="rect">
            <a:avLst/>
          </a:prstGeom>
        </p:spPr>
      </p:pic>
      <p:cxnSp>
        <p:nvCxnSpPr>
          <p:cNvPr id="4" name="Straight Connector 3">
            <a:extLst>
              <a:ext uri="{FF2B5EF4-FFF2-40B4-BE49-F238E27FC236}">
                <a16:creationId xmlns:a16="http://schemas.microsoft.com/office/drawing/2014/main" xmlns="" id="{C96D45D9-D333-4833-B98D-6E8DF1E98940}"/>
              </a:ext>
            </a:extLst>
          </p:cNvPr>
          <p:cNvCxnSpPr/>
          <p:nvPr/>
        </p:nvCxnSpPr>
        <p:spPr>
          <a:xfrm>
            <a:off x="2315688" y="3429000"/>
            <a:ext cx="67689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248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9F78B2-5CAC-4FD5-8221-805CE0883F63}"/>
              </a:ext>
            </a:extLst>
          </p:cNvPr>
          <p:cNvSpPr>
            <a:spLocks noGrp="1"/>
          </p:cNvSpPr>
          <p:nvPr>
            <p:ph type="title"/>
          </p:nvPr>
        </p:nvSpPr>
        <p:spPr/>
        <p:txBody>
          <a:bodyPr/>
          <a:lstStyle/>
          <a:p>
            <a:r>
              <a:rPr lang="en-IN" dirty="0"/>
              <a:t>Left Factoring</a:t>
            </a:r>
          </a:p>
        </p:txBody>
      </p:sp>
      <p:pic>
        <p:nvPicPr>
          <p:cNvPr id="5" name="Picture 4">
            <a:extLst>
              <a:ext uri="{FF2B5EF4-FFF2-40B4-BE49-F238E27FC236}">
                <a16:creationId xmlns:a16="http://schemas.microsoft.com/office/drawing/2014/main" xmlns="" id="{87D1D3B6-8303-47B3-9A8D-02FFD7A41133}"/>
              </a:ext>
            </a:extLst>
          </p:cNvPr>
          <p:cNvPicPr>
            <a:picLocks noChangeAspect="1"/>
          </p:cNvPicPr>
          <p:nvPr/>
        </p:nvPicPr>
        <p:blipFill>
          <a:blip r:embed="rId2"/>
          <a:stretch>
            <a:fillRect/>
          </a:stretch>
        </p:blipFill>
        <p:spPr>
          <a:xfrm>
            <a:off x="838200" y="1825625"/>
            <a:ext cx="11196864" cy="2045731"/>
          </a:xfrm>
          <a:prstGeom prst="rect">
            <a:avLst/>
          </a:prstGeom>
        </p:spPr>
      </p:pic>
    </p:spTree>
    <p:extLst>
      <p:ext uri="{BB962C8B-B14F-4D97-AF65-F5344CB8AC3E}">
        <p14:creationId xmlns:p14="http://schemas.microsoft.com/office/powerpoint/2010/main" val="3220163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E9D65F4-6E34-4962-BDD8-EE12809B9936}"/>
              </a:ext>
            </a:extLst>
          </p:cNvPr>
          <p:cNvPicPr>
            <a:picLocks noChangeAspect="1"/>
          </p:cNvPicPr>
          <p:nvPr/>
        </p:nvPicPr>
        <p:blipFill>
          <a:blip r:embed="rId2"/>
          <a:stretch>
            <a:fillRect/>
          </a:stretch>
        </p:blipFill>
        <p:spPr>
          <a:xfrm>
            <a:off x="505813" y="1077479"/>
            <a:ext cx="10606333" cy="2853253"/>
          </a:xfrm>
          <a:prstGeom prst="rect">
            <a:avLst/>
          </a:prstGeom>
        </p:spPr>
      </p:pic>
      <p:cxnSp>
        <p:nvCxnSpPr>
          <p:cNvPr id="3" name="Straight Connector 2">
            <a:extLst>
              <a:ext uri="{FF2B5EF4-FFF2-40B4-BE49-F238E27FC236}">
                <a16:creationId xmlns:a16="http://schemas.microsoft.com/office/drawing/2014/main" xmlns="" id="{4C5A0A56-634D-4B9C-8C64-1901EBCE7D64}"/>
              </a:ext>
            </a:extLst>
          </p:cNvPr>
          <p:cNvCxnSpPr/>
          <p:nvPr/>
        </p:nvCxnSpPr>
        <p:spPr>
          <a:xfrm>
            <a:off x="4619501" y="1425039"/>
            <a:ext cx="2113808" cy="0"/>
          </a:xfrm>
          <a:prstGeom prst="line">
            <a:avLst/>
          </a:prstGeom>
        </p:spPr>
        <p:style>
          <a:lnRef idx="1">
            <a:schemeClr val="accent4"/>
          </a:lnRef>
          <a:fillRef idx="0">
            <a:schemeClr val="accent4"/>
          </a:fillRef>
          <a:effectRef idx="0">
            <a:schemeClr val="accent4"/>
          </a:effectRef>
          <a:fontRef idx="minor">
            <a:schemeClr val="tx1"/>
          </a:fontRef>
        </p:style>
      </p:cxnSp>
      <p:sp>
        <p:nvSpPr>
          <p:cNvPr id="4" name="Rectangle 3">
            <a:extLst>
              <a:ext uri="{FF2B5EF4-FFF2-40B4-BE49-F238E27FC236}">
                <a16:creationId xmlns:a16="http://schemas.microsoft.com/office/drawing/2014/main" xmlns="" id="{0CFB8BD0-0332-424C-B336-0DBCD06F8375}"/>
              </a:ext>
            </a:extLst>
          </p:cNvPr>
          <p:cNvSpPr/>
          <p:nvPr/>
        </p:nvSpPr>
        <p:spPr>
          <a:xfrm>
            <a:off x="4461130" y="3007632"/>
            <a:ext cx="2695698" cy="1270660"/>
          </a:xfrm>
          <a:prstGeom prst="rect">
            <a:avLst/>
          </a:prstGeom>
          <a:solidFill>
            <a:schemeClr val="bg1">
              <a:alpha val="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5371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CBC1FDE-1F80-4E02-9E2D-91BE87A9B80C}"/>
              </a:ext>
            </a:extLst>
          </p:cNvPr>
          <p:cNvPicPr>
            <a:picLocks noChangeAspect="1"/>
          </p:cNvPicPr>
          <p:nvPr/>
        </p:nvPicPr>
        <p:blipFill>
          <a:blip r:embed="rId2"/>
          <a:stretch>
            <a:fillRect/>
          </a:stretch>
        </p:blipFill>
        <p:spPr>
          <a:xfrm>
            <a:off x="484230" y="248578"/>
            <a:ext cx="10191688" cy="5621550"/>
          </a:xfrm>
          <a:prstGeom prst="rect">
            <a:avLst/>
          </a:prstGeom>
        </p:spPr>
      </p:pic>
      <p:cxnSp>
        <p:nvCxnSpPr>
          <p:cNvPr id="3" name="Straight Connector 2">
            <a:extLst>
              <a:ext uri="{FF2B5EF4-FFF2-40B4-BE49-F238E27FC236}">
                <a16:creationId xmlns:a16="http://schemas.microsoft.com/office/drawing/2014/main" xmlns="" id="{6972F80A-4753-4F67-A26B-1C633D13585F}"/>
              </a:ext>
            </a:extLst>
          </p:cNvPr>
          <p:cNvCxnSpPr/>
          <p:nvPr/>
        </p:nvCxnSpPr>
        <p:spPr>
          <a:xfrm>
            <a:off x="4049489" y="1615048"/>
            <a:ext cx="9381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7443E3C8-D8EE-453B-973F-BEC717ED0367}"/>
              </a:ext>
            </a:extLst>
          </p:cNvPr>
          <p:cNvCxnSpPr/>
          <p:nvPr/>
        </p:nvCxnSpPr>
        <p:spPr>
          <a:xfrm>
            <a:off x="5403275" y="1638800"/>
            <a:ext cx="9619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FA4168CF-955D-4302-A950-F3082854EEB0}"/>
              </a:ext>
            </a:extLst>
          </p:cNvPr>
          <p:cNvSpPr txBox="1"/>
          <p:nvPr/>
        </p:nvSpPr>
        <p:spPr>
          <a:xfrm>
            <a:off x="3966358" y="5870128"/>
            <a:ext cx="2850078" cy="369332"/>
          </a:xfrm>
          <a:prstGeom prst="rect">
            <a:avLst/>
          </a:prstGeom>
          <a:noFill/>
        </p:spPr>
        <p:txBody>
          <a:bodyPr wrap="square" rtlCol="0">
            <a:spAutoFit/>
          </a:bodyPr>
          <a:lstStyle/>
          <a:p>
            <a:r>
              <a:rPr lang="en-IN" dirty="0"/>
              <a:t>Choose the first alternative</a:t>
            </a:r>
          </a:p>
        </p:txBody>
      </p:sp>
    </p:spTree>
    <p:extLst>
      <p:ext uri="{BB962C8B-B14F-4D97-AF65-F5344CB8AC3E}">
        <p14:creationId xmlns:p14="http://schemas.microsoft.com/office/powerpoint/2010/main" val="3191321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27AFC-41E0-4407-96F4-17E88D39C5F3}"/>
              </a:ext>
            </a:extLst>
          </p:cNvPr>
          <p:cNvSpPr>
            <a:spLocks noGrp="1"/>
          </p:cNvSpPr>
          <p:nvPr>
            <p:ph type="title"/>
          </p:nvPr>
        </p:nvSpPr>
        <p:spPr>
          <a:xfrm>
            <a:off x="735404" y="148937"/>
            <a:ext cx="10515600" cy="974438"/>
          </a:xfrm>
        </p:spPr>
        <p:txBody>
          <a:bodyPr/>
          <a:lstStyle/>
          <a:p>
            <a:r>
              <a:rPr lang="en-IN" dirty="0"/>
              <a:t>Questions</a:t>
            </a:r>
          </a:p>
        </p:txBody>
      </p:sp>
      <p:sp>
        <p:nvSpPr>
          <p:cNvPr id="3" name="Content Placeholder 2">
            <a:extLst>
              <a:ext uri="{FF2B5EF4-FFF2-40B4-BE49-F238E27FC236}">
                <a16:creationId xmlns:a16="http://schemas.microsoft.com/office/drawing/2014/main" xmlns="" id="{C64F4B1E-0AC4-4054-9CB3-5A03E3D13E1F}"/>
              </a:ext>
            </a:extLst>
          </p:cNvPr>
          <p:cNvSpPr>
            <a:spLocks noGrp="1"/>
          </p:cNvSpPr>
          <p:nvPr>
            <p:ph idx="1"/>
          </p:nvPr>
        </p:nvSpPr>
        <p:spPr>
          <a:xfrm>
            <a:off x="838200" y="1009403"/>
            <a:ext cx="10515600" cy="5167560"/>
          </a:xfrm>
        </p:spPr>
        <p:txBody>
          <a:bodyPr/>
          <a:lstStyle/>
          <a:p>
            <a:r>
              <a:rPr lang="en-IN" dirty="0"/>
              <a:t>ND2019</a:t>
            </a:r>
          </a:p>
          <a:p>
            <a:endParaRPr lang="en-IN" dirty="0"/>
          </a:p>
          <a:p>
            <a:endParaRPr lang="en-IN" dirty="0"/>
          </a:p>
          <a:p>
            <a:endParaRPr lang="en-IN" dirty="0"/>
          </a:p>
          <a:p>
            <a:endParaRPr lang="en-IN" dirty="0"/>
          </a:p>
          <a:p>
            <a:r>
              <a:rPr lang="en-IN" dirty="0"/>
              <a:t>Aug2020</a:t>
            </a:r>
          </a:p>
        </p:txBody>
      </p:sp>
      <p:pic>
        <p:nvPicPr>
          <p:cNvPr id="7" name="Picture 6">
            <a:extLst>
              <a:ext uri="{FF2B5EF4-FFF2-40B4-BE49-F238E27FC236}">
                <a16:creationId xmlns:a16="http://schemas.microsoft.com/office/drawing/2014/main" xmlns="" id="{BC086905-2A45-4BD2-A814-70C866396058}"/>
              </a:ext>
            </a:extLst>
          </p:cNvPr>
          <p:cNvPicPr>
            <a:picLocks noChangeAspect="1"/>
          </p:cNvPicPr>
          <p:nvPr/>
        </p:nvPicPr>
        <p:blipFill>
          <a:blip r:embed="rId2"/>
          <a:stretch>
            <a:fillRect/>
          </a:stretch>
        </p:blipFill>
        <p:spPr>
          <a:xfrm>
            <a:off x="324282" y="1553545"/>
            <a:ext cx="11210925" cy="1781175"/>
          </a:xfrm>
          <a:prstGeom prst="rect">
            <a:avLst/>
          </a:prstGeom>
        </p:spPr>
      </p:pic>
      <p:pic>
        <p:nvPicPr>
          <p:cNvPr id="9" name="Picture 8">
            <a:extLst>
              <a:ext uri="{FF2B5EF4-FFF2-40B4-BE49-F238E27FC236}">
                <a16:creationId xmlns:a16="http://schemas.microsoft.com/office/drawing/2014/main" xmlns="" id="{F5169F26-146D-415A-9C61-2BA4C802AAB8}"/>
              </a:ext>
            </a:extLst>
          </p:cNvPr>
          <p:cNvPicPr>
            <a:picLocks noChangeAspect="1"/>
          </p:cNvPicPr>
          <p:nvPr/>
        </p:nvPicPr>
        <p:blipFill>
          <a:blip r:embed="rId3"/>
          <a:stretch>
            <a:fillRect/>
          </a:stretch>
        </p:blipFill>
        <p:spPr>
          <a:xfrm>
            <a:off x="581025" y="4084329"/>
            <a:ext cx="11029950" cy="1343025"/>
          </a:xfrm>
          <a:prstGeom prst="rect">
            <a:avLst/>
          </a:prstGeom>
        </p:spPr>
      </p:pic>
      <p:pic>
        <p:nvPicPr>
          <p:cNvPr id="11" name="Picture 10">
            <a:extLst>
              <a:ext uri="{FF2B5EF4-FFF2-40B4-BE49-F238E27FC236}">
                <a16:creationId xmlns:a16="http://schemas.microsoft.com/office/drawing/2014/main" xmlns="" id="{D1BDA7BB-B6D6-499A-8604-F5A7ECC362F0}"/>
              </a:ext>
            </a:extLst>
          </p:cNvPr>
          <p:cNvPicPr>
            <a:picLocks noChangeAspect="1"/>
          </p:cNvPicPr>
          <p:nvPr/>
        </p:nvPicPr>
        <p:blipFill>
          <a:blip r:embed="rId4"/>
          <a:stretch>
            <a:fillRect/>
          </a:stretch>
        </p:blipFill>
        <p:spPr>
          <a:xfrm>
            <a:off x="1352550" y="5427354"/>
            <a:ext cx="10258425" cy="1238250"/>
          </a:xfrm>
          <a:prstGeom prst="rect">
            <a:avLst/>
          </a:prstGeom>
        </p:spPr>
      </p:pic>
    </p:spTree>
    <p:extLst>
      <p:ext uri="{BB962C8B-B14F-4D97-AF65-F5344CB8AC3E}">
        <p14:creationId xmlns:p14="http://schemas.microsoft.com/office/powerpoint/2010/main" val="4099397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5770"/>
            <a:ext cx="10515600" cy="5731193"/>
          </a:xfrm>
        </p:spPr>
        <p:txBody>
          <a:bodyPr/>
          <a:lstStyle/>
          <a:p>
            <a:r>
              <a:rPr lang="en-IN" dirty="0" smtClean="0"/>
              <a:t>Oct 2020</a:t>
            </a:r>
          </a:p>
          <a:p>
            <a:endParaRPr lang="en-IN" dirty="0"/>
          </a:p>
          <a:p>
            <a:endParaRPr lang="en-IN" dirty="0" smtClean="0"/>
          </a:p>
          <a:p>
            <a:endParaRPr lang="en-IN" dirty="0"/>
          </a:p>
          <a:p>
            <a:r>
              <a:rPr lang="en-IN" dirty="0" smtClean="0"/>
              <a:t>Aug 2021</a:t>
            </a:r>
          </a:p>
          <a:p>
            <a:pPr marL="0" indent="0">
              <a:buNone/>
            </a:pPr>
            <a:endParaRPr lang="en-GB" dirty="0"/>
          </a:p>
        </p:txBody>
      </p:sp>
      <p:pic>
        <p:nvPicPr>
          <p:cNvPr id="4" name="Picture 3"/>
          <p:cNvPicPr>
            <a:picLocks noChangeAspect="1"/>
          </p:cNvPicPr>
          <p:nvPr/>
        </p:nvPicPr>
        <p:blipFill>
          <a:blip r:embed="rId2"/>
          <a:stretch>
            <a:fillRect/>
          </a:stretch>
        </p:blipFill>
        <p:spPr>
          <a:xfrm>
            <a:off x="578167" y="1126807"/>
            <a:ext cx="9915525" cy="1038225"/>
          </a:xfrm>
          <a:prstGeom prst="rect">
            <a:avLst/>
          </a:prstGeom>
        </p:spPr>
      </p:pic>
      <p:pic>
        <p:nvPicPr>
          <p:cNvPr id="5" name="Picture 4"/>
          <p:cNvPicPr>
            <a:picLocks noChangeAspect="1"/>
          </p:cNvPicPr>
          <p:nvPr/>
        </p:nvPicPr>
        <p:blipFill>
          <a:blip r:embed="rId3"/>
          <a:stretch>
            <a:fillRect/>
          </a:stretch>
        </p:blipFill>
        <p:spPr>
          <a:xfrm>
            <a:off x="578167" y="3054667"/>
            <a:ext cx="9258300" cy="1228725"/>
          </a:xfrm>
          <a:prstGeom prst="rect">
            <a:avLst/>
          </a:prstGeom>
        </p:spPr>
      </p:pic>
    </p:spTree>
    <p:extLst>
      <p:ext uri="{BB962C8B-B14F-4D97-AF65-F5344CB8AC3E}">
        <p14:creationId xmlns:p14="http://schemas.microsoft.com/office/powerpoint/2010/main" val="3503860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CFA047-E085-40F8-B4D7-816105BAE22D}"/>
              </a:ext>
            </a:extLst>
          </p:cNvPr>
          <p:cNvSpPr>
            <a:spLocks noGrp="1"/>
          </p:cNvSpPr>
          <p:nvPr>
            <p:ph type="title"/>
          </p:nvPr>
        </p:nvSpPr>
        <p:spPr>
          <a:xfrm>
            <a:off x="838200" y="365126"/>
            <a:ext cx="10515600" cy="668028"/>
          </a:xfrm>
        </p:spPr>
        <p:txBody>
          <a:bodyPr>
            <a:normAutofit fontScale="90000"/>
          </a:bodyPr>
          <a:lstStyle/>
          <a:p>
            <a:r>
              <a:rPr lang="en-IN" dirty="0"/>
              <a:t>More questions</a:t>
            </a:r>
          </a:p>
        </p:txBody>
      </p:sp>
      <p:pic>
        <p:nvPicPr>
          <p:cNvPr id="5" name="Picture 4">
            <a:extLst>
              <a:ext uri="{FF2B5EF4-FFF2-40B4-BE49-F238E27FC236}">
                <a16:creationId xmlns:a16="http://schemas.microsoft.com/office/drawing/2014/main" xmlns="" id="{95F93A5D-719E-4186-828C-C969CE1949DD}"/>
              </a:ext>
            </a:extLst>
          </p:cNvPr>
          <p:cNvPicPr>
            <a:picLocks noChangeAspect="1"/>
          </p:cNvPicPr>
          <p:nvPr/>
        </p:nvPicPr>
        <p:blipFill>
          <a:blip r:embed="rId2"/>
          <a:stretch>
            <a:fillRect/>
          </a:stretch>
        </p:blipFill>
        <p:spPr>
          <a:xfrm>
            <a:off x="793421" y="1033154"/>
            <a:ext cx="10617282" cy="941326"/>
          </a:xfrm>
          <a:prstGeom prst="rect">
            <a:avLst/>
          </a:prstGeom>
        </p:spPr>
      </p:pic>
      <p:pic>
        <p:nvPicPr>
          <p:cNvPr id="7" name="Picture 6">
            <a:extLst>
              <a:ext uri="{FF2B5EF4-FFF2-40B4-BE49-F238E27FC236}">
                <a16:creationId xmlns:a16="http://schemas.microsoft.com/office/drawing/2014/main" xmlns="" id="{FB7D81C2-5B85-489D-B33C-27B197A3384A}"/>
              </a:ext>
            </a:extLst>
          </p:cNvPr>
          <p:cNvPicPr>
            <a:picLocks noChangeAspect="1"/>
          </p:cNvPicPr>
          <p:nvPr/>
        </p:nvPicPr>
        <p:blipFill>
          <a:blip r:embed="rId3"/>
          <a:stretch>
            <a:fillRect/>
          </a:stretch>
        </p:blipFill>
        <p:spPr>
          <a:xfrm>
            <a:off x="995053" y="1914028"/>
            <a:ext cx="5400229" cy="4351338"/>
          </a:xfrm>
          <a:prstGeom prst="rect">
            <a:avLst/>
          </a:prstGeom>
        </p:spPr>
      </p:pic>
    </p:spTree>
    <p:extLst>
      <p:ext uri="{BB962C8B-B14F-4D97-AF65-F5344CB8AC3E}">
        <p14:creationId xmlns:p14="http://schemas.microsoft.com/office/powerpoint/2010/main" val="684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47310" y="958334"/>
            <a:ext cx="2411730" cy="369332"/>
          </a:xfrm>
          <a:prstGeom prst="rect">
            <a:avLst/>
          </a:prstGeom>
          <a:noFill/>
        </p:spPr>
        <p:txBody>
          <a:bodyPr wrap="square" rtlCol="0">
            <a:spAutoFit/>
          </a:bodyPr>
          <a:lstStyle/>
          <a:p>
            <a:r>
              <a:rPr lang="en-US" dirty="0"/>
              <a:t>Unit 2</a:t>
            </a:r>
          </a:p>
        </p:txBody>
      </p:sp>
      <p:sp>
        <p:nvSpPr>
          <p:cNvPr id="9" name="TextBox 8"/>
          <p:cNvSpPr txBox="1"/>
          <p:nvPr/>
        </p:nvSpPr>
        <p:spPr>
          <a:xfrm>
            <a:off x="5156755" y="3299207"/>
            <a:ext cx="2411730" cy="369332"/>
          </a:xfrm>
          <a:prstGeom prst="rect">
            <a:avLst/>
          </a:prstGeom>
          <a:noFill/>
        </p:spPr>
        <p:txBody>
          <a:bodyPr wrap="square" rtlCol="0">
            <a:spAutoFit/>
          </a:bodyPr>
          <a:lstStyle/>
          <a:p>
            <a:r>
              <a:rPr lang="en-US" dirty="0"/>
              <a:t>Unit 3</a:t>
            </a:r>
          </a:p>
        </p:txBody>
      </p:sp>
      <p:pic>
        <p:nvPicPr>
          <p:cNvPr id="5" name="Picture 4"/>
          <p:cNvPicPr>
            <a:picLocks noChangeAspect="1"/>
          </p:cNvPicPr>
          <p:nvPr/>
        </p:nvPicPr>
        <p:blipFill>
          <a:blip r:embed="rId2"/>
          <a:stretch>
            <a:fillRect/>
          </a:stretch>
        </p:blipFill>
        <p:spPr>
          <a:xfrm>
            <a:off x="0" y="0"/>
            <a:ext cx="4836184" cy="6572250"/>
          </a:xfrm>
          <a:prstGeom prst="rect">
            <a:avLst/>
          </a:prstGeom>
        </p:spPr>
      </p:pic>
      <p:cxnSp>
        <p:nvCxnSpPr>
          <p:cNvPr id="6" name="Straight Arrow Connector 5"/>
          <p:cNvCxnSpPr/>
          <p:nvPr/>
        </p:nvCxnSpPr>
        <p:spPr>
          <a:xfrm>
            <a:off x="3931920" y="1143000"/>
            <a:ext cx="11887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941365" y="3472443"/>
            <a:ext cx="11887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8208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8737BC-9916-4075-AA82-45384C852B49}"/>
              </a:ext>
            </a:extLst>
          </p:cNvPr>
          <p:cNvPicPr>
            <a:picLocks noChangeAspect="1"/>
          </p:cNvPicPr>
          <p:nvPr/>
        </p:nvPicPr>
        <p:blipFill>
          <a:blip r:embed="rId2"/>
          <a:stretch>
            <a:fillRect/>
          </a:stretch>
        </p:blipFill>
        <p:spPr>
          <a:xfrm>
            <a:off x="838200" y="365125"/>
            <a:ext cx="8608004" cy="2401826"/>
          </a:xfrm>
          <a:prstGeom prst="rect">
            <a:avLst/>
          </a:prstGeom>
        </p:spPr>
      </p:pic>
      <p:pic>
        <p:nvPicPr>
          <p:cNvPr id="7" name="Picture 6">
            <a:extLst>
              <a:ext uri="{FF2B5EF4-FFF2-40B4-BE49-F238E27FC236}">
                <a16:creationId xmlns:a16="http://schemas.microsoft.com/office/drawing/2014/main" xmlns="" id="{D06C99E7-8B34-4A88-A579-6CFE09B9F349}"/>
              </a:ext>
            </a:extLst>
          </p:cNvPr>
          <p:cNvPicPr>
            <a:picLocks noChangeAspect="1"/>
          </p:cNvPicPr>
          <p:nvPr/>
        </p:nvPicPr>
        <p:blipFill>
          <a:blip r:embed="rId3"/>
          <a:stretch>
            <a:fillRect/>
          </a:stretch>
        </p:blipFill>
        <p:spPr>
          <a:xfrm>
            <a:off x="1002598" y="2766950"/>
            <a:ext cx="8467265" cy="1324099"/>
          </a:xfrm>
          <a:prstGeom prst="rect">
            <a:avLst/>
          </a:prstGeom>
        </p:spPr>
      </p:pic>
      <p:pic>
        <p:nvPicPr>
          <p:cNvPr id="9" name="Picture 8">
            <a:extLst>
              <a:ext uri="{FF2B5EF4-FFF2-40B4-BE49-F238E27FC236}">
                <a16:creationId xmlns:a16="http://schemas.microsoft.com/office/drawing/2014/main" xmlns="" id="{C4D30A92-E166-4782-B0F0-F8F0AD43C1FF}"/>
              </a:ext>
            </a:extLst>
          </p:cNvPr>
          <p:cNvPicPr>
            <a:picLocks noChangeAspect="1"/>
          </p:cNvPicPr>
          <p:nvPr/>
        </p:nvPicPr>
        <p:blipFill>
          <a:blip r:embed="rId4"/>
          <a:stretch>
            <a:fillRect/>
          </a:stretch>
        </p:blipFill>
        <p:spPr>
          <a:xfrm>
            <a:off x="1002597" y="4091049"/>
            <a:ext cx="8931947" cy="1157845"/>
          </a:xfrm>
          <a:prstGeom prst="rect">
            <a:avLst/>
          </a:prstGeom>
        </p:spPr>
      </p:pic>
      <p:pic>
        <p:nvPicPr>
          <p:cNvPr id="11" name="Picture 10">
            <a:extLst>
              <a:ext uri="{FF2B5EF4-FFF2-40B4-BE49-F238E27FC236}">
                <a16:creationId xmlns:a16="http://schemas.microsoft.com/office/drawing/2014/main" xmlns="" id="{4D0EB1ED-EF6C-4760-BBB5-F84AC4C598F2}"/>
              </a:ext>
            </a:extLst>
          </p:cNvPr>
          <p:cNvPicPr>
            <a:picLocks noChangeAspect="1"/>
          </p:cNvPicPr>
          <p:nvPr/>
        </p:nvPicPr>
        <p:blipFill>
          <a:blip r:embed="rId5"/>
          <a:stretch>
            <a:fillRect/>
          </a:stretch>
        </p:blipFill>
        <p:spPr>
          <a:xfrm>
            <a:off x="838200" y="5248894"/>
            <a:ext cx="9752332" cy="928069"/>
          </a:xfrm>
          <a:prstGeom prst="rect">
            <a:avLst/>
          </a:prstGeom>
        </p:spPr>
      </p:pic>
    </p:spTree>
    <p:extLst>
      <p:ext uri="{BB962C8B-B14F-4D97-AF65-F5344CB8AC3E}">
        <p14:creationId xmlns:p14="http://schemas.microsoft.com/office/powerpoint/2010/main" val="748226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09A230D-3219-4999-811D-1052F44E3E8F}"/>
              </a:ext>
            </a:extLst>
          </p:cNvPr>
          <p:cNvPicPr>
            <a:picLocks noChangeAspect="1"/>
          </p:cNvPicPr>
          <p:nvPr/>
        </p:nvPicPr>
        <p:blipFill>
          <a:blip r:embed="rId2"/>
          <a:stretch>
            <a:fillRect/>
          </a:stretch>
        </p:blipFill>
        <p:spPr>
          <a:xfrm>
            <a:off x="838200" y="315119"/>
            <a:ext cx="6238875" cy="2886075"/>
          </a:xfrm>
          <a:prstGeom prst="rect">
            <a:avLst/>
          </a:prstGeom>
        </p:spPr>
      </p:pic>
      <p:pic>
        <p:nvPicPr>
          <p:cNvPr id="7" name="Picture 6">
            <a:extLst>
              <a:ext uri="{FF2B5EF4-FFF2-40B4-BE49-F238E27FC236}">
                <a16:creationId xmlns:a16="http://schemas.microsoft.com/office/drawing/2014/main" xmlns="" id="{E2E7DFCD-4191-42EE-82FB-4D2369731F8A}"/>
              </a:ext>
            </a:extLst>
          </p:cNvPr>
          <p:cNvPicPr>
            <a:picLocks noChangeAspect="1"/>
          </p:cNvPicPr>
          <p:nvPr/>
        </p:nvPicPr>
        <p:blipFill>
          <a:blip r:embed="rId3"/>
          <a:stretch>
            <a:fillRect/>
          </a:stretch>
        </p:blipFill>
        <p:spPr>
          <a:xfrm>
            <a:off x="838199" y="3715390"/>
            <a:ext cx="6451669" cy="2234147"/>
          </a:xfrm>
          <a:prstGeom prst="rect">
            <a:avLst/>
          </a:prstGeom>
        </p:spPr>
      </p:pic>
    </p:spTree>
    <p:extLst>
      <p:ext uri="{BB962C8B-B14F-4D97-AF65-F5344CB8AC3E}">
        <p14:creationId xmlns:p14="http://schemas.microsoft.com/office/powerpoint/2010/main" val="1965932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9B39B2C-7814-479F-9A4C-253A983DE77D}"/>
              </a:ext>
            </a:extLst>
          </p:cNvPr>
          <p:cNvPicPr>
            <a:picLocks noChangeAspect="1"/>
          </p:cNvPicPr>
          <p:nvPr/>
        </p:nvPicPr>
        <p:blipFill>
          <a:blip r:embed="rId2"/>
          <a:stretch>
            <a:fillRect/>
          </a:stretch>
        </p:blipFill>
        <p:spPr>
          <a:xfrm>
            <a:off x="1029033" y="845064"/>
            <a:ext cx="10229517" cy="1032337"/>
          </a:xfrm>
          <a:prstGeom prst="rect">
            <a:avLst/>
          </a:prstGeom>
        </p:spPr>
      </p:pic>
      <p:pic>
        <p:nvPicPr>
          <p:cNvPr id="7" name="Picture 6">
            <a:extLst>
              <a:ext uri="{FF2B5EF4-FFF2-40B4-BE49-F238E27FC236}">
                <a16:creationId xmlns:a16="http://schemas.microsoft.com/office/drawing/2014/main" xmlns="" id="{231E2C89-51F6-4F3B-A6AE-36316F8DCB60}"/>
              </a:ext>
            </a:extLst>
          </p:cNvPr>
          <p:cNvPicPr>
            <a:picLocks noChangeAspect="1"/>
          </p:cNvPicPr>
          <p:nvPr/>
        </p:nvPicPr>
        <p:blipFill>
          <a:blip r:embed="rId3"/>
          <a:stretch>
            <a:fillRect/>
          </a:stretch>
        </p:blipFill>
        <p:spPr>
          <a:xfrm>
            <a:off x="1125372" y="2006600"/>
            <a:ext cx="6353175" cy="1266825"/>
          </a:xfrm>
          <a:prstGeom prst="rect">
            <a:avLst/>
          </a:prstGeom>
        </p:spPr>
      </p:pic>
      <p:pic>
        <p:nvPicPr>
          <p:cNvPr id="9" name="Picture 8">
            <a:extLst>
              <a:ext uri="{FF2B5EF4-FFF2-40B4-BE49-F238E27FC236}">
                <a16:creationId xmlns:a16="http://schemas.microsoft.com/office/drawing/2014/main" xmlns="" id="{04E60474-CAA6-4E52-BB57-87CA0088A7E9}"/>
              </a:ext>
            </a:extLst>
          </p:cNvPr>
          <p:cNvPicPr>
            <a:picLocks noChangeAspect="1"/>
          </p:cNvPicPr>
          <p:nvPr/>
        </p:nvPicPr>
        <p:blipFill>
          <a:blip r:embed="rId4"/>
          <a:stretch>
            <a:fillRect/>
          </a:stretch>
        </p:blipFill>
        <p:spPr>
          <a:xfrm>
            <a:off x="1125372" y="5219066"/>
            <a:ext cx="6143625" cy="1085850"/>
          </a:xfrm>
          <a:prstGeom prst="rect">
            <a:avLst/>
          </a:prstGeom>
        </p:spPr>
      </p:pic>
      <p:pic>
        <p:nvPicPr>
          <p:cNvPr id="4" name="Picture 3">
            <a:extLst>
              <a:ext uri="{FF2B5EF4-FFF2-40B4-BE49-F238E27FC236}">
                <a16:creationId xmlns:a16="http://schemas.microsoft.com/office/drawing/2014/main" xmlns="" id="{A70B9FA7-CDE0-40AA-BBA9-58267D757149}"/>
              </a:ext>
            </a:extLst>
          </p:cNvPr>
          <p:cNvPicPr>
            <a:picLocks noChangeAspect="1"/>
          </p:cNvPicPr>
          <p:nvPr/>
        </p:nvPicPr>
        <p:blipFill>
          <a:blip r:embed="rId5"/>
          <a:stretch>
            <a:fillRect/>
          </a:stretch>
        </p:blipFill>
        <p:spPr>
          <a:xfrm>
            <a:off x="1029033" y="3402624"/>
            <a:ext cx="7714324" cy="1466556"/>
          </a:xfrm>
          <a:prstGeom prst="rect">
            <a:avLst/>
          </a:prstGeom>
        </p:spPr>
      </p:pic>
    </p:spTree>
    <p:extLst>
      <p:ext uri="{BB962C8B-B14F-4D97-AF65-F5344CB8AC3E}">
        <p14:creationId xmlns:p14="http://schemas.microsoft.com/office/powerpoint/2010/main" val="2362065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225217035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23554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17AB3D3-3C9C-4DED-809A-78734805B8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1A59C34-3307-4D8B-B0E2-45F4B98A0807}"/>
              </a:ext>
            </a:extLst>
          </p:cNvPr>
          <p:cNvSpPr>
            <a:spLocks noGrp="1"/>
          </p:cNvSpPr>
          <p:nvPr>
            <p:ph type="title"/>
          </p:nvPr>
        </p:nvSpPr>
        <p:spPr>
          <a:xfrm>
            <a:off x="793662" y="386930"/>
            <a:ext cx="10066122" cy="1298448"/>
          </a:xfrm>
        </p:spPr>
        <p:txBody>
          <a:bodyPr anchor="b">
            <a:normAutofit/>
          </a:bodyPr>
          <a:lstStyle/>
          <a:p>
            <a:r>
              <a:rPr lang="en-IN" sz="4800" dirty="0"/>
              <a:t>4.4 Top-Down Parsing</a:t>
            </a:r>
          </a:p>
        </p:txBody>
      </p:sp>
      <p:sp>
        <p:nvSpPr>
          <p:cNvPr id="13" name="Rectangle 12">
            <a:extLst>
              <a:ext uri="{FF2B5EF4-FFF2-40B4-BE49-F238E27FC236}">
                <a16:creationId xmlns:a16="http://schemas.microsoft.com/office/drawing/2014/main" xmlns=""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F40D308-50A1-4644-BF37-C5E24B9F2301}"/>
              </a:ext>
            </a:extLst>
          </p:cNvPr>
          <p:cNvSpPr>
            <a:spLocks noGrp="1"/>
          </p:cNvSpPr>
          <p:nvPr>
            <p:ph idx="1"/>
          </p:nvPr>
        </p:nvSpPr>
        <p:spPr>
          <a:xfrm>
            <a:off x="793660" y="2599509"/>
            <a:ext cx="9906007" cy="3639450"/>
          </a:xfrm>
        </p:spPr>
        <p:txBody>
          <a:bodyPr anchor="ctr">
            <a:normAutofit/>
          </a:bodyPr>
          <a:lstStyle/>
          <a:p>
            <a:r>
              <a:rPr lang="en-IN" sz="2400" dirty="0"/>
              <a:t>Basic Ideas</a:t>
            </a:r>
          </a:p>
          <a:p>
            <a:r>
              <a:rPr lang="en-IN" sz="2400" dirty="0"/>
              <a:t>Predictive Parser – an efficient non-backtracking form of top-down parser</a:t>
            </a:r>
          </a:p>
          <a:p>
            <a:r>
              <a:rPr lang="en-IN" sz="2400" dirty="0"/>
              <a:t>Define the class of LL(1) grammars from which predictive parsers can be constructed automatically</a:t>
            </a:r>
          </a:p>
          <a:p>
            <a:pPr marL="228600" lvl="1">
              <a:spcBef>
                <a:spcPts val="1000"/>
              </a:spcBef>
            </a:pPr>
            <a:endParaRPr lang="en-IN" sz="1600" dirty="0"/>
          </a:p>
        </p:txBody>
      </p:sp>
      <p:sp>
        <p:nvSpPr>
          <p:cNvPr id="17" name="Rectangle 16">
            <a:extLst>
              <a:ext uri="{FF2B5EF4-FFF2-40B4-BE49-F238E27FC236}">
                <a16:creationId xmlns:a16="http://schemas.microsoft.com/office/drawing/2014/main" xmlns=""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8804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46D564D-1972-44DA-A0AC-9C2BCB09FB4C}"/>
              </a:ext>
            </a:extLst>
          </p:cNvPr>
          <p:cNvSpPr>
            <a:spLocks noGrp="1"/>
          </p:cNvSpPr>
          <p:nvPr>
            <p:ph idx="1"/>
          </p:nvPr>
        </p:nvSpPr>
        <p:spPr/>
        <p:txBody>
          <a:bodyPr/>
          <a:lstStyle/>
          <a:p>
            <a:r>
              <a:rPr lang="en-IN" dirty="0"/>
              <a:t>Top-down parsing: problem of constructing a parse tree for the input string</a:t>
            </a:r>
          </a:p>
          <a:p>
            <a:r>
              <a:rPr lang="en-IN" dirty="0"/>
              <a:t>Starting with the root and creating the nodes of the parse tree in </a:t>
            </a:r>
            <a:r>
              <a:rPr lang="en-IN" dirty="0" smtClean="0"/>
              <a:t>pre-order </a:t>
            </a:r>
            <a:r>
              <a:rPr lang="en-IN" dirty="0"/>
              <a:t>(depth-first)</a:t>
            </a:r>
          </a:p>
          <a:p>
            <a:endParaRPr lang="en-IN" dirty="0"/>
          </a:p>
          <a:p>
            <a:r>
              <a:rPr lang="en-IN" dirty="0"/>
              <a:t>Top-down parsing: an attempt to find a </a:t>
            </a:r>
            <a:r>
              <a:rPr lang="en-IN" i="1" dirty="0"/>
              <a:t>leftmost derivation </a:t>
            </a:r>
            <a:r>
              <a:rPr lang="en-IN" dirty="0"/>
              <a:t>for an input string</a:t>
            </a:r>
          </a:p>
          <a:p>
            <a:endParaRPr lang="en-IN" dirty="0"/>
          </a:p>
        </p:txBody>
      </p:sp>
    </p:spTree>
    <p:extLst>
      <p:ext uri="{BB962C8B-B14F-4D97-AF65-F5344CB8AC3E}">
        <p14:creationId xmlns:p14="http://schemas.microsoft.com/office/powerpoint/2010/main" val="25494466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3CA372-8CE0-4991-AE19-C63D4F0CE64C}"/>
              </a:ext>
            </a:extLst>
          </p:cNvPr>
          <p:cNvSpPr>
            <a:spLocks noGrp="1"/>
          </p:cNvSpPr>
          <p:nvPr>
            <p:ph type="title"/>
          </p:nvPr>
        </p:nvSpPr>
        <p:spPr/>
        <p:txBody>
          <a:bodyPr/>
          <a:lstStyle/>
          <a:p>
            <a:r>
              <a:rPr lang="en-IN" dirty="0"/>
              <a:t>Recursive-Descent Parsing</a:t>
            </a:r>
          </a:p>
        </p:txBody>
      </p:sp>
      <p:sp>
        <p:nvSpPr>
          <p:cNvPr id="3" name="Content Placeholder 2">
            <a:extLst>
              <a:ext uri="{FF2B5EF4-FFF2-40B4-BE49-F238E27FC236}">
                <a16:creationId xmlns:a16="http://schemas.microsoft.com/office/drawing/2014/main" xmlns="" id="{306AFE20-4314-4F18-A611-44CB7FF8DA5A}"/>
              </a:ext>
            </a:extLst>
          </p:cNvPr>
          <p:cNvSpPr>
            <a:spLocks noGrp="1"/>
          </p:cNvSpPr>
          <p:nvPr>
            <p:ph idx="1"/>
          </p:nvPr>
        </p:nvSpPr>
        <p:spPr/>
        <p:txBody>
          <a:bodyPr/>
          <a:lstStyle/>
          <a:p>
            <a:r>
              <a:rPr lang="en-IN" dirty="0"/>
              <a:t>A general form of a top-down parser</a:t>
            </a:r>
          </a:p>
          <a:p>
            <a:r>
              <a:rPr lang="en-IN" dirty="0"/>
              <a:t>It may involve backtracking, i.e., making repeated scans of the input</a:t>
            </a:r>
          </a:p>
          <a:p>
            <a:r>
              <a:rPr lang="en-IN" dirty="0"/>
              <a:t>Backtracking is rarely needed to parse programming languages constructs</a:t>
            </a:r>
          </a:p>
          <a:p>
            <a:r>
              <a:rPr lang="en-IN" dirty="0"/>
              <a:t>Hence backtracking parsers are not seen frequently</a:t>
            </a:r>
          </a:p>
          <a:p>
            <a:r>
              <a:rPr lang="en-IN" dirty="0"/>
              <a:t>A left-recursive grammar can cause the recursive-descent parser (even with backtracking) to go into an infinite loop</a:t>
            </a:r>
          </a:p>
        </p:txBody>
      </p:sp>
    </p:spTree>
    <p:extLst>
      <p:ext uri="{BB962C8B-B14F-4D97-AF65-F5344CB8AC3E}">
        <p14:creationId xmlns:p14="http://schemas.microsoft.com/office/powerpoint/2010/main" val="3056890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FBBF36D-10F7-459E-A8D2-992FD723E690}"/>
              </a:ext>
            </a:extLst>
          </p:cNvPr>
          <p:cNvPicPr>
            <a:picLocks noChangeAspect="1"/>
          </p:cNvPicPr>
          <p:nvPr/>
        </p:nvPicPr>
        <p:blipFill>
          <a:blip r:embed="rId2"/>
          <a:stretch>
            <a:fillRect/>
          </a:stretch>
        </p:blipFill>
        <p:spPr>
          <a:xfrm>
            <a:off x="581144" y="2292544"/>
            <a:ext cx="8245745" cy="3976930"/>
          </a:xfrm>
          <a:prstGeom prst="rect">
            <a:avLst/>
          </a:prstGeom>
        </p:spPr>
      </p:pic>
      <p:pic>
        <p:nvPicPr>
          <p:cNvPr id="7" name="Picture 6">
            <a:extLst>
              <a:ext uri="{FF2B5EF4-FFF2-40B4-BE49-F238E27FC236}">
                <a16:creationId xmlns:a16="http://schemas.microsoft.com/office/drawing/2014/main" xmlns="" id="{E109F201-F329-4B72-8C58-DEE20CB4D1A2}"/>
              </a:ext>
            </a:extLst>
          </p:cNvPr>
          <p:cNvPicPr>
            <a:picLocks noChangeAspect="1"/>
          </p:cNvPicPr>
          <p:nvPr/>
        </p:nvPicPr>
        <p:blipFill>
          <a:blip r:embed="rId3"/>
          <a:stretch>
            <a:fillRect/>
          </a:stretch>
        </p:blipFill>
        <p:spPr>
          <a:xfrm>
            <a:off x="401163" y="268307"/>
            <a:ext cx="8425726" cy="1750497"/>
          </a:xfrm>
          <a:prstGeom prst="rect">
            <a:avLst/>
          </a:prstGeom>
        </p:spPr>
      </p:pic>
    </p:spTree>
    <p:extLst>
      <p:ext uri="{BB962C8B-B14F-4D97-AF65-F5344CB8AC3E}">
        <p14:creationId xmlns:p14="http://schemas.microsoft.com/office/powerpoint/2010/main" val="5458311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481D5AB-36E1-46B2-BC44-B1324ED73888}"/>
              </a:ext>
            </a:extLst>
          </p:cNvPr>
          <p:cNvPicPr>
            <a:picLocks noChangeAspect="1"/>
          </p:cNvPicPr>
          <p:nvPr/>
        </p:nvPicPr>
        <p:blipFill>
          <a:blip r:embed="rId2"/>
          <a:stretch>
            <a:fillRect/>
          </a:stretch>
        </p:blipFill>
        <p:spPr>
          <a:xfrm>
            <a:off x="133034" y="297656"/>
            <a:ext cx="6800850" cy="1838325"/>
          </a:xfrm>
          <a:prstGeom prst="rect">
            <a:avLst/>
          </a:prstGeom>
        </p:spPr>
      </p:pic>
      <p:pic>
        <p:nvPicPr>
          <p:cNvPr id="7" name="Picture 6">
            <a:extLst>
              <a:ext uri="{FF2B5EF4-FFF2-40B4-BE49-F238E27FC236}">
                <a16:creationId xmlns:a16="http://schemas.microsoft.com/office/drawing/2014/main" xmlns="" id="{50906769-A520-4257-BE78-390886B0A59B}"/>
              </a:ext>
            </a:extLst>
          </p:cNvPr>
          <p:cNvPicPr>
            <a:picLocks noChangeAspect="1"/>
          </p:cNvPicPr>
          <p:nvPr/>
        </p:nvPicPr>
        <p:blipFill>
          <a:blip r:embed="rId3"/>
          <a:stretch>
            <a:fillRect/>
          </a:stretch>
        </p:blipFill>
        <p:spPr>
          <a:xfrm>
            <a:off x="260268" y="2073419"/>
            <a:ext cx="5835732" cy="4632061"/>
          </a:xfrm>
          <a:prstGeom prst="rect">
            <a:avLst/>
          </a:prstGeom>
        </p:spPr>
      </p:pic>
      <p:pic>
        <p:nvPicPr>
          <p:cNvPr id="9" name="Picture 8">
            <a:extLst>
              <a:ext uri="{FF2B5EF4-FFF2-40B4-BE49-F238E27FC236}">
                <a16:creationId xmlns:a16="http://schemas.microsoft.com/office/drawing/2014/main" xmlns="" id="{0F1EC31B-A2A5-4E25-AAB7-777EDE7DEE22}"/>
              </a:ext>
            </a:extLst>
          </p:cNvPr>
          <p:cNvPicPr>
            <a:picLocks noChangeAspect="1"/>
          </p:cNvPicPr>
          <p:nvPr/>
        </p:nvPicPr>
        <p:blipFill>
          <a:blip r:embed="rId4"/>
          <a:stretch>
            <a:fillRect/>
          </a:stretch>
        </p:blipFill>
        <p:spPr>
          <a:xfrm>
            <a:off x="6341424" y="3013580"/>
            <a:ext cx="5434761" cy="830840"/>
          </a:xfrm>
          <a:prstGeom prst="rect">
            <a:avLst/>
          </a:prstGeom>
        </p:spPr>
      </p:pic>
    </p:spTree>
    <p:extLst>
      <p:ext uri="{BB962C8B-B14F-4D97-AF65-F5344CB8AC3E}">
        <p14:creationId xmlns:p14="http://schemas.microsoft.com/office/powerpoint/2010/main" val="32325773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08259-E127-48DC-8836-2246FD12FA65}"/>
              </a:ext>
            </a:extLst>
          </p:cNvPr>
          <p:cNvSpPr>
            <a:spLocks noGrp="1"/>
          </p:cNvSpPr>
          <p:nvPr>
            <p:ph type="title"/>
          </p:nvPr>
        </p:nvSpPr>
        <p:spPr/>
        <p:txBody>
          <a:bodyPr/>
          <a:lstStyle/>
          <a:p>
            <a:r>
              <a:rPr lang="en-IN" dirty="0"/>
              <a:t>Predictive Parser</a:t>
            </a:r>
          </a:p>
        </p:txBody>
      </p:sp>
      <p:sp>
        <p:nvSpPr>
          <p:cNvPr id="3" name="Content Placeholder 2">
            <a:extLst>
              <a:ext uri="{FF2B5EF4-FFF2-40B4-BE49-F238E27FC236}">
                <a16:creationId xmlns:a16="http://schemas.microsoft.com/office/drawing/2014/main" xmlns="" id="{2BEC95E8-77C5-4010-B4D8-ADA9100A86D1}"/>
              </a:ext>
            </a:extLst>
          </p:cNvPr>
          <p:cNvSpPr>
            <a:spLocks noGrp="1"/>
          </p:cNvSpPr>
          <p:nvPr>
            <p:ph idx="1"/>
          </p:nvPr>
        </p:nvSpPr>
        <p:spPr/>
        <p:txBody>
          <a:bodyPr/>
          <a:lstStyle/>
          <a:p>
            <a:r>
              <a:rPr lang="en-IN" dirty="0"/>
              <a:t>Write a grammar</a:t>
            </a:r>
          </a:p>
          <a:p>
            <a:r>
              <a:rPr lang="en-IN" dirty="0"/>
              <a:t>Eliminate left recursion</a:t>
            </a:r>
          </a:p>
          <a:p>
            <a:r>
              <a:rPr lang="en-IN" dirty="0"/>
              <a:t>Left factor the resulting grammar</a:t>
            </a:r>
          </a:p>
          <a:p>
            <a:r>
              <a:rPr lang="en-IN" dirty="0"/>
              <a:t>Such a grammar can be parsed by a recursive-descent parser that needs no backtracking – Predictive parser</a:t>
            </a:r>
          </a:p>
        </p:txBody>
      </p:sp>
    </p:spTree>
    <p:extLst>
      <p:ext uri="{BB962C8B-B14F-4D97-AF65-F5344CB8AC3E}">
        <p14:creationId xmlns:p14="http://schemas.microsoft.com/office/powerpoint/2010/main" val="230305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CF48F3-84F5-41E3-BBA2-F2D6037011B1}"/>
              </a:ext>
            </a:extLst>
          </p:cNvPr>
          <p:cNvSpPr>
            <a:spLocks noGrp="1"/>
          </p:cNvSpPr>
          <p:nvPr>
            <p:ph idx="1"/>
          </p:nvPr>
        </p:nvSpPr>
        <p:spPr/>
        <p:txBody>
          <a:bodyPr/>
          <a:lstStyle/>
          <a:p>
            <a:pPr marL="0" indent="0">
              <a:buNone/>
            </a:pPr>
            <a:r>
              <a:rPr lang="en-IN" dirty="0"/>
              <a:t>Reference:</a:t>
            </a:r>
          </a:p>
          <a:p>
            <a:pPr marL="0" indent="0">
              <a:buNone/>
            </a:pPr>
            <a:r>
              <a:rPr lang="en-GB" sz="2800" i="1" dirty="0"/>
              <a:t>Aho, Ulman and Sethi; Compilers, Principles, techniques and tools; Pearson Education Asia, ISBN: 81-7808-046-X.</a:t>
            </a:r>
            <a:endParaRPr lang="en-IN" dirty="0"/>
          </a:p>
        </p:txBody>
      </p:sp>
    </p:spTree>
    <p:extLst>
      <p:ext uri="{BB962C8B-B14F-4D97-AF65-F5344CB8AC3E}">
        <p14:creationId xmlns:p14="http://schemas.microsoft.com/office/powerpoint/2010/main" val="1905711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C14E5E-BFBF-464A-819B-868D69961F13}"/>
              </a:ext>
            </a:extLst>
          </p:cNvPr>
          <p:cNvSpPr>
            <a:spLocks noGrp="1"/>
          </p:cNvSpPr>
          <p:nvPr>
            <p:ph type="title"/>
          </p:nvPr>
        </p:nvSpPr>
        <p:spPr/>
        <p:txBody>
          <a:bodyPr/>
          <a:lstStyle/>
          <a:p>
            <a:r>
              <a:rPr lang="en-IN" dirty="0"/>
              <a:t>Non-recursive Predictive Parser</a:t>
            </a:r>
          </a:p>
        </p:txBody>
      </p:sp>
      <p:pic>
        <p:nvPicPr>
          <p:cNvPr id="5" name="Picture 4">
            <a:extLst>
              <a:ext uri="{FF2B5EF4-FFF2-40B4-BE49-F238E27FC236}">
                <a16:creationId xmlns:a16="http://schemas.microsoft.com/office/drawing/2014/main" xmlns="" id="{E669E98D-31BC-435A-9D1B-488B21EEBBF6}"/>
              </a:ext>
            </a:extLst>
          </p:cNvPr>
          <p:cNvPicPr>
            <a:picLocks noChangeAspect="1"/>
          </p:cNvPicPr>
          <p:nvPr/>
        </p:nvPicPr>
        <p:blipFill>
          <a:blip r:embed="rId2"/>
          <a:stretch>
            <a:fillRect/>
          </a:stretch>
        </p:blipFill>
        <p:spPr>
          <a:xfrm>
            <a:off x="695695" y="1457490"/>
            <a:ext cx="7508685" cy="5035385"/>
          </a:xfrm>
          <a:prstGeom prst="rect">
            <a:avLst/>
          </a:prstGeom>
        </p:spPr>
      </p:pic>
    </p:spTree>
    <p:extLst>
      <p:ext uri="{BB962C8B-B14F-4D97-AF65-F5344CB8AC3E}">
        <p14:creationId xmlns:p14="http://schemas.microsoft.com/office/powerpoint/2010/main" val="2343931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3F50BEB-560A-42B7-AC16-958FB3510387}"/>
              </a:ext>
            </a:extLst>
          </p:cNvPr>
          <p:cNvPicPr>
            <a:picLocks noChangeAspect="1"/>
          </p:cNvPicPr>
          <p:nvPr/>
        </p:nvPicPr>
        <p:blipFill>
          <a:blip r:embed="rId2"/>
          <a:stretch>
            <a:fillRect/>
          </a:stretch>
        </p:blipFill>
        <p:spPr>
          <a:xfrm>
            <a:off x="838200" y="365125"/>
            <a:ext cx="8089450" cy="5811838"/>
          </a:xfrm>
          <a:prstGeom prst="rect">
            <a:avLst/>
          </a:prstGeom>
        </p:spPr>
      </p:pic>
    </p:spTree>
    <p:extLst>
      <p:ext uri="{BB962C8B-B14F-4D97-AF65-F5344CB8AC3E}">
        <p14:creationId xmlns:p14="http://schemas.microsoft.com/office/powerpoint/2010/main" val="2400478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7805B5-8DD9-4D76-9E2C-514315822F82}"/>
              </a:ext>
            </a:extLst>
          </p:cNvPr>
          <p:cNvSpPr>
            <a:spLocks noGrp="1"/>
          </p:cNvSpPr>
          <p:nvPr>
            <p:ph type="title"/>
          </p:nvPr>
        </p:nvSpPr>
        <p:spPr/>
        <p:txBody>
          <a:bodyPr/>
          <a:lstStyle/>
          <a:p>
            <a:r>
              <a:rPr lang="en-IN" dirty="0"/>
              <a:t>First and Follow</a:t>
            </a:r>
          </a:p>
        </p:txBody>
      </p:sp>
      <p:sp>
        <p:nvSpPr>
          <p:cNvPr id="3" name="Content Placeholder 2">
            <a:extLst>
              <a:ext uri="{FF2B5EF4-FFF2-40B4-BE49-F238E27FC236}">
                <a16:creationId xmlns:a16="http://schemas.microsoft.com/office/drawing/2014/main" xmlns="" id="{1E27D244-3550-4247-B17D-475F25ED9323}"/>
              </a:ext>
            </a:extLst>
          </p:cNvPr>
          <p:cNvSpPr>
            <a:spLocks noGrp="1"/>
          </p:cNvSpPr>
          <p:nvPr>
            <p:ph idx="1"/>
          </p:nvPr>
        </p:nvSpPr>
        <p:spPr/>
        <p:txBody>
          <a:bodyPr/>
          <a:lstStyle/>
          <a:p>
            <a:r>
              <a:rPr lang="en-IN" dirty="0"/>
              <a:t>The construction of both top-down and bottom-up parsers is aided by two functions- FIRST and FOLLOW</a:t>
            </a:r>
          </a:p>
          <a:p>
            <a:r>
              <a:rPr lang="en-IN" dirty="0"/>
              <a:t>During top-down parsing, FIRST and FOLLOW allow us to choose which production to apply, based on the next input symbol</a:t>
            </a:r>
          </a:p>
          <a:p>
            <a:r>
              <a:rPr lang="en-IN" dirty="0"/>
              <a:t>During panic-mode recovery, sets of tokens produced by FOLLOW can be used as synchronizing tokens</a:t>
            </a:r>
          </a:p>
        </p:txBody>
      </p:sp>
    </p:spTree>
    <p:extLst>
      <p:ext uri="{BB962C8B-B14F-4D97-AF65-F5344CB8AC3E}">
        <p14:creationId xmlns:p14="http://schemas.microsoft.com/office/powerpoint/2010/main" val="381148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9DDD18A-AEBA-4389-B63C-76EC2067BAB3}"/>
              </a:ext>
            </a:extLst>
          </p:cNvPr>
          <p:cNvPicPr>
            <a:picLocks noChangeAspect="1"/>
          </p:cNvPicPr>
          <p:nvPr/>
        </p:nvPicPr>
        <p:blipFill>
          <a:blip r:embed="rId2"/>
          <a:stretch>
            <a:fillRect/>
          </a:stretch>
        </p:blipFill>
        <p:spPr>
          <a:xfrm>
            <a:off x="782866" y="520967"/>
            <a:ext cx="10626267" cy="1145970"/>
          </a:xfrm>
          <a:prstGeom prst="rect">
            <a:avLst/>
          </a:prstGeom>
        </p:spPr>
      </p:pic>
      <p:pic>
        <p:nvPicPr>
          <p:cNvPr id="7" name="Picture 6">
            <a:extLst>
              <a:ext uri="{FF2B5EF4-FFF2-40B4-BE49-F238E27FC236}">
                <a16:creationId xmlns:a16="http://schemas.microsoft.com/office/drawing/2014/main" xmlns="" id="{9530898E-647B-42A8-B1A9-0BFB31102090}"/>
              </a:ext>
            </a:extLst>
          </p:cNvPr>
          <p:cNvPicPr>
            <a:picLocks noChangeAspect="1"/>
          </p:cNvPicPr>
          <p:nvPr/>
        </p:nvPicPr>
        <p:blipFill>
          <a:blip r:embed="rId3"/>
          <a:stretch>
            <a:fillRect/>
          </a:stretch>
        </p:blipFill>
        <p:spPr>
          <a:xfrm>
            <a:off x="838200" y="1825625"/>
            <a:ext cx="9578129" cy="3815154"/>
          </a:xfrm>
          <a:prstGeom prst="rect">
            <a:avLst/>
          </a:prstGeom>
        </p:spPr>
      </p:pic>
      <p:cxnSp>
        <p:nvCxnSpPr>
          <p:cNvPr id="3" name="Straight Connector 2"/>
          <p:cNvCxnSpPr/>
          <p:nvPr/>
        </p:nvCxnSpPr>
        <p:spPr>
          <a:xfrm flipV="1">
            <a:off x="1303020" y="857250"/>
            <a:ext cx="2205990" cy="22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11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59708B-E28F-4389-ABF1-A4E73BEDFCAB}"/>
              </a:ext>
            </a:extLst>
          </p:cNvPr>
          <p:cNvPicPr>
            <a:picLocks noChangeAspect="1"/>
          </p:cNvPicPr>
          <p:nvPr/>
        </p:nvPicPr>
        <p:blipFill>
          <a:blip r:embed="rId2"/>
          <a:stretch>
            <a:fillRect/>
          </a:stretch>
        </p:blipFill>
        <p:spPr>
          <a:xfrm>
            <a:off x="528885" y="499010"/>
            <a:ext cx="8638866" cy="5736659"/>
          </a:xfrm>
          <a:prstGeom prst="rect">
            <a:avLst/>
          </a:prstGeom>
        </p:spPr>
      </p:pic>
    </p:spTree>
    <p:extLst>
      <p:ext uri="{BB962C8B-B14F-4D97-AF65-F5344CB8AC3E}">
        <p14:creationId xmlns:p14="http://schemas.microsoft.com/office/powerpoint/2010/main" val="1474184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327D15-7C09-4497-9683-54EE84DE6076}"/>
              </a:ext>
            </a:extLst>
          </p:cNvPr>
          <p:cNvPicPr>
            <a:picLocks noChangeAspect="1"/>
          </p:cNvPicPr>
          <p:nvPr/>
        </p:nvPicPr>
        <p:blipFill>
          <a:blip r:embed="rId2"/>
          <a:stretch>
            <a:fillRect/>
          </a:stretch>
        </p:blipFill>
        <p:spPr>
          <a:xfrm>
            <a:off x="648194" y="887638"/>
            <a:ext cx="11088694" cy="3031219"/>
          </a:xfrm>
          <a:prstGeom prst="rect">
            <a:avLst/>
          </a:prstGeom>
        </p:spPr>
      </p:pic>
      <p:cxnSp>
        <p:nvCxnSpPr>
          <p:cNvPr id="6" name="Straight Connector 5">
            <a:extLst>
              <a:ext uri="{FF2B5EF4-FFF2-40B4-BE49-F238E27FC236}">
                <a16:creationId xmlns:a16="http://schemas.microsoft.com/office/drawing/2014/main" xmlns="" id="{73429D63-FB7B-49C3-85FE-84C6B22C2018}"/>
              </a:ext>
            </a:extLst>
          </p:cNvPr>
          <p:cNvCxnSpPr/>
          <p:nvPr/>
        </p:nvCxnSpPr>
        <p:spPr>
          <a:xfrm>
            <a:off x="2755075" y="1995055"/>
            <a:ext cx="0" cy="463137"/>
          </a:xfrm>
          <a:prstGeom prst="line">
            <a:avLst/>
          </a:prstGeom>
        </p:spPr>
        <p:style>
          <a:lnRef idx="1">
            <a:schemeClr val="accent2"/>
          </a:lnRef>
          <a:fillRef idx="0">
            <a:schemeClr val="accent2"/>
          </a:fillRef>
          <a:effectRef idx="0">
            <a:schemeClr val="accent2"/>
          </a:effectRef>
          <a:fontRef idx="minor">
            <a:schemeClr val="tx1"/>
          </a:fontRef>
        </p:style>
      </p:cxnSp>
      <p:cxnSp>
        <p:nvCxnSpPr>
          <p:cNvPr id="3" name="Straight Connector 2"/>
          <p:cNvCxnSpPr/>
          <p:nvPr/>
        </p:nvCxnSpPr>
        <p:spPr>
          <a:xfrm>
            <a:off x="1280160" y="1245870"/>
            <a:ext cx="24460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89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5D9EE45-0B4E-4D17-8512-D80C064ACDFC}"/>
              </a:ext>
            </a:extLst>
          </p:cNvPr>
          <p:cNvPicPr>
            <a:picLocks noChangeAspect="1"/>
          </p:cNvPicPr>
          <p:nvPr/>
        </p:nvPicPr>
        <p:blipFill>
          <a:blip r:embed="rId2"/>
          <a:stretch>
            <a:fillRect/>
          </a:stretch>
        </p:blipFill>
        <p:spPr>
          <a:xfrm>
            <a:off x="463514" y="699181"/>
            <a:ext cx="10667788" cy="1760558"/>
          </a:xfrm>
          <a:prstGeom prst="rect">
            <a:avLst/>
          </a:prstGeom>
        </p:spPr>
      </p:pic>
      <p:pic>
        <p:nvPicPr>
          <p:cNvPr id="7" name="Picture 6">
            <a:extLst>
              <a:ext uri="{FF2B5EF4-FFF2-40B4-BE49-F238E27FC236}">
                <a16:creationId xmlns:a16="http://schemas.microsoft.com/office/drawing/2014/main" xmlns="" id="{3CF3BB32-340E-46F7-B5DC-8E6378D0DAC3}"/>
              </a:ext>
            </a:extLst>
          </p:cNvPr>
          <p:cNvPicPr>
            <a:picLocks noChangeAspect="1"/>
          </p:cNvPicPr>
          <p:nvPr/>
        </p:nvPicPr>
        <p:blipFill>
          <a:blip r:embed="rId3"/>
          <a:stretch>
            <a:fillRect/>
          </a:stretch>
        </p:blipFill>
        <p:spPr>
          <a:xfrm>
            <a:off x="716313" y="2711903"/>
            <a:ext cx="10563768" cy="2103541"/>
          </a:xfrm>
          <a:prstGeom prst="rect">
            <a:avLst/>
          </a:prstGeom>
        </p:spPr>
      </p:pic>
      <p:sp>
        <p:nvSpPr>
          <p:cNvPr id="2" name="Rectangle 1">
            <a:extLst>
              <a:ext uri="{FF2B5EF4-FFF2-40B4-BE49-F238E27FC236}">
                <a16:creationId xmlns:a16="http://schemas.microsoft.com/office/drawing/2014/main" xmlns="" id="{A75EBCE5-A5B0-4679-BD9F-80AF70313C04}"/>
              </a:ext>
            </a:extLst>
          </p:cNvPr>
          <p:cNvSpPr/>
          <p:nvPr/>
        </p:nvSpPr>
        <p:spPr>
          <a:xfrm>
            <a:off x="4512623" y="2711903"/>
            <a:ext cx="1448790" cy="5775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D47279BC-25F5-42A2-BDB7-689DF69783BD}"/>
              </a:ext>
            </a:extLst>
          </p:cNvPr>
          <p:cNvSpPr/>
          <p:nvPr/>
        </p:nvSpPr>
        <p:spPr>
          <a:xfrm>
            <a:off x="4665023" y="3687473"/>
            <a:ext cx="1448790" cy="5775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8C72E14B-E6A5-41AA-8785-6EDA7E6B52EF}"/>
              </a:ext>
            </a:extLst>
          </p:cNvPr>
          <p:cNvSpPr txBox="1"/>
          <p:nvPr/>
        </p:nvSpPr>
        <p:spPr>
          <a:xfrm>
            <a:off x="4512623" y="3318141"/>
            <a:ext cx="1448790" cy="369332"/>
          </a:xfrm>
          <a:prstGeom prst="rect">
            <a:avLst/>
          </a:prstGeom>
          <a:noFill/>
        </p:spPr>
        <p:txBody>
          <a:bodyPr wrap="square" rtlCol="0">
            <a:spAutoFit/>
          </a:bodyPr>
          <a:lstStyle/>
          <a:p>
            <a:r>
              <a:rPr lang="en-IN" dirty="0"/>
              <a:t>  E           (  E  )</a:t>
            </a:r>
          </a:p>
        </p:txBody>
      </p:sp>
      <p:cxnSp>
        <p:nvCxnSpPr>
          <p:cNvPr id="9" name="Straight Arrow Connector 8">
            <a:extLst>
              <a:ext uri="{FF2B5EF4-FFF2-40B4-BE49-F238E27FC236}">
                <a16:creationId xmlns:a16="http://schemas.microsoft.com/office/drawing/2014/main" xmlns="" id="{03496528-0833-4FFA-AFB3-4376F3E19D9E}"/>
              </a:ext>
            </a:extLst>
          </p:cNvPr>
          <p:cNvCxnSpPr/>
          <p:nvPr/>
        </p:nvCxnSpPr>
        <p:spPr>
          <a:xfrm>
            <a:off x="4916384" y="3541629"/>
            <a:ext cx="3206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652B54FE-5E5F-41F7-ABD7-2793834DA0EE}"/>
              </a:ext>
            </a:extLst>
          </p:cNvPr>
          <p:cNvSpPr txBox="1"/>
          <p:nvPr/>
        </p:nvSpPr>
        <p:spPr>
          <a:xfrm>
            <a:off x="4665023" y="4659454"/>
            <a:ext cx="1448790" cy="369332"/>
          </a:xfrm>
          <a:prstGeom prst="rect">
            <a:avLst/>
          </a:prstGeom>
          <a:noFill/>
        </p:spPr>
        <p:txBody>
          <a:bodyPr wrap="square" rtlCol="0">
            <a:spAutoFit/>
          </a:bodyPr>
          <a:lstStyle/>
          <a:p>
            <a:r>
              <a:rPr lang="en-IN" dirty="0"/>
              <a:t>  E          aA</a:t>
            </a:r>
          </a:p>
        </p:txBody>
      </p:sp>
      <p:cxnSp>
        <p:nvCxnSpPr>
          <p:cNvPr id="12" name="Straight Arrow Connector 11">
            <a:extLst>
              <a:ext uri="{FF2B5EF4-FFF2-40B4-BE49-F238E27FC236}">
                <a16:creationId xmlns:a16="http://schemas.microsoft.com/office/drawing/2014/main" xmlns="" id="{E444C770-1759-4842-AB06-D6FFE2480DE5}"/>
              </a:ext>
            </a:extLst>
          </p:cNvPr>
          <p:cNvCxnSpPr/>
          <p:nvPr/>
        </p:nvCxnSpPr>
        <p:spPr>
          <a:xfrm>
            <a:off x="5068784" y="4844120"/>
            <a:ext cx="3206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6253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6184C10-E864-429F-93FD-80B6064570F0}"/>
              </a:ext>
            </a:extLst>
          </p:cNvPr>
          <p:cNvPicPr>
            <a:picLocks noChangeAspect="1"/>
          </p:cNvPicPr>
          <p:nvPr/>
        </p:nvPicPr>
        <p:blipFill>
          <a:blip r:embed="rId2"/>
          <a:stretch>
            <a:fillRect/>
          </a:stretch>
        </p:blipFill>
        <p:spPr>
          <a:xfrm>
            <a:off x="838200" y="365125"/>
            <a:ext cx="6168242" cy="1793694"/>
          </a:xfrm>
          <a:prstGeom prst="rect">
            <a:avLst/>
          </a:prstGeom>
        </p:spPr>
      </p:pic>
      <p:pic>
        <p:nvPicPr>
          <p:cNvPr id="7" name="Picture 6">
            <a:extLst>
              <a:ext uri="{FF2B5EF4-FFF2-40B4-BE49-F238E27FC236}">
                <a16:creationId xmlns:a16="http://schemas.microsoft.com/office/drawing/2014/main" xmlns="" id="{2906846C-6089-485F-8423-2379A3A6E601}"/>
              </a:ext>
            </a:extLst>
          </p:cNvPr>
          <p:cNvPicPr>
            <a:picLocks noChangeAspect="1"/>
          </p:cNvPicPr>
          <p:nvPr/>
        </p:nvPicPr>
        <p:blipFill>
          <a:blip r:embed="rId3"/>
          <a:stretch>
            <a:fillRect/>
          </a:stretch>
        </p:blipFill>
        <p:spPr>
          <a:xfrm>
            <a:off x="600693" y="2351972"/>
            <a:ext cx="9171762" cy="3740070"/>
          </a:xfrm>
          <a:prstGeom prst="rect">
            <a:avLst/>
          </a:prstGeom>
        </p:spPr>
      </p:pic>
    </p:spTree>
    <p:extLst>
      <p:ext uri="{BB962C8B-B14F-4D97-AF65-F5344CB8AC3E}">
        <p14:creationId xmlns:p14="http://schemas.microsoft.com/office/powerpoint/2010/main" val="2724213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BA72F94-2AB3-425D-A8DB-2B74D2E12F50}"/>
              </a:ext>
            </a:extLst>
          </p:cNvPr>
          <p:cNvPicPr>
            <a:picLocks noChangeAspect="1"/>
          </p:cNvPicPr>
          <p:nvPr/>
        </p:nvPicPr>
        <p:blipFill>
          <a:blip r:embed="rId2"/>
          <a:stretch>
            <a:fillRect/>
          </a:stretch>
        </p:blipFill>
        <p:spPr>
          <a:xfrm>
            <a:off x="950211" y="596110"/>
            <a:ext cx="5467350" cy="1589878"/>
          </a:xfrm>
          <a:prstGeom prst="rect">
            <a:avLst/>
          </a:prstGeom>
        </p:spPr>
      </p:pic>
      <p:pic>
        <p:nvPicPr>
          <p:cNvPr id="7" name="Picture 6">
            <a:extLst>
              <a:ext uri="{FF2B5EF4-FFF2-40B4-BE49-F238E27FC236}">
                <a16:creationId xmlns:a16="http://schemas.microsoft.com/office/drawing/2014/main" xmlns="" id="{29DF7C75-A32E-4953-8539-D37924AC6F46}"/>
              </a:ext>
            </a:extLst>
          </p:cNvPr>
          <p:cNvPicPr>
            <a:picLocks noChangeAspect="1"/>
          </p:cNvPicPr>
          <p:nvPr/>
        </p:nvPicPr>
        <p:blipFill>
          <a:blip r:embed="rId3"/>
          <a:stretch>
            <a:fillRect/>
          </a:stretch>
        </p:blipFill>
        <p:spPr>
          <a:xfrm>
            <a:off x="950211" y="2185988"/>
            <a:ext cx="6562725" cy="3990975"/>
          </a:xfrm>
          <a:prstGeom prst="rect">
            <a:avLst/>
          </a:prstGeom>
        </p:spPr>
      </p:pic>
    </p:spTree>
    <p:extLst>
      <p:ext uri="{BB962C8B-B14F-4D97-AF65-F5344CB8AC3E}">
        <p14:creationId xmlns:p14="http://schemas.microsoft.com/office/powerpoint/2010/main" val="4163168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DA8181E8-77B8-4751-AE3A-1488F39EFDF3}"/>
              </a:ext>
            </a:extLst>
          </p:cNvPr>
          <p:cNvGraphicFramePr>
            <a:graphicFrameLocks noGrp="1"/>
          </p:cNvGraphicFramePr>
          <p:nvPr>
            <p:ph idx="1"/>
            <p:extLst>
              <p:ext uri="{D42A27DB-BD31-4B8C-83A1-F6EECF244321}">
                <p14:modId xmlns:p14="http://schemas.microsoft.com/office/powerpoint/2010/main" val="988278207"/>
              </p:ext>
            </p:extLst>
          </p:nvPr>
        </p:nvGraphicFramePr>
        <p:xfrm>
          <a:off x="624444" y="2870654"/>
          <a:ext cx="6381998" cy="2494280"/>
        </p:xfrm>
        <a:graphic>
          <a:graphicData uri="http://schemas.openxmlformats.org/drawingml/2006/table">
            <a:tbl>
              <a:tblPr firstRow="1" bandRow="1">
                <a:tableStyleId>{5C22544A-7EE6-4342-B048-85BDC9FD1C3A}</a:tableStyleId>
              </a:tblPr>
              <a:tblGrid>
                <a:gridCol w="1453738">
                  <a:extLst>
                    <a:ext uri="{9D8B030D-6E8A-4147-A177-3AD203B41FA5}">
                      <a16:colId xmlns:a16="http://schemas.microsoft.com/office/drawing/2014/main" xmlns="" val="3591369114"/>
                    </a:ext>
                  </a:extLst>
                </a:gridCol>
                <a:gridCol w="570015">
                  <a:extLst>
                    <a:ext uri="{9D8B030D-6E8A-4147-A177-3AD203B41FA5}">
                      <a16:colId xmlns:a16="http://schemas.microsoft.com/office/drawing/2014/main" xmlns="" val="1611510302"/>
                    </a:ext>
                  </a:extLst>
                </a:gridCol>
                <a:gridCol w="866899">
                  <a:extLst>
                    <a:ext uri="{9D8B030D-6E8A-4147-A177-3AD203B41FA5}">
                      <a16:colId xmlns:a16="http://schemas.microsoft.com/office/drawing/2014/main" xmlns="" val="312261388"/>
                    </a:ext>
                  </a:extLst>
                </a:gridCol>
                <a:gridCol w="748146">
                  <a:extLst>
                    <a:ext uri="{9D8B030D-6E8A-4147-A177-3AD203B41FA5}">
                      <a16:colId xmlns:a16="http://schemas.microsoft.com/office/drawing/2014/main" xmlns="" val="1398445960"/>
                    </a:ext>
                  </a:extLst>
                </a:gridCol>
                <a:gridCol w="878774">
                  <a:extLst>
                    <a:ext uri="{9D8B030D-6E8A-4147-A177-3AD203B41FA5}">
                      <a16:colId xmlns:a16="http://schemas.microsoft.com/office/drawing/2014/main" xmlns="" val="38939702"/>
                    </a:ext>
                  </a:extLst>
                </a:gridCol>
                <a:gridCol w="807522">
                  <a:extLst>
                    <a:ext uri="{9D8B030D-6E8A-4147-A177-3AD203B41FA5}">
                      <a16:colId xmlns:a16="http://schemas.microsoft.com/office/drawing/2014/main" xmlns="" val="2568986721"/>
                    </a:ext>
                  </a:extLst>
                </a:gridCol>
                <a:gridCol w="1056904">
                  <a:extLst>
                    <a:ext uri="{9D8B030D-6E8A-4147-A177-3AD203B41FA5}">
                      <a16:colId xmlns:a16="http://schemas.microsoft.com/office/drawing/2014/main" xmlns="" val="123722772"/>
                    </a:ext>
                  </a:extLst>
                </a:gridCol>
              </a:tblGrid>
              <a:tr h="370840">
                <a:tc>
                  <a:txBody>
                    <a:bodyPr/>
                    <a:lstStyle/>
                    <a:p>
                      <a:r>
                        <a:rPr lang="en-IN" dirty="0"/>
                        <a:t>Non-terminal – X</a:t>
                      </a:r>
                    </a:p>
                  </a:txBody>
                  <a:tcPr/>
                </a:tc>
                <a:tc gridSpan="2">
                  <a:txBody>
                    <a:bodyPr/>
                    <a:lstStyle/>
                    <a:p>
                      <a:r>
                        <a:rPr lang="en-IN" dirty="0"/>
                        <a:t>FIRST(X)</a:t>
                      </a:r>
                    </a:p>
                  </a:txBody>
                  <a:tcPr/>
                </a:tc>
                <a:tc hMerge="1">
                  <a:txBody>
                    <a:bodyPr/>
                    <a:lstStyle/>
                    <a:p>
                      <a:endParaRPr lang="en-IN"/>
                    </a:p>
                  </a:txBody>
                  <a:tcPr/>
                </a:tc>
                <a:tc gridSpan="4">
                  <a:txBody>
                    <a:bodyPr/>
                    <a:lstStyle/>
                    <a:p>
                      <a:r>
                        <a:rPr lang="en-IN" dirty="0"/>
                        <a:t>FOLLOW(X)</a:t>
                      </a:r>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593634055"/>
                  </a:ext>
                </a:extLst>
              </a:tr>
              <a:tr h="370840">
                <a:tc>
                  <a:txBody>
                    <a:bodyPr/>
                    <a:lstStyle/>
                    <a:p>
                      <a:r>
                        <a:rPr lang="en-IN" dirty="0"/>
                        <a:t>E</a:t>
                      </a:r>
                    </a:p>
                  </a:txBody>
                  <a:tcPr/>
                </a:tc>
                <a:tc>
                  <a:txBody>
                    <a:bodyPr/>
                    <a:lstStyle/>
                    <a:p>
                      <a:r>
                        <a:rPr lang="en-IN" dirty="0"/>
                        <a:t>(</a:t>
                      </a:r>
                    </a:p>
                  </a:txBody>
                  <a:tcPr/>
                </a:tc>
                <a:tc>
                  <a:txBody>
                    <a:bodyPr/>
                    <a:lstStyle/>
                    <a:p>
                      <a:r>
                        <a:rPr lang="en-IN" dirty="0"/>
                        <a:t>id</a:t>
                      </a:r>
                    </a:p>
                  </a:txBody>
                  <a:tcPr/>
                </a:tc>
                <a:tc gridSpan="2">
                  <a:txBody>
                    <a:bodyPr/>
                    <a:lstStyle/>
                    <a:p>
                      <a:r>
                        <a:rPr lang="en-IN" dirty="0"/>
                        <a:t>$</a:t>
                      </a:r>
                    </a:p>
                  </a:txBody>
                  <a:tcPr/>
                </a:tc>
                <a:tc hMerge="1">
                  <a:txBody>
                    <a:bodyPr/>
                    <a:lstStyle/>
                    <a:p>
                      <a:endParaRPr lang="en-IN"/>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3692852018"/>
                  </a:ext>
                </a:extLst>
              </a:tr>
              <a:tr h="370840">
                <a:tc>
                  <a:txBody>
                    <a:bodyPr/>
                    <a:lstStyle/>
                    <a:p>
                      <a:r>
                        <a:rPr lang="en-IN" dirty="0"/>
                        <a:t>E’</a:t>
                      </a:r>
                    </a:p>
                  </a:txBody>
                  <a:tcPr/>
                </a:tc>
                <a:tc>
                  <a:txBody>
                    <a:bodyPr/>
                    <a:lstStyle/>
                    <a:p>
                      <a:r>
                        <a:rPr lang="en-IN" dirty="0"/>
                        <a:t>+</a:t>
                      </a:r>
                    </a:p>
                  </a:txBody>
                  <a:tcPr/>
                </a:tc>
                <a:tc>
                  <a:txBody>
                    <a:bodyPr/>
                    <a:lstStyle/>
                    <a:p>
                      <a:r>
                        <a:rPr lang="el-GR" dirty="0"/>
                        <a:t>ϵ</a:t>
                      </a:r>
                      <a:endParaRPr lang="en-IN" dirty="0"/>
                    </a:p>
                  </a:txBody>
                  <a:tcPr/>
                </a:tc>
                <a:tc gridSpan="2">
                  <a:txBody>
                    <a:bodyPr/>
                    <a:lstStyle/>
                    <a:p>
                      <a:r>
                        <a:rPr lang="en-IN" dirty="0"/>
                        <a:t>$</a:t>
                      </a:r>
                    </a:p>
                  </a:txBody>
                  <a:tcPr/>
                </a:tc>
                <a:tc hMerge="1">
                  <a:txBody>
                    <a:bodyPr/>
                    <a:lstStyle/>
                    <a:p>
                      <a:endParaRPr lang="en-IN"/>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40561233"/>
                  </a:ext>
                </a:extLst>
              </a:tr>
              <a:tr h="370840">
                <a:tc>
                  <a:txBody>
                    <a:bodyPr/>
                    <a:lstStyle/>
                    <a:p>
                      <a:r>
                        <a:rPr lang="en-IN" dirty="0"/>
                        <a:t>T</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423817810"/>
                  </a:ext>
                </a:extLst>
              </a:tr>
              <a:tr h="370840">
                <a:tc>
                  <a:txBody>
                    <a:bodyPr/>
                    <a:lstStyle/>
                    <a:p>
                      <a:r>
                        <a:rPr lang="en-IN" dirty="0"/>
                        <a:t>T’</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ϵ</a:t>
                      </a:r>
                      <a:endParaRPr lang="en-IN" dirty="0"/>
                    </a:p>
                  </a:txBody>
                  <a:tcPr/>
                </a:tc>
                <a:tc>
                  <a:txBody>
                    <a:bodyPr/>
                    <a:lstStyle/>
                    <a:p>
                      <a:r>
                        <a:rPr lang="en-IN" dirty="0"/>
                        <a:t>+</a:t>
                      </a:r>
                    </a:p>
                  </a:txBody>
                  <a:tcPr/>
                </a:tc>
                <a:tc>
                  <a:txBody>
                    <a:bodyPr/>
                    <a:lstStyle/>
                    <a:p>
                      <a:r>
                        <a:rPr lang="en-IN" dirty="0"/>
                        <a:t>$</a:t>
                      </a:r>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245637027"/>
                  </a:ext>
                </a:extLst>
              </a:tr>
              <a:tr h="370840">
                <a:tc>
                  <a:txBody>
                    <a:bodyPr/>
                    <a:lstStyle/>
                    <a:p>
                      <a:r>
                        <a:rPr lang="en-IN" dirty="0"/>
                        <a:t>F</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2454011093"/>
                  </a:ext>
                </a:extLst>
              </a:tr>
            </a:tbl>
          </a:graphicData>
        </a:graphic>
      </p:graphicFrame>
      <p:pic>
        <p:nvPicPr>
          <p:cNvPr id="6" name="Picture 5">
            <a:extLst>
              <a:ext uri="{FF2B5EF4-FFF2-40B4-BE49-F238E27FC236}">
                <a16:creationId xmlns:a16="http://schemas.microsoft.com/office/drawing/2014/main" xmlns="" id="{EBF199B3-B670-4888-9A26-412D139E44DD}"/>
              </a:ext>
            </a:extLst>
          </p:cNvPr>
          <p:cNvPicPr>
            <a:picLocks noChangeAspect="1"/>
          </p:cNvPicPr>
          <p:nvPr/>
        </p:nvPicPr>
        <p:blipFill>
          <a:blip r:embed="rId2"/>
          <a:stretch>
            <a:fillRect/>
          </a:stretch>
        </p:blipFill>
        <p:spPr>
          <a:xfrm>
            <a:off x="838200" y="519505"/>
            <a:ext cx="6168242" cy="1793694"/>
          </a:xfrm>
          <a:prstGeom prst="rect">
            <a:avLst/>
          </a:prstGeom>
        </p:spPr>
      </p:pic>
      <p:cxnSp>
        <p:nvCxnSpPr>
          <p:cNvPr id="8" name="Straight Connector 7">
            <a:extLst>
              <a:ext uri="{FF2B5EF4-FFF2-40B4-BE49-F238E27FC236}">
                <a16:creationId xmlns:a16="http://schemas.microsoft.com/office/drawing/2014/main" xmlns="" id="{200D3DE7-3A5E-492C-BAA9-3ACFB39EF20D}"/>
              </a:ext>
            </a:extLst>
          </p:cNvPr>
          <p:cNvCxnSpPr/>
          <p:nvPr/>
        </p:nvCxnSpPr>
        <p:spPr>
          <a:xfrm>
            <a:off x="5943600" y="3533775"/>
            <a:ext cx="0" cy="1428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08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A5A30D-BADA-45A6-A48F-43403E534115}"/>
              </a:ext>
            </a:extLst>
          </p:cNvPr>
          <p:cNvSpPr>
            <a:spLocks noGrp="1"/>
          </p:cNvSpPr>
          <p:nvPr>
            <p:ph type="title"/>
          </p:nvPr>
        </p:nvSpPr>
        <p:spPr>
          <a:xfrm>
            <a:off x="396573" y="320675"/>
            <a:ext cx="11407487" cy="1325563"/>
          </a:xfrm>
        </p:spPr>
        <p:txBody>
          <a:bodyPr>
            <a:normAutofit/>
          </a:bodyPr>
          <a:lstStyle/>
          <a:p>
            <a:r>
              <a:rPr lang="en-IN" sz="5400"/>
              <a:t>Chapter 4: Syntax Analysis</a:t>
            </a:r>
          </a:p>
        </p:txBody>
      </p:sp>
      <p:sp>
        <p:nvSpPr>
          <p:cNvPr id="9" name="Rectangle 8">
            <a:extLst>
              <a:ext uri="{FF2B5EF4-FFF2-40B4-BE49-F238E27FC236}">
                <a16:creationId xmlns:a16="http://schemas.microsoft.com/office/drawing/2014/main" xmlns="" id="{37E32B78-23DD-4E77-8B9C-7779E3BF20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xmlns="" id="{95E67713-328B-4EC8-ADAF-76758F3C1C1E}"/>
              </a:ext>
            </a:extLst>
          </p:cNvPr>
          <p:cNvGraphicFramePr>
            <a:graphicFrameLocks noGrp="1"/>
          </p:cNvGraphicFramePr>
          <p:nvPr>
            <p:ph idx="1"/>
            <p:extLst>
              <p:ext uri="{D42A27DB-BD31-4B8C-83A1-F6EECF244321}">
                <p14:modId xmlns:p14="http://schemas.microsoft.com/office/powerpoint/2010/main" val="3223348542"/>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5286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6F8C711-5C39-4E01-87DE-BC18CFB334F9}"/>
              </a:ext>
            </a:extLst>
          </p:cNvPr>
          <p:cNvPicPr>
            <a:picLocks noChangeAspect="1"/>
          </p:cNvPicPr>
          <p:nvPr/>
        </p:nvPicPr>
        <p:blipFill>
          <a:blip r:embed="rId2"/>
          <a:stretch>
            <a:fillRect/>
          </a:stretch>
        </p:blipFill>
        <p:spPr>
          <a:xfrm>
            <a:off x="701040" y="365125"/>
            <a:ext cx="10079073" cy="3767488"/>
          </a:xfrm>
          <a:prstGeom prst="rect">
            <a:avLst/>
          </a:prstGeom>
        </p:spPr>
      </p:pic>
      <p:pic>
        <p:nvPicPr>
          <p:cNvPr id="7" name="Picture 6">
            <a:extLst>
              <a:ext uri="{FF2B5EF4-FFF2-40B4-BE49-F238E27FC236}">
                <a16:creationId xmlns:a16="http://schemas.microsoft.com/office/drawing/2014/main" xmlns="" id="{CABD29BB-E87B-4397-9CD3-ACEDE2163915}"/>
              </a:ext>
            </a:extLst>
          </p:cNvPr>
          <p:cNvPicPr>
            <a:picLocks noChangeAspect="1"/>
          </p:cNvPicPr>
          <p:nvPr/>
        </p:nvPicPr>
        <p:blipFill>
          <a:blip r:embed="rId3"/>
          <a:stretch>
            <a:fillRect/>
          </a:stretch>
        </p:blipFill>
        <p:spPr>
          <a:xfrm>
            <a:off x="1053328" y="4132613"/>
            <a:ext cx="9374496" cy="1213015"/>
          </a:xfrm>
          <a:prstGeom prst="rect">
            <a:avLst/>
          </a:prstGeom>
        </p:spPr>
      </p:pic>
      <p:pic>
        <p:nvPicPr>
          <p:cNvPr id="3" name="Picture 2">
            <a:extLst>
              <a:ext uri="{FF2B5EF4-FFF2-40B4-BE49-F238E27FC236}">
                <a16:creationId xmlns:a16="http://schemas.microsoft.com/office/drawing/2014/main" xmlns="" id="{C1B0F4B9-9671-4D4A-BEA6-21D60C474C9E}"/>
              </a:ext>
            </a:extLst>
          </p:cNvPr>
          <p:cNvPicPr>
            <a:picLocks noChangeAspect="1"/>
          </p:cNvPicPr>
          <p:nvPr/>
        </p:nvPicPr>
        <p:blipFill>
          <a:blip r:embed="rId4"/>
          <a:stretch>
            <a:fillRect/>
          </a:stretch>
        </p:blipFill>
        <p:spPr>
          <a:xfrm>
            <a:off x="5150439" y="2334132"/>
            <a:ext cx="219075" cy="314325"/>
          </a:xfrm>
          <a:prstGeom prst="rect">
            <a:avLst/>
          </a:prstGeom>
        </p:spPr>
      </p:pic>
    </p:spTree>
    <p:extLst>
      <p:ext uri="{BB962C8B-B14F-4D97-AF65-F5344CB8AC3E}">
        <p14:creationId xmlns:p14="http://schemas.microsoft.com/office/powerpoint/2010/main" val="2473320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EFE17BA-5492-4BA4-97B5-B05FCC6180D1}"/>
              </a:ext>
            </a:extLst>
          </p:cNvPr>
          <p:cNvPicPr>
            <a:picLocks noChangeAspect="1"/>
          </p:cNvPicPr>
          <p:nvPr/>
        </p:nvPicPr>
        <p:blipFill>
          <a:blip r:embed="rId2"/>
          <a:stretch>
            <a:fillRect/>
          </a:stretch>
        </p:blipFill>
        <p:spPr>
          <a:xfrm>
            <a:off x="3653109" y="1554480"/>
            <a:ext cx="8443354" cy="4514849"/>
          </a:xfrm>
          <a:prstGeom prst="rect">
            <a:avLst/>
          </a:prstGeom>
        </p:spPr>
      </p:pic>
      <p:graphicFrame>
        <p:nvGraphicFramePr>
          <p:cNvPr id="6" name="Table 4">
            <a:extLst>
              <a:ext uri="{FF2B5EF4-FFF2-40B4-BE49-F238E27FC236}">
                <a16:creationId xmlns:a16="http://schemas.microsoft.com/office/drawing/2014/main" xmlns="" id="{92C11C1C-6795-4628-8105-0617EE815F64}"/>
              </a:ext>
            </a:extLst>
          </p:cNvPr>
          <p:cNvGraphicFramePr>
            <a:graphicFrameLocks noGrp="1"/>
          </p:cNvGraphicFramePr>
          <p:nvPr>
            <p:ph idx="1"/>
            <p:extLst>
              <p:ext uri="{D42A27DB-BD31-4B8C-83A1-F6EECF244321}">
                <p14:modId xmlns:p14="http://schemas.microsoft.com/office/powerpoint/2010/main" val="2428752058"/>
              </p:ext>
            </p:extLst>
          </p:nvPr>
        </p:nvGraphicFramePr>
        <p:xfrm>
          <a:off x="186294" y="2960370"/>
          <a:ext cx="3466815" cy="3589021"/>
        </p:xfrm>
        <a:graphic>
          <a:graphicData uri="http://schemas.openxmlformats.org/drawingml/2006/table">
            <a:tbl>
              <a:tblPr firstRow="1" bandRow="1">
                <a:tableStyleId>{5C22544A-7EE6-4342-B048-85BDC9FD1C3A}</a:tableStyleId>
              </a:tblPr>
              <a:tblGrid>
                <a:gridCol w="789696">
                  <a:extLst>
                    <a:ext uri="{9D8B030D-6E8A-4147-A177-3AD203B41FA5}">
                      <a16:colId xmlns:a16="http://schemas.microsoft.com/office/drawing/2014/main" xmlns="" val="3591369114"/>
                    </a:ext>
                  </a:extLst>
                </a:gridCol>
                <a:gridCol w="309642">
                  <a:extLst>
                    <a:ext uri="{9D8B030D-6E8A-4147-A177-3AD203B41FA5}">
                      <a16:colId xmlns:a16="http://schemas.microsoft.com/office/drawing/2014/main" xmlns="" val="1611510302"/>
                    </a:ext>
                  </a:extLst>
                </a:gridCol>
                <a:gridCol w="629113">
                  <a:extLst>
                    <a:ext uri="{9D8B030D-6E8A-4147-A177-3AD203B41FA5}">
                      <a16:colId xmlns:a16="http://schemas.microsoft.com/office/drawing/2014/main" xmlns="" val="312261388"/>
                    </a:ext>
                  </a:extLst>
                </a:gridCol>
                <a:gridCol w="305891">
                  <a:extLst>
                    <a:ext uri="{9D8B030D-6E8A-4147-A177-3AD203B41FA5}">
                      <a16:colId xmlns:a16="http://schemas.microsoft.com/office/drawing/2014/main" xmlns="" val="1398445960"/>
                    </a:ext>
                  </a:extLst>
                </a:gridCol>
                <a:gridCol w="419684">
                  <a:extLst>
                    <a:ext uri="{9D8B030D-6E8A-4147-A177-3AD203B41FA5}">
                      <a16:colId xmlns:a16="http://schemas.microsoft.com/office/drawing/2014/main" xmlns="" val="38939702"/>
                    </a:ext>
                  </a:extLst>
                </a:gridCol>
                <a:gridCol w="438661">
                  <a:extLst>
                    <a:ext uri="{9D8B030D-6E8A-4147-A177-3AD203B41FA5}">
                      <a16:colId xmlns:a16="http://schemas.microsoft.com/office/drawing/2014/main" xmlns="" val="2568986721"/>
                    </a:ext>
                  </a:extLst>
                </a:gridCol>
                <a:gridCol w="574128">
                  <a:extLst>
                    <a:ext uri="{9D8B030D-6E8A-4147-A177-3AD203B41FA5}">
                      <a16:colId xmlns:a16="http://schemas.microsoft.com/office/drawing/2014/main" xmlns="" val="123722772"/>
                    </a:ext>
                  </a:extLst>
                </a:gridCol>
              </a:tblGrid>
              <a:tr h="1413856">
                <a:tc>
                  <a:txBody>
                    <a:bodyPr/>
                    <a:lstStyle/>
                    <a:p>
                      <a:r>
                        <a:rPr lang="en-IN" dirty="0"/>
                        <a:t>Non-terminal – X</a:t>
                      </a:r>
                    </a:p>
                  </a:txBody>
                  <a:tcPr/>
                </a:tc>
                <a:tc gridSpan="2">
                  <a:txBody>
                    <a:bodyPr/>
                    <a:lstStyle/>
                    <a:p>
                      <a:r>
                        <a:rPr lang="en-IN" dirty="0"/>
                        <a:t>FIRST(X)</a:t>
                      </a:r>
                    </a:p>
                  </a:txBody>
                  <a:tcPr/>
                </a:tc>
                <a:tc hMerge="1">
                  <a:txBody>
                    <a:bodyPr/>
                    <a:lstStyle/>
                    <a:p>
                      <a:endParaRPr lang="en-IN"/>
                    </a:p>
                  </a:txBody>
                  <a:tcPr/>
                </a:tc>
                <a:tc gridSpan="4">
                  <a:txBody>
                    <a:bodyPr/>
                    <a:lstStyle/>
                    <a:p>
                      <a:r>
                        <a:rPr lang="en-IN" dirty="0"/>
                        <a:t>FOLLOW(X)</a:t>
                      </a:r>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593634055"/>
                  </a:ext>
                </a:extLst>
              </a:tr>
              <a:tr h="435033">
                <a:tc>
                  <a:txBody>
                    <a:bodyPr/>
                    <a:lstStyle/>
                    <a:p>
                      <a:r>
                        <a:rPr lang="en-IN" dirty="0"/>
                        <a:t>E</a:t>
                      </a:r>
                    </a:p>
                  </a:txBody>
                  <a:tcPr/>
                </a:tc>
                <a:tc>
                  <a:txBody>
                    <a:bodyPr/>
                    <a:lstStyle/>
                    <a:p>
                      <a:r>
                        <a:rPr lang="en-IN" dirty="0"/>
                        <a:t>(</a:t>
                      </a:r>
                    </a:p>
                  </a:txBody>
                  <a:tcPr/>
                </a:tc>
                <a:tc>
                  <a:txBody>
                    <a:bodyPr/>
                    <a:lstStyle/>
                    <a:p>
                      <a:r>
                        <a:rPr lang="en-IN" dirty="0"/>
                        <a:t>id</a:t>
                      </a:r>
                    </a:p>
                  </a:txBody>
                  <a:tcPr/>
                </a:tc>
                <a:tc gridSpan="2">
                  <a:txBody>
                    <a:bodyPr/>
                    <a:lstStyle/>
                    <a:p>
                      <a:r>
                        <a:rPr lang="en-IN" dirty="0"/>
                        <a:t>$</a:t>
                      </a:r>
                    </a:p>
                  </a:txBody>
                  <a:tcPr/>
                </a:tc>
                <a:tc hMerge="1">
                  <a:txBody>
                    <a:bodyPr/>
                    <a:lstStyle/>
                    <a:p>
                      <a:endParaRPr lang="en-IN"/>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3692852018"/>
                  </a:ext>
                </a:extLst>
              </a:tr>
              <a:tr h="435033">
                <a:tc>
                  <a:txBody>
                    <a:bodyPr/>
                    <a:lstStyle/>
                    <a:p>
                      <a:r>
                        <a:rPr lang="en-IN" dirty="0"/>
                        <a:t>E’</a:t>
                      </a:r>
                    </a:p>
                  </a:txBody>
                  <a:tcPr/>
                </a:tc>
                <a:tc>
                  <a:txBody>
                    <a:bodyPr/>
                    <a:lstStyle/>
                    <a:p>
                      <a:r>
                        <a:rPr lang="en-IN" dirty="0"/>
                        <a:t>+</a:t>
                      </a:r>
                    </a:p>
                  </a:txBody>
                  <a:tcPr/>
                </a:tc>
                <a:tc>
                  <a:txBody>
                    <a:bodyPr/>
                    <a:lstStyle/>
                    <a:p>
                      <a:r>
                        <a:rPr lang="el-GR" dirty="0"/>
                        <a:t>ϵ</a:t>
                      </a:r>
                      <a:endParaRPr lang="en-IN" dirty="0"/>
                    </a:p>
                  </a:txBody>
                  <a:tcPr/>
                </a:tc>
                <a:tc gridSpan="2">
                  <a:txBody>
                    <a:bodyPr/>
                    <a:lstStyle/>
                    <a:p>
                      <a:r>
                        <a:rPr lang="en-IN" dirty="0"/>
                        <a:t>$</a:t>
                      </a:r>
                    </a:p>
                  </a:txBody>
                  <a:tcPr/>
                </a:tc>
                <a:tc hMerge="1">
                  <a:txBody>
                    <a:bodyPr/>
                    <a:lstStyle/>
                    <a:p>
                      <a:endParaRPr lang="en-IN"/>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40561233"/>
                  </a:ext>
                </a:extLst>
              </a:tr>
              <a:tr h="435033">
                <a:tc>
                  <a:txBody>
                    <a:bodyPr/>
                    <a:lstStyle/>
                    <a:p>
                      <a:r>
                        <a:rPr lang="en-IN" dirty="0"/>
                        <a:t>T</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423817810"/>
                  </a:ext>
                </a:extLst>
              </a:tr>
              <a:tr h="435033">
                <a:tc>
                  <a:txBody>
                    <a:bodyPr/>
                    <a:lstStyle/>
                    <a:p>
                      <a:r>
                        <a:rPr lang="en-IN" dirty="0"/>
                        <a:t>T’</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ϵ</a:t>
                      </a:r>
                      <a:endParaRPr lang="en-IN" dirty="0"/>
                    </a:p>
                  </a:txBody>
                  <a:tcPr/>
                </a:tc>
                <a:tc>
                  <a:txBody>
                    <a:bodyPr/>
                    <a:lstStyle/>
                    <a:p>
                      <a:r>
                        <a:rPr lang="en-IN" dirty="0"/>
                        <a:t>+</a:t>
                      </a:r>
                    </a:p>
                  </a:txBody>
                  <a:tcPr/>
                </a:tc>
                <a:tc>
                  <a:txBody>
                    <a:bodyPr/>
                    <a:lstStyle/>
                    <a:p>
                      <a:r>
                        <a:rPr lang="en-IN" dirty="0"/>
                        <a:t>$</a:t>
                      </a:r>
                    </a:p>
                  </a:txBody>
                  <a:tcPr/>
                </a:tc>
                <a:tc gridSpan="2">
                  <a:txBody>
                    <a:bodyPr/>
                    <a:lstStyle/>
                    <a:p>
                      <a:r>
                        <a:rPr lang="en-IN" dirty="0"/>
                        <a:t>)</a:t>
                      </a:r>
                    </a:p>
                  </a:txBody>
                  <a:tcPr/>
                </a:tc>
                <a:tc hMerge="1">
                  <a:txBody>
                    <a:bodyPr/>
                    <a:lstStyle/>
                    <a:p>
                      <a:endParaRPr lang="en-IN"/>
                    </a:p>
                  </a:txBody>
                  <a:tcPr/>
                </a:tc>
                <a:extLst>
                  <a:ext uri="{0D108BD9-81ED-4DB2-BD59-A6C34878D82A}">
                    <a16:rowId xmlns:a16="http://schemas.microsoft.com/office/drawing/2014/main" xmlns="" val="245637027"/>
                  </a:ext>
                </a:extLst>
              </a:tr>
              <a:tr h="435033">
                <a:tc>
                  <a:txBody>
                    <a:bodyPr/>
                    <a:lstStyle/>
                    <a:p>
                      <a:r>
                        <a:rPr lang="en-IN" dirty="0"/>
                        <a:t>F</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2454011093"/>
                  </a:ext>
                </a:extLst>
              </a:tr>
            </a:tbl>
          </a:graphicData>
        </a:graphic>
      </p:graphicFrame>
      <p:pic>
        <p:nvPicPr>
          <p:cNvPr id="7" name="Picture 6">
            <a:extLst>
              <a:ext uri="{FF2B5EF4-FFF2-40B4-BE49-F238E27FC236}">
                <a16:creationId xmlns:a16="http://schemas.microsoft.com/office/drawing/2014/main" xmlns="" id="{278A945E-43CC-412A-BDFC-AF30D58018F7}"/>
              </a:ext>
            </a:extLst>
          </p:cNvPr>
          <p:cNvPicPr>
            <a:picLocks noChangeAspect="1"/>
          </p:cNvPicPr>
          <p:nvPr/>
        </p:nvPicPr>
        <p:blipFill>
          <a:blip r:embed="rId3"/>
          <a:stretch>
            <a:fillRect/>
          </a:stretch>
        </p:blipFill>
        <p:spPr>
          <a:xfrm>
            <a:off x="0" y="68578"/>
            <a:ext cx="4520204" cy="1314452"/>
          </a:xfrm>
          <a:prstGeom prst="rect">
            <a:avLst/>
          </a:prstGeom>
        </p:spPr>
      </p:pic>
    </p:spTree>
    <p:extLst>
      <p:ext uri="{BB962C8B-B14F-4D97-AF65-F5344CB8AC3E}">
        <p14:creationId xmlns:p14="http://schemas.microsoft.com/office/powerpoint/2010/main" val="3125148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566DAE-27CF-4476-B6DE-7CE6D0D577C3}"/>
              </a:ext>
            </a:extLst>
          </p:cNvPr>
          <p:cNvPicPr>
            <a:picLocks noChangeAspect="1"/>
          </p:cNvPicPr>
          <p:nvPr/>
        </p:nvPicPr>
        <p:blipFill>
          <a:blip r:embed="rId2"/>
          <a:stretch>
            <a:fillRect/>
          </a:stretch>
        </p:blipFill>
        <p:spPr>
          <a:xfrm>
            <a:off x="535230" y="85435"/>
            <a:ext cx="9435489" cy="1823666"/>
          </a:xfrm>
          <a:prstGeom prst="rect">
            <a:avLst/>
          </a:prstGeom>
        </p:spPr>
      </p:pic>
      <p:pic>
        <p:nvPicPr>
          <p:cNvPr id="7" name="Picture 6">
            <a:extLst>
              <a:ext uri="{FF2B5EF4-FFF2-40B4-BE49-F238E27FC236}">
                <a16:creationId xmlns:a16="http://schemas.microsoft.com/office/drawing/2014/main" xmlns="" id="{E5D26A3A-54EF-4601-86FA-385B74FF1086}"/>
              </a:ext>
            </a:extLst>
          </p:cNvPr>
          <p:cNvPicPr>
            <a:picLocks noChangeAspect="1"/>
          </p:cNvPicPr>
          <p:nvPr/>
        </p:nvPicPr>
        <p:blipFill>
          <a:blip r:embed="rId3"/>
          <a:stretch>
            <a:fillRect/>
          </a:stretch>
        </p:blipFill>
        <p:spPr>
          <a:xfrm>
            <a:off x="535230" y="1776245"/>
            <a:ext cx="6582286" cy="4962030"/>
          </a:xfrm>
          <a:prstGeom prst="rect">
            <a:avLst/>
          </a:prstGeom>
        </p:spPr>
      </p:pic>
    </p:spTree>
    <p:extLst>
      <p:ext uri="{BB962C8B-B14F-4D97-AF65-F5344CB8AC3E}">
        <p14:creationId xmlns:p14="http://schemas.microsoft.com/office/powerpoint/2010/main" val="1800751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D2B6F7A-7F07-4C21-8B2E-F288A1A08B20}"/>
              </a:ext>
            </a:extLst>
          </p:cNvPr>
          <p:cNvPicPr>
            <a:picLocks noChangeAspect="1"/>
          </p:cNvPicPr>
          <p:nvPr/>
        </p:nvPicPr>
        <p:blipFill>
          <a:blip r:embed="rId2"/>
          <a:stretch>
            <a:fillRect/>
          </a:stretch>
        </p:blipFill>
        <p:spPr>
          <a:xfrm>
            <a:off x="-80010" y="0"/>
            <a:ext cx="7143750" cy="6573840"/>
          </a:xfrm>
          <a:prstGeom prst="rect">
            <a:avLst/>
          </a:prstGeom>
        </p:spPr>
      </p:pic>
      <p:pic>
        <p:nvPicPr>
          <p:cNvPr id="6" name="Picture 5">
            <a:extLst>
              <a:ext uri="{FF2B5EF4-FFF2-40B4-BE49-F238E27FC236}">
                <a16:creationId xmlns:a16="http://schemas.microsoft.com/office/drawing/2014/main" xmlns="" id="{2A7B22EB-201F-4DC3-94F0-B47901088D6B}"/>
              </a:ext>
            </a:extLst>
          </p:cNvPr>
          <p:cNvPicPr>
            <a:picLocks noChangeAspect="1"/>
          </p:cNvPicPr>
          <p:nvPr/>
        </p:nvPicPr>
        <p:blipFill>
          <a:blip r:embed="rId3"/>
          <a:stretch>
            <a:fillRect/>
          </a:stretch>
        </p:blipFill>
        <p:spPr>
          <a:xfrm>
            <a:off x="5953384" y="909378"/>
            <a:ext cx="5856329" cy="1972803"/>
          </a:xfrm>
          <a:prstGeom prst="rect">
            <a:avLst/>
          </a:prstGeom>
        </p:spPr>
      </p:pic>
    </p:spTree>
    <p:extLst>
      <p:ext uri="{BB962C8B-B14F-4D97-AF65-F5344CB8AC3E}">
        <p14:creationId xmlns:p14="http://schemas.microsoft.com/office/powerpoint/2010/main" val="31642678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0D9B98-4B8C-4CC3-A588-73A032A9109E}"/>
              </a:ext>
            </a:extLst>
          </p:cNvPr>
          <p:cNvSpPr>
            <a:spLocks noGrp="1"/>
          </p:cNvSpPr>
          <p:nvPr>
            <p:ph idx="1"/>
          </p:nvPr>
        </p:nvSpPr>
        <p:spPr>
          <a:xfrm>
            <a:off x="838200" y="380010"/>
            <a:ext cx="10515600" cy="5796953"/>
          </a:xfrm>
        </p:spPr>
        <p:txBody>
          <a:bodyPr/>
          <a:lstStyle/>
          <a:p>
            <a:pPr marL="0" indent="0">
              <a:buNone/>
            </a:pPr>
            <a:r>
              <a:rPr lang="en-IN" dirty="0"/>
              <a:t>G: E        aA | (E) </a:t>
            </a:r>
          </a:p>
          <a:p>
            <a:pPr marL="0" indent="0">
              <a:buNone/>
            </a:pPr>
            <a:r>
              <a:rPr lang="en-IN" dirty="0"/>
              <a:t>     A        +E  | *E |ϵ  </a:t>
            </a:r>
          </a:p>
          <a:p>
            <a:pPr marL="0" indent="0">
              <a:buNone/>
            </a:pPr>
            <a:r>
              <a:rPr lang="en-IN" dirty="0"/>
              <a:t>S: (a+a*a+a)</a:t>
            </a:r>
          </a:p>
          <a:p>
            <a:pPr marL="0" indent="0">
              <a:buNone/>
            </a:pPr>
            <a:endParaRPr lang="en-IN" dirty="0"/>
          </a:p>
          <a:p>
            <a:pPr marL="0" indent="0">
              <a:buNone/>
            </a:pPr>
            <a:r>
              <a:rPr lang="en-IN" dirty="0"/>
              <a:t>Solution:</a:t>
            </a:r>
          </a:p>
          <a:p>
            <a:pPr marL="514350" indent="-514350">
              <a:buFont typeface="+mj-lt"/>
              <a:buAutoNum type="arabicPeriod"/>
            </a:pPr>
            <a:r>
              <a:rPr lang="en-IN" dirty="0"/>
              <a:t>Check left recursion</a:t>
            </a:r>
          </a:p>
          <a:p>
            <a:pPr marL="514350" indent="-514350">
              <a:buFont typeface="+mj-lt"/>
              <a:buAutoNum type="arabicPeriod"/>
            </a:pPr>
            <a:r>
              <a:rPr lang="en-IN" dirty="0"/>
              <a:t>Check left factors</a:t>
            </a:r>
          </a:p>
          <a:p>
            <a:pPr marL="514350" indent="-514350">
              <a:buFont typeface="+mj-lt"/>
              <a:buAutoNum type="arabicPeriod"/>
            </a:pPr>
            <a:r>
              <a:rPr lang="en-IN" dirty="0"/>
              <a:t>Find FIRST and FOLLOW</a:t>
            </a:r>
          </a:p>
          <a:p>
            <a:pPr marL="514350" indent="-514350">
              <a:buFont typeface="+mj-lt"/>
              <a:buAutoNum type="arabicPeriod"/>
            </a:pPr>
            <a:r>
              <a:rPr lang="en-IN" dirty="0"/>
              <a:t>Construct the Parsing Table M</a:t>
            </a:r>
          </a:p>
          <a:p>
            <a:pPr marL="514350" indent="-514350">
              <a:buFont typeface="+mj-lt"/>
              <a:buAutoNum type="arabicPeriod"/>
            </a:pPr>
            <a:r>
              <a:rPr lang="en-IN" dirty="0"/>
              <a:t>Parse the String</a:t>
            </a:r>
          </a:p>
        </p:txBody>
      </p:sp>
      <p:cxnSp>
        <p:nvCxnSpPr>
          <p:cNvPr id="5" name="Straight Arrow Connector 4">
            <a:extLst>
              <a:ext uri="{FF2B5EF4-FFF2-40B4-BE49-F238E27FC236}">
                <a16:creationId xmlns:a16="http://schemas.microsoft.com/office/drawing/2014/main" xmlns="" id="{65EF6B45-D401-4005-A2E7-8AEEFCCE7CB6}"/>
              </a:ext>
            </a:extLst>
          </p:cNvPr>
          <p:cNvCxnSpPr/>
          <p:nvPr/>
        </p:nvCxnSpPr>
        <p:spPr>
          <a:xfrm>
            <a:off x="1531917" y="593766"/>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68D53BF4-2659-42D5-8510-DB6622F10FF2}"/>
              </a:ext>
            </a:extLst>
          </p:cNvPr>
          <p:cNvCxnSpPr/>
          <p:nvPr/>
        </p:nvCxnSpPr>
        <p:spPr>
          <a:xfrm>
            <a:off x="1529938" y="1102425"/>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8122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59D40E3B-6A0F-4D2F-9FCD-2F21621C4A2B}"/>
              </a:ext>
            </a:extLst>
          </p:cNvPr>
          <p:cNvGraphicFramePr>
            <a:graphicFrameLocks/>
          </p:cNvGraphicFramePr>
          <p:nvPr>
            <p:extLst>
              <p:ext uri="{D42A27DB-BD31-4B8C-83A1-F6EECF244321}">
                <p14:modId xmlns:p14="http://schemas.microsoft.com/office/powerpoint/2010/main" val="2511486636"/>
              </p:ext>
            </p:extLst>
          </p:nvPr>
        </p:nvGraphicFramePr>
        <p:xfrm>
          <a:off x="1139164" y="3324511"/>
          <a:ext cx="4876826" cy="1463040"/>
        </p:xfrm>
        <a:graphic>
          <a:graphicData uri="http://schemas.openxmlformats.org/drawingml/2006/table">
            <a:tbl>
              <a:tblPr firstRow="1" bandRow="1">
                <a:tableStyleId>{5C22544A-7EE6-4342-B048-85BDC9FD1C3A}</a:tableStyleId>
              </a:tblPr>
              <a:tblGrid>
                <a:gridCol w="1110878">
                  <a:extLst>
                    <a:ext uri="{9D8B030D-6E8A-4147-A177-3AD203B41FA5}">
                      <a16:colId xmlns:a16="http://schemas.microsoft.com/office/drawing/2014/main" xmlns="" val="3591369114"/>
                    </a:ext>
                  </a:extLst>
                </a:gridCol>
                <a:gridCol w="435579">
                  <a:extLst>
                    <a:ext uri="{9D8B030D-6E8A-4147-A177-3AD203B41FA5}">
                      <a16:colId xmlns:a16="http://schemas.microsoft.com/office/drawing/2014/main" xmlns="" val="1611510302"/>
                    </a:ext>
                  </a:extLst>
                </a:gridCol>
                <a:gridCol w="512932">
                  <a:extLst>
                    <a:ext uri="{9D8B030D-6E8A-4147-A177-3AD203B41FA5}">
                      <a16:colId xmlns:a16="http://schemas.microsoft.com/office/drawing/2014/main" xmlns="" val="312261388"/>
                    </a:ext>
                  </a:extLst>
                </a:gridCol>
                <a:gridCol w="512932">
                  <a:extLst>
                    <a:ext uri="{9D8B030D-6E8A-4147-A177-3AD203B41FA5}">
                      <a16:colId xmlns:a16="http://schemas.microsoft.com/office/drawing/2014/main" xmlns="" val="3283419811"/>
                    </a:ext>
                  </a:extLst>
                </a:gridCol>
                <a:gridCol w="879799">
                  <a:extLst>
                    <a:ext uri="{9D8B030D-6E8A-4147-A177-3AD203B41FA5}">
                      <a16:colId xmlns:a16="http://schemas.microsoft.com/office/drawing/2014/main" xmlns="" val="1398445960"/>
                    </a:ext>
                  </a:extLst>
                </a:gridCol>
                <a:gridCol w="1424706">
                  <a:extLst>
                    <a:ext uri="{9D8B030D-6E8A-4147-A177-3AD203B41FA5}">
                      <a16:colId xmlns:a16="http://schemas.microsoft.com/office/drawing/2014/main" xmlns="" val="2568986721"/>
                    </a:ext>
                  </a:extLst>
                </a:gridCol>
              </a:tblGrid>
              <a:tr h="257648">
                <a:tc>
                  <a:txBody>
                    <a:bodyPr/>
                    <a:lstStyle/>
                    <a:p>
                      <a:r>
                        <a:rPr lang="en-IN" dirty="0"/>
                        <a:t>X</a:t>
                      </a:r>
                    </a:p>
                  </a:txBody>
                  <a:tcPr/>
                </a:tc>
                <a:tc gridSpan="3">
                  <a:txBody>
                    <a:bodyPr/>
                    <a:lstStyle/>
                    <a:p>
                      <a:r>
                        <a:rPr lang="en-IN" dirty="0"/>
                        <a:t>FIRST(X)</a:t>
                      </a:r>
                    </a:p>
                  </a:txBody>
                  <a:tcPr/>
                </a:tc>
                <a:tc hMerge="1">
                  <a:txBody>
                    <a:bodyPr/>
                    <a:lstStyle/>
                    <a:p>
                      <a:endParaRPr lang="en-IN"/>
                    </a:p>
                  </a:txBody>
                  <a:tcPr/>
                </a:tc>
                <a:tc hMerge="1">
                  <a:txBody>
                    <a:bodyPr/>
                    <a:lstStyle/>
                    <a:p>
                      <a:endParaRPr lang="en-IN"/>
                    </a:p>
                  </a:txBody>
                  <a:tcPr/>
                </a:tc>
                <a:tc gridSpan="2">
                  <a:txBody>
                    <a:bodyPr/>
                    <a:lstStyle/>
                    <a:p>
                      <a:r>
                        <a:rPr lang="en-IN" dirty="0"/>
                        <a:t>FOLLOW(X)</a:t>
                      </a:r>
                    </a:p>
                  </a:txBody>
                  <a:tcPr/>
                </a:tc>
                <a:tc hMerge="1">
                  <a:txBody>
                    <a:bodyPr/>
                    <a:lstStyle/>
                    <a:p>
                      <a:endParaRPr lang="en-IN"/>
                    </a:p>
                  </a:txBody>
                  <a:tcPr/>
                </a:tc>
                <a:extLst>
                  <a:ext uri="{0D108BD9-81ED-4DB2-BD59-A6C34878D82A}">
                    <a16:rowId xmlns:a16="http://schemas.microsoft.com/office/drawing/2014/main" xmlns="" val="3593634055"/>
                  </a:ext>
                </a:extLst>
              </a:tr>
              <a:tr h="257648">
                <a:tc>
                  <a:txBody>
                    <a:bodyPr/>
                    <a:lstStyle/>
                    <a:p>
                      <a:r>
                        <a:rPr lang="en-IN" dirty="0"/>
                        <a:t>E</a:t>
                      </a:r>
                    </a:p>
                  </a:txBody>
                  <a:tcPr/>
                </a:tc>
                <a:tc>
                  <a:txBody>
                    <a:bodyPr/>
                    <a:lstStyle/>
                    <a:p>
                      <a:r>
                        <a:rPr lang="en-IN" dirty="0"/>
                        <a:t>a</a:t>
                      </a:r>
                    </a:p>
                  </a:txBody>
                  <a:tcPr/>
                </a:tc>
                <a:tc gridSpan="2">
                  <a:txBody>
                    <a:bodyPr/>
                    <a:lstStyle/>
                    <a:p>
                      <a:r>
                        <a:rPr lang="en-IN" dirty="0"/>
                        <a:t>(</a:t>
                      </a:r>
                    </a:p>
                  </a:txBody>
                  <a:tcPr/>
                </a:tc>
                <a:tc hMerge="1">
                  <a:txBody>
                    <a:bodyPr/>
                    <a:lstStyle/>
                    <a:p>
                      <a:endParaRPr lang="en-IN"/>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3692852018"/>
                  </a:ext>
                </a:extLst>
              </a:tr>
              <a:tr h="293971">
                <a:tc>
                  <a:txBody>
                    <a:bodyPr/>
                    <a:lstStyle/>
                    <a:p>
                      <a:r>
                        <a:rPr lang="en-IN" dirty="0"/>
                        <a:t>A</a:t>
                      </a:r>
                    </a:p>
                  </a:txBody>
                  <a:tcPr/>
                </a:tc>
                <a:tc>
                  <a:txBody>
                    <a:bodyPr/>
                    <a:lstStyle/>
                    <a:p>
                      <a:r>
                        <a:rPr lang="en-IN" dirty="0"/>
                        <a:t>+</a:t>
                      </a:r>
                    </a:p>
                  </a:txBody>
                  <a:tcPr/>
                </a:tc>
                <a:tc>
                  <a:txBody>
                    <a:bodyPr/>
                    <a:lstStyle/>
                    <a:p>
                      <a:r>
                        <a:rPr lang="el-GR" dirty="0"/>
                        <a:t>ϵ</a:t>
                      </a:r>
                      <a:endParaRPr lang="en-IN" dirty="0"/>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40561233"/>
                  </a:ext>
                </a:extLst>
              </a:tr>
              <a:tr h="306406">
                <a:tc gridSpan="6">
                  <a:txBody>
                    <a:bodyPr/>
                    <a:lstStyle/>
                    <a:p>
                      <a:endParaRPr lang="en-IN" dirty="0"/>
                    </a:p>
                  </a:txBody>
                  <a:tcPr>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423817810"/>
                  </a:ext>
                </a:extLst>
              </a:tr>
            </a:tbl>
          </a:graphicData>
        </a:graphic>
      </p:graphicFrame>
      <p:pic>
        <p:nvPicPr>
          <p:cNvPr id="2" name="Picture 1"/>
          <p:cNvPicPr>
            <a:picLocks noChangeAspect="1"/>
          </p:cNvPicPr>
          <p:nvPr/>
        </p:nvPicPr>
        <p:blipFill>
          <a:blip r:embed="rId2"/>
          <a:stretch>
            <a:fillRect/>
          </a:stretch>
        </p:blipFill>
        <p:spPr>
          <a:xfrm>
            <a:off x="786764" y="330517"/>
            <a:ext cx="4916805" cy="2388661"/>
          </a:xfrm>
          <a:prstGeom prst="rect">
            <a:avLst/>
          </a:prstGeom>
        </p:spPr>
      </p:pic>
      <p:sp>
        <p:nvSpPr>
          <p:cNvPr id="3" name="TextBox 2"/>
          <p:cNvSpPr txBox="1"/>
          <p:nvPr/>
        </p:nvSpPr>
        <p:spPr>
          <a:xfrm>
            <a:off x="6995160" y="1840230"/>
            <a:ext cx="4343400" cy="2031325"/>
          </a:xfrm>
          <a:prstGeom prst="rect">
            <a:avLst/>
          </a:prstGeom>
          <a:noFill/>
        </p:spPr>
        <p:txBody>
          <a:bodyPr wrap="square" rtlCol="0">
            <a:spAutoFit/>
          </a:bodyPr>
          <a:lstStyle/>
          <a:p>
            <a:r>
              <a:rPr lang="en-IN" dirty="0" smtClean="0"/>
              <a:t>Follow:</a:t>
            </a:r>
          </a:p>
          <a:p>
            <a:r>
              <a:rPr lang="en-IN" dirty="0" smtClean="0"/>
              <a:t>Rule 2: A -&gt; </a:t>
            </a:r>
            <a:r>
              <a:rPr lang="el-GR" dirty="0" smtClean="0"/>
              <a:t>α</a:t>
            </a:r>
            <a:r>
              <a:rPr lang="en-IN" dirty="0" smtClean="0"/>
              <a:t>B</a:t>
            </a:r>
            <a:r>
              <a:rPr lang="el-GR" dirty="0" smtClean="0"/>
              <a:t>β</a:t>
            </a:r>
            <a:endParaRPr lang="en-IN" dirty="0" smtClean="0"/>
          </a:p>
          <a:p>
            <a:r>
              <a:rPr lang="en-IN" dirty="0" smtClean="0"/>
              <a:t>              E -&gt; (E)    </a:t>
            </a:r>
          </a:p>
          <a:p>
            <a:endParaRPr lang="en-IN" dirty="0"/>
          </a:p>
          <a:p>
            <a:r>
              <a:rPr lang="en-IN" dirty="0" smtClean="0"/>
              <a:t>Rule 3: </a:t>
            </a:r>
            <a:r>
              <a:rPr lang="en-IN" dirty="0"/>
              <a:t>A -&gt; </a:t>
            </a:r>
            <a:r>
              <a:rPr lang="el-GR" dirty="0"/>
              <a:t>α</a:t>
            </a:r>
            <a:r>
              <a:rPr lang="en-IN" dirty="0"/>
              <a:t>B</a:t>
            </a:r>
            <a:endParaRPr lang="en-IN" dirty="0" smtClean="0"/>
          </a:p>
          <a:p>
            <a:r>
              <a:rPr lang="en-IN" dirty="0"/>
              <a:t> </a:t>
            </a:r>
            <a:r>
              <a:rPr lang="en-IN" dirty="0" smtClean="0"/>
              <a:t>            E -&gt; aA</a:t>
            </a:r>
          </a:p>
          <a:p>
            <a:endParaRPr lang="en-GB" dirty="0"/>
          </a:p>
        </p:txBody>
      </p:sp>
    </p:spTree>
    <p:extLst>
      <p:ext uri="{BB962C8B-B14F-4D97-AF65-F5344CB8AC3E}">
        <p14:creationId xmlns:p14="http://schemas.microsoft.com/office/powerpoint/2010/main" val="3166102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B1B298D-5728-4805-8C37-CF07CA488B95}"/>
              </a:ext>
            </a:extLst>
          </p:cNvPr>
          <p:cNvSpPr>
            <a:spLocks noGrp="1"/>
          </p:cNvSpPr>
          <p:nvPr>
            <p:ph idx="1"/>
          </p:nvPr>
        </p:nvSpPr>
        <p:spPr>
          <a:xfrm>
            <a:off x="838200" y="593766"/>
            <a:ext cx="10515600" cy="5583197"/>
          </a:xfrm>
        </p:spPr>
        <p:txBody>
          <a:bodyPr/>
          <a:lstStyle/>
          <a:p>
            <a:r>
              <a:rPr lang="en-IN" dirty="0"/>
              <a:t>No left recursion</a:t>
            </a:r>
          </a:p>
          <a:p>
            <a:r>
              <a:rPr lang="en-IN" dirty="0"/>
              <a:t>No left factors</a:t>
            </a:r>
          </a:p>
          <a:p>
            <a:endParaRPr lang="en-IN" dirty="0"/>
          </a:p>
        </p:txBody>
      </p:sp>
      <p:graphicFrame>
        <p:nvGraphicFramePr>
          <p:cNvPr id="5" name="Table 4">
            <a:extLst>
              <a:ext uri="{FF2B5EF4-FFF2-40B4-BE49-F238E27FC236}">
                <a16:creationId xmlns:a16="http://schemas.microsoft.com/office/drawing/2014/main" xmlns="" id="{5D7148A8-6F09-43A7-AFF1-BA319F18DCF5}"/>
              </a:ext>
            </a:extLst>
          </p:cNvPr>
          <p:cNvGraphicFramePr>
            <a:graphicFrameLocks/>
          </p:cNvGraphicFramePr>
          <p:nvPr>
            <p:extLst>
              <p:ext uri="{D42A27DB-BD31-4B8C-83A1-F6EECF244321}">
                <p14:modId xmlns:p14="http://schemas.microsoft.com/office/powerpoint/2010/main" val="2116981233"/>
              </p:ext>
            </p:extLst>
          </p:nvPr>
        </p:nvGraphicFramePr>
        <p:xfrm>
          <a:off x="1219174" y="1770031"/>
          <a:ext cx="4876826" cy="1463040"/>
        </p:xfrm>
        <a:graphic>
          <a:graphicData uri="http://schemas.openxmlformats.org/drawingml/2006/table">
            <a:tbl>
              <a:tblPr firstRow="1" bandRow="1">
                <a:tableStyleId>{5C22544A-7EE6-4342-B048-85BDC9FD1C3A}</a:tableStyleId>
              </a:tblPr>
              <a:tblGrid>
                <a:gridCol w="1110878">
                  <a:extLst>
                    <a:ext uri="{9D8B030D-6E8A-4147-A177-3AD203B41FA5}">
                      <a16:colId xmlns:a16="http://schemas.microsoft.com/office/drawing/2014/main" xmlns="" val="3591369114"/>
                    </a:ext>
                  </a:extLst>
                </a:gridCol>
                <a:gridCol w="435579">
                  <a:extLst>
                    <a:ext uri="{9D8B030D-6E8A-4147-A177-3AD203B41FA5}">
                      <a16:colId xmlns:a16="http://schemas.microsoft.com/office/drawing/2014/main" xmlns="" val="1611510302"/>
                    </a:ext>
                  </a:extLst>
                </a:gridCol>
                <a:gridCol w="512932">
                  <a:extLst>
                    <a:ext uri="{9D8B030D-6E8A-4147-A177-3AD203B41FA5}">
                      <a16:colId xmlns:a16="http://schemas.microsoft.com/office/drawing/2014/main" xmlns="" val="312261388"/>
                    </a:ext>
                  </a:extLst>
                </a:gridCol>
                <a:gridCol w="512932">
                  <a:extLst>
                    <a:ext uri="{9D8B030D-6E8A-4147-A177-3AD203B41FA5}">
                      <a16:colId xmlns:a16="http://schemas.microsoft.com/office/drawing/2014/main" xmlns="" val="3283419811"/>
                    </a:ext>
                  </a:extLst>
                </a:gridCol>
                <a:gridCol w="879799">
                  <a:extLst>
                    <a:ext uri="{9D8B030D-6E8A-4147-A177-3AD203B41FA5}">
                      <a16:colId xmlns:a16="http://schemas.microsoft.com/office/drawing/2014/main" xmlns="" val="1398445960"/>
                    </a:ext>
                  </a:extLst>
                </a:gridCol>
                <a:gridCol w="1424706">
                  <a:extLst>
                    <a:ext uri="{9D8B030D-6E8A-4147-A177-3AD203B41FA5}">
                      <a16:colId xmlns:a16="http://schemas.microsoft.com/office/drawing/2014/main" xmlns="" val="2568986721"/>
                    </a:ext>
                  </a:extLst>
                </a:gridCol>
              </a:tblGrid>
              <a:tr h="257648">
                <a:tc>
                  <a:txBody>
                    <a:bodyPr/>
                    <a:lstStyle/>
                    <a:p>
                      <a:r>
                        <a:rPr lang="en-IN" dirty="0"/>
                        <a:t>X</a:t>
                      </a:r>
                    </a:p>
                  </a:txBody>
                  <a:tcPr/>
                </a:tc>
                <a:tc gridSpan="3">
                  <a:txBody>
                    <a:bodyPr/>
                    <a:lstStyle/>
                    <a:p>
                      <a:r>
                        <a:rPr lang="en-IN" dirty="0"/>
                        <a:t>FIRST(X)</a:t>
                      </a:r>
                    </a:p>
                  </a:txBody>
                  <a:tcPr/>
                </a:tc>
                <a:tc hMerge="1">
                  <a:txBody>
                    <a:bodyPr/>
                    <a:lstStyle/>
                    <a:p>
                      <a:endParaRPr lang="en-IN"/>
                    </a:p>
                  </a:txBody>
                  <a:tcPr/>
                </a:tc>
                <a:tc hMerge="1">
                  <a:txBody>
                    <a:bodyPr/>
                    <a:lstStyle/>
                    <a:p>
                      <a:endParaRPr lang="en-IN"/>
                    </a:p>
                  </a:txBody>
                  <a:tcPr/>
                </a:tc>
                <a:tc gridSpan="2">
                  <a:txBody>
                    <a:bodyPr/>
                    <a:lstStyle/>
                    <a:p>
                      <a:r>
                        <a:rPr lang="en-IN" dirty="0"/>
                        <a:t>FOLLOW(X)</a:t>
                      </a:r>
                    </a:p>
                  </a:txBody>
                  <a:tcPr/>
                </a:tc>
                <a:tc hMerge="1">
                  <a:txBody>
                    <a:bodyPr/>
                    <a:lstStyle/>
                    <a:p>
                      <a:endParaRPr lang="en-IN"/>
                    </a:p>
                  </a:txBody>
                  <a:tcPr/>
                </a:tc>
                <a:extLst>
                  <a:ext uri="{0D108BD9-81ED-4DB2-BD59-A6C34878D82A}">
                    <a16:rowId xmlns:a16="http://schemas.microsoft.com/office/drawing/2014/main" xmlns="" val="3593634055"/>
                  </a:ext>
                </a:extLst>
              </a:tr>
              <a:tr h="257648">
                <a:tc>
                  <a:txBody>
                    <a:bodyPr/>
                    <a:lstStyle/>
                    <a:p>
                      <a:r>
                        <a:rPr lang="en-IN" dirty="0"/>
                        <a:t>E</a:t>
                      </a:r>
                    </a:p>
                  </a:txBody>
                  <a:tcPr/>
                </a:tc>
                <a:tc>
                  <a:txBody>
                    <a:bodyPr/>
                    <a:lstStyle/>
                    <a:p>
                      <a:r>
                        <a:rPr lang="en-IN" dirty="0"/>
                        <a:t>a</a:t>
                      </a:r>
                    </a:p>
                  </a:txBody>
                  <a:tcPr/>
                </a:tc>
                <a:tc gridSpan="2">
                  <a:txBody>
                    <a:bodyPr/>
                    <a:lstStyle/>
                    <a:p>
                      <a:r>
                        <a:rPr lang="en-IN" dirty="0"/>
                        <a:t>(</a:t>
                      </a:r>
                    </a:p>
                  </a:txBody>
                  <a:tcPr/>
                </a:tc>
                <a:tc hMerge="1">
                  <a:txBody>
                    <a:bodyPr/>
                    <a:lstStyle/>
                    <a:p>
                      <a:endParaRPr lang="en-IN"/>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3692852018"/>
                  </a:ext>
                </a:extLst>
              </a:tr>
              <a:tr h="293971">
                <a:tc>
                  <a:txBody>
                    <a:bodyPr/>
                    <a:lstStyle/>
                    <a:p>
                      <a:r>
                        <a:rPr lang="en-IN" dirty="0"/>
                        <a:t>A</a:t>
                      </a:r>
                    </a:p>
                  </a:txBody>
                  <a:tcPr/>
                </a:tc>
                <a:tc>
                  <a:txBody>
                    <a:bodyPr/>
                    <a:lstStyle/>
                    <a:p>
                      <a:r>
                        <a:rPr lang="en-IN" dirty="0"/>
                        <a:t>+</a:t>
                      </a:r>
                    </a:p>
                  </a:txBody>
                  <a:tcPr/>
                </a:tc>
                <a:tc>
                  <a:txBody>
                    <a:bodyPr/>
                    <a:lstStyle/>
                    <a:p>
                      <a:r>
                        <a:rPr lang="el-GR" dirty="0"/>
                        <a:t>ϵ</a:t>
                      </a:r>
                      <a:endParaRPr lang="en-IN" dirty="0"/>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xmlns="" val="40561233"/>
                  </a:ext>
                </a:extLst>
              </a:tr>
              <a:tr h="306406">
                <a:tc gridSpan="6">
                  <a:txBody>
                    <a:bodyPr/>
                    <a:lstStyle/>
                    <a:p>
                      <a:endParaRPr lang="en-IN" dirty="0"/>
                    </a:p>
                  </a:txBody>
                  <a:tcPr>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423817810"/>
                  </a:ext>
                </a:extLst>
              </a:tr>
            </a:tbl>
          </a:graphicData>
        </a:graphic>
      </p:graphicFrame>
      <p:graphicFrame>
        <p:nvGraphicFramePr>
          <p:cNvPr id="8" name="Table 8">
            <a:extLst>
              <a:ext uri="{FF2B5EF4-FFF2-40B4-BE49-F238E27FC236}">
                <a16:creationId xmlns:a16="http://schemas.microsoft.com/office/drawing/2014/main" xmlns="" id="{14B6EFF2-5E4E-47A3-B0A3-C91E5F354449}"/>
              </a:ext>
            </a:extLst>
          </p:cNvPr>
          <p:cNvGraphicFramePr>
            <a:graphicFrameLocks noGrp="1"/>
          </p:cNvGraphicFramePr>
          <p:nvPr>
            <p:extLst>
              <p:ext uri="{D42A27DB-BD31-4B8C-83A1-F6EECF244321}">
                <p14:modId xmlns:p14="http://schemas.microsoft.com/office/powerpoint/2010/main" val="2774000939"/>
              </p:ext>
            </p:extLst>
          </p:nvPr>
        </p:nvGraphicFramePr>
        <p:xfrm>
          <a:off x="1219174" y="3429000"/>
          <a:ext cx="8128001" cy="14782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xmlns="" val="3627403213"/>
                    </a:ext>
                  </a:extLst>
                </a:gridCol>
                <a:gridCol w="1161143">
                  <a:extLst>
                    <a:ext uri="{9D8B030D-6E8A-4147-A177-3AD203B41FA5}">
                      <a16:colId xmlns:a16="http://schemas.microsoft.com/office/drawing/2014/main" xmlns="" val="3689797233"/>
                    </a:ext>
                  </a:extLst>
                </a:gridCol>
                <a:gridCol w="1161143">
                  <a:extLst>
                    <a:ext uri="{9D8B030D-6E8A-4147-A177-3AD203B41FA5}">
                      <a16:colId xmlns:a16="http://schemas.microsoft.com/office/drawing/2014/main" xmlns="" val="3368738144"/>
                    </a:ext>
                  </a:extLst>
                </a:gridCol>
                <a:gridCol w="1161143">
                  <a:extLst>
                    <a:ext uri="{9D8B030D-6E8A-4147-A177-3AD203B41FA5}">
                      <a16:colId xmlns:a16="http://schemas.microsoft.com/office/drawing/2014/main" xmlns="" val="4117706174"/>
                    </a:ext>
                  </a:extLst>
                </a:gridCol>
                <a:gridCol w="1161143">
                  <a:extLst>
                    <a:ext uri="{9D8B030D-6E8A-4147-A177-3AD203B41FA5}">
                      <a16:colId xmlns:a16="http://schemas.microsoft.com/office/drawing/2014/main" xmlns="" val="1647639654"/>
                    </a:ext>
                  </a:extLst>
                </a:gridCol>
                <a:gridCol w="1161143">
                  <a:extLst>
                    <a:ext uri="{9D8B030D-6E8A-4147-A177-3AD203B41FA5}">
                      <a16:colId xmlns:a16="http://schemas.microsoft.com/office/drawing/2014/main" xmlns="" val="2715581367"/>
                    </a:ext>
                  </a:extLst>
                </a:gridCol>
                <a:gridCol w="1161143">
                  <a:extLst>
                    <a:ext uri="{9D8B030D-6E8A-4147-A177-3AD203B41FA5}">
                      <a16:colId xmlns:a16="http://schemas.microsoft.com/office/drawing/2014/main" xmlns="" val="2477691429"/>
                    </a:ext>
                  </a:extLst>
                </a:gridCol>
              </a:tblGrid>
              <a:tr h="0">
                <a:tc rowSpan="2">
                  <a:txBody>
                    <a:bodyPr/>
                    <a:lstStyle/>
                    <a:p>
                      <a:r>
                        <a:rPr lang="en-IN" dirty="0"/>
                        <a:t>Non-Terminal</a:t>
                      </a:r>
                    </a:p>
                  </a:txBody>
                  <a:tcPr/>
                </a:tc>
                <a:tc gridSpan="6">
                  <a:txBody>
                    <a:bodyPr/>
                    <a:lstStyle/>
                    <a:p>
                      <a:pPr algn="ctr"/>
                      <a:r>
                        <a:rPr lang="en-IN" dirty="0"/>
                        <a:t>Input Symbol</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2146620483"/>
                  </a:ext>
                </a:extLst>
              </a:tr>
              <a:tr h="370840">
                <a:tc vMerge="1">
                  <a:txBody>
                    <a:bodyPr/>
                    <a:lstStyle/>
                    <a:p>
                      <a:endParaRPr lang="en-IN" dirty="0"/>
                    </a:p>
                  </a:txBody>
                  <a:tcPr/>
                </a:tc>
                <a:tc>
                  <a:txBody>
                    <a:bodyPr/>
                    <a:lstStyle/>
                    <a:p>
                      <a:pPr algn="ctr"/>
                      <a:r>
                        <a:rPr lang="en-IN" dirty="0"/>
                        <a:t>a</a:t>
                      </a:r>
                    </a:p>
                  </a:txBody>
                  <a:tcPr/>
                </a:tc>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xmlns="" val="1247996803"/>
                  </a:ext>
                </a:extLst>
              </a:tr>
              <a:tr h="370840">
                <a:tc>
                  <a:txBody>
                    <a:bodyPr/>
                    <a:lstStyle/>
                    <a:p>
                      <a:pPr algn="ctr"/>
                      <a:r>
                        <a:rPr lang="en-IN" dirty="0"/>
                        <a:t>E</a:t>
                      </a:r>
                    </a:p>
                  </a:txBody>
                  <a:tcPr/>
                </a:tc>
                <a:tc>
                  <a:txBody>
                    <a:bodyPr/>
                    <a:lstStyle/>
                    <a:p>
                      <a:r>
                        <a:rPr lang="en-IN" dirty="0"/>
                        <a:t>E        aA </a:t>
                      </a:r>
                    </a:p>
                  </a:txBody>
                  <a:tcPr/>
                </a:tc>
                <a:tc>
                  <a:txBody>
                    <a:bodyPr/>
                    <a:lstStyle/>
                    <a:p>
                      <a:endParaRPr lang="en-IN"/>
                    </a:p>
                  </a:txBody>
                  <a:tcPr/>
                </a:tc>
                <a:tc>
                  <a:txBody>
                    <a:bodyPr/>
                    <a:lstStyle/>
                    <a:p>
                      <a:endParaRPr lang="en-IN"/>
                    </a:p>
                  </a:txBody>
                  <a:tcPr/>
                </a:tc>
                <a:tc>
                  <a:txBody>
                    <a:bodyPr/>
                    <a:lstStyle/>
                    <a:p>
                      <a:r>
                        <a:rPr lang="en-IN" dirty="0"/>
                        <a:t>E         (E)</a:t>
                      </a:r>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1978741765"/>
                  </a:ext>
                </a:extLst>
              </a:tr>
              <a:tr h="370840">
                <a:tc>
                  <a:txBody>
                    <a:bodyPr/>
                    <a:lstStyle/>
                    <a:p>
                      <a:pPr algn="ctr"/>
                      <a:r>
                        <a:rPr lang="en-IN" dirty="0"/>
                        <a:t>A</a:t>
                      </a:r>
                    </a:p>
                  </a:txBody>
                  <a:tcPr/>
                </a:tc>
                <a:tc>
                  <a:txBody>
                    <a:bodyPr/>
                    <a:lstStyle/>
                    <a:p>
                      <a:endParaRPr lang="en-IN" dirty="0"/>
                    </a:p>
                  </a:txBody>
                  <a:tcPr/>
                </a:tc>
                <a:tc>
                  <a:txBody>
                    <a:bodyPr/>
                    <a:lstStyle/>
                    <a:p>
                      <a:r>
                        <a:rPr lang="en-IN" dirty="0"/>
                        <a:t>A          +E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*E</a:t>
                      </a:r>
                    </a:p>
                  </a:txBody>
                  <a:tcPr/>
                </a:tc>
                <a:tc>
                  <a:txBody>
                    <a:bodyPr/>
                    <a:lstStyle/>
                    <a:p>
                      <a:endParaRPr lang="en-IN" dirty="0"/>
                    </a:p>
                  </a:txBody>
                  <a:tcPr/>
                </a:tc>
                <a:tc>
                  <a:txBody>
                    <a:bodyPr/>
                    <a:lstStyle/>
                    <a:p>
                      <a:r>
                        <a:rPr lang="en-IN" dirty="0"/>
                        <a:t>A</a:t>
                      </a:r>
                    </a:p>
                  </a:txBody>
                  <a:tcPr/>
                </a:tc>
                <a:tc>
                  <a:txBody>
                    <a:bodyPr/>
                    <a:lstStyle/>
                    <a:p>
                      <a:r>
                        <a:rPr lang="en-IN" dirty="0"/>
                        <a:t>A</a:t>
                      </a:r>
                    </a:p>
                  </a:txBody>
                  <a:tcPr/>
                </a:tc>
                <a:extLst>
                  <a:ext uri="{0D108BD9-81ED-4DB2-BD59-A6C34878D82A}">
                    <a16:rowId xmlns:a16="http://schemas.microsoft.com/office/drawing/2014/main" xmlns="" val="2513008792"/>
                  </a:ext>
                </a:extLst>
              </a:tr>
            </a:tbl>
          </a:graphicData>
        </a:graphic>
      </p:graphicFrame>
      <p:cxnSp>
        <p:nvCxnSpPr>
          <p:cNvPr id="9" name="Straight Arrow Connector 8">
            <a:extLst>
              <a:ext uri="{FF2B5EF4-FFF2-40B4-BE49-F238E27FC236}">
                <a16:creationId xmlns:a16="http://schemas.microsoft.com/office/drawing/2014/main" xmlns="" id="{0A337429-0ADB-4A8F-8270-80504BFB8EC7}"/>
              </a:ext>
            </a:extLst>
          </p:cNvPr>
          <p:cNvCxnSpPr/>
          <p:nvPr/>
        </p:nvCxnSpPr>
        <p:spPr>
          <a:xfrm>
            <a:off x="2576946" y="4346369"/>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DF45D981-4868-48D5-89D3-374AC241D42D}"/>
              </a:ext>
            </a:extLst>
          </p:cNvPr>
          <p:cNvCxnSpPr/>
          <p:nvPr/>
        </p:nvCxnSpPr>
        <p:spPr>
          <a:xfrm>
            <a:off x="6096000" y="4346369"/>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D8D51545-449F-4967-B9E3-FF9456A815D7}"/>
              </a:ext>
            </a:extLst>
          </p:cNvPr>
          <p:cNvCxnSpPr/>
          <p:nvPr/>
        </p:nvCxnSpPr>
        <p:spPr>
          <a:xfrm>
            <a:off x="3835730" y="4738255"/>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5E592E0A-613C-4CD4-B47D-EDAA05FE5A24}"/>
              </a:ext>
            </a:extLst>
          </p:cNvPr>
          <p:cNvCxnSpPr/>
          <p:nvPr/>
        </p:nvCxnSpPr>
        <p:spPr>
          <a:xfrm>
            <a:off x="4961906" y="4736276"/>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906C1F0B-80CB-4DAB-AC9E-BBFB5D868074}"/>
              </a:ext>
            </a:extLst>
          </p:cNvPr>
          <p:cNvCxnSpPr/>
          <p:nvPr/>
        </p:nvCxnSpPr>
        <p:spPr>
          <a:xfrm>
            <a:off x="7301346" y="4736276"/>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9A97E110-9F73-4499-849A-B8EDAE0D0848}"/>
              </a:ext>
            </a:extLst>
          </p:cNvPr>
          <p:cNvCxnSpPr/>
          <p:nvPr/>
        </p:nvCxnSpPr>
        <p:spPr>
          <a:xfrm>
            <a:off x="8512629" y="4736276"/>
            <a:ext cx="3918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9F3B19F2-F475-49AF-9588-1E09BF942185}"/>
              </a:ext>
            </a:extLst>
          </p:cNvPr>
          <p:cNvSpPr txBox="1"/>
          <p:nvPr/>
        </p:nvSpPr>
        <p:spPr>
          <a:xfrm>
            <a:off x="7693232" y="4537948"/>
            <a:ext cx="371104" cy="369332"/>
          </a:xfrm>
          <a:prstGeom prst="rect">
            <a:avLst/>
          </a:prstGeom>
          <a:noFill/>
        </p:spPr>
        <p:txBody>
          <a:bodyPr wrap="square">
            <a:spAutoFit/>
          </a:bodyPr>
          <a:lstStyle/>
          <a:p>
            <a:r>
              <a:rPr lang="en-IN" dirty="0"/>
              <a:t>ϵ</a:t>
            </a:r>
          </a:p>
        </p:txBody>
      </p:sp>
      <p:sp>
        <p:nvSpPr>
          <p:cNvPr id="18" name="TextBox 17">
            <a:extLst>
              <a:ext uri="{FF2B5EF4-FFF2-40B4-BE49-F238E27FC236}">
                <a16:creationId xmlns:a16="http://schemas.microsoft.com/office/drawing/2014/main" xmlns="" id="{8DE94D22-F9B6-455B-A49C-AAE7124B1EF2}"/>
              </a:ext>
            </a:extLst>
          </p:cNvPr>
          <p:cNvSpPr txBox="1"/>
          <p:nvPr/>
        </p:nvSpPr>
        <p:spPr>
          <a:xfrm>
            <a:off x="8929256" y="4551610"/>
            <a:ext cx="371104" cy="369332"/>
          </a:xfrm>
          <a:prstGeom prst="rect">
            <a:avLst/>
          </a:prstGeom>
          <a:noFill/>
        </p:spPr>
        <p:txBody>
          <a:bodyPr wrap="square">
            <a:spAutoFit/>
          </a:bodyPr>
          <a:lstStyle/>
          <a:p>
            <a:r>
              <a:rPr lang="en-IN" dirty="0"/>
              <a:t>ϵ</a:t>
            </a:r>
          </a:p>
        </p:txBody>
      </p:sp>
      <p:pic>
        <p:nvPicPr>
          <p:cNvPr id="2" name="Picture 1"/>
          <p:cNvPicPr>
            <a:picLocks noChangeAspect="1"/>
          </p:cNvPicPr>
          <p:nvPr/>
        </p:nvPicPr>
        <p:blipFill>
          <a:blip r:embed="rId2"/>
          <a:stretch>
            <a:fillRect/>
          </a:stretch>
        </p:blipFill>
        <p:spPr>
          <a:xfrm>
            <a:off x="6487885" y="593766"/>
            <a:ext cx="4405743" cy="1429344"/>
          </a:xfrm>
          <a:prstGeom prst="rect">
            <a:avLst/>
          </a:prstGeom>
        </p:spPr>
      </p:pic>
    </p:spTree>
    <p:extLst>
      <p:ext uri="{BB962C8B-B14F-4D97-AF65-F5344CB8AC3E}">
        <p14:creationId xmlns:p14="http://schemas.microsoft.com/office/powerpoint/2010/main" val="3831139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8AF02C3C-D36F-4201-AD40-9017E8DD5DFF}"/>
              </a:ext>
            </a:extLst>
          </p:cNvPr>
          <p:cNvGraphicFramePr>
            <a:graphicFrameLocks noGrp="1"/>
          </p:cNvGraphicFramePr>
          <p:nvPr>
            <p:ph idx="1"/>
            <p:extLst>
              <p:ext uri="{D42A27DB-BD31-4B8C-83A1-F6EECF244321}">
                <p14:modId xmlns:p14="http://schemas.microsoft.com/office/powerpoint/2010/main" val="1277228948"/>
              </p:ext>
            </p:extLst>
          </p:nvPr>
        </p:nvGraphicFramePr>
        <p:xfrm>
          <a:off x="5470568" y="142504"/>
          <a:ext cx="4713561" cy="6624051"/>
        </p:xfrm>
        <a:graphic>
          <a:graphicData uri="http://schemas.openxmlformats.org/drawingml/2006/table">
            <a:tbl>
              <a:tblPr firstRow="1" bandRow="1">
                <a:tableStyleId>{5C22544A-7EE6-4342-B048-85BDC9FD1C3A}</a:tableStyleId>
              </a:tblPr>
              <a:tblGrid>
                <a:gridCol w="1571187">
                  <a:extLst>
                    <a:ext uri="{9D8B030D-6E8A-4147-A177-3AD203B41FA5}">
                      <a16:colId xmlns:a16="http://schemas.microsoft.com/office/drawing/2014/main" xmlns="" val="3616154000"/>
                    </a:ext>
                  </a:extLst>
                </a:gridCol>
                <a:gridCol w="1571187">
                  <a:extLst>
                    <a:ext uri="{9D8B030D-6E8A-4147-A177-3AD203B41FA5}">
                      <a16:colId xmlns:a16="http://schemas.microsoft.com/office/drawing/2014/main" xmlns="" val="918754282"/>
                    </a:ext>
                  </a:extLst>
                </a:gridCol>
                <a:gridCol w="1571187">
                  <a:extLst>
                    <a:ext uri="{9D8B030D-6E8A-4147-A177-3AD203B41FA5}">
                      <a16:colId xmlns:a16="http://schemas.microsoft.com/office/drawing/2014/main" xmlns="" val="3419969405"/>
                    </a:ext>
                  </a:extLst>
                </a:gridCol>
              </a:tblGrid>
              <a:tr h="379715">
                <a:tc>
                  <a:txBody>
                    <a:bodyPr/>
                    <a:lstStyle/>
                    <a:p>
                      <a:r>
                        <a:rPr lang="en-IN" dirty="0"/>
                        <a:t>Stack</a:t>
                      </a:r>
                    </a:p>
                  </a:txBody>
                  <a:tcPr/>
                </a:tc>
                <a:tc>
                  <a:txBody>
                    <a:bodyPr/>
                    <a:lstStyle/>
                    <a:p>
                      <a:r>
                        <a:rPr lang="en-IN" dirty="0"/>
                        <a:t>Input</a:t>
                      </a:r>
                    </a:p>
                  </a:txBody>
                  <a:tcPr/>
                </a:tc>
                <a:tc>
                  <a:txBody>
                    <a:bodyPr/>
                    <a:lstStyle/>
                    <a:p>
                      <a:r>
                        <a:rPr lang="en-IN" dirty="0"/>
                        <a:t>Output</a:t>
                      </a:r>
                    </a:p>
                  </a:txBody>
                  <a:tcPr/>
                </a:tc>
                <a:extLst>
                  <a:ext uri="{0D108BD9-81ED-4DB2-BD59-A6C34878D82A}">
                    <a16:rowId xmlns:a16="http://schemas.microsoft.com/office/drawing/2014/main" xmlns="" val="140008440"/>
                  </a:ext>
                </a:extLst>
              </a:tr>
              <a:tr h="316429">
                <a:tc>
                  <a:txBody>
                    <a:bodyPr/>
                    <a:lstStyle/>
                    <a:p>
                      <a:r>
                        <a:rPr lang="en-IN" sz="1400" dirty="0"/>
                        <a:t>$E</a:t>
                      </a:r>
                    </a:p>
                  </a:txBody>
                  <a:tcPr/>
                </a:tc>
                <a:tc>
                  <a:txBody>
                    <a:bodyPr/>
                    <a:lstStyle/>
                    <a:p>
                      <a:r>
                        <a:rPr lang="en-IN" sz="1400" dirty="0"/>
                        <a:t>(a+a*a+a)$</a:t>
                      </a:r>
                    </a:p>
                  </a:txBody>
                  <a:tcPr/>
                </a:tc>
                <a:tc>
                  <a:txBody>
                    <a:bodyPr/>
                    <a:lstStyle/>
                    <a:p>
                      <a:r>
                        <a:rPr lang="en-IN" sz="1400" dirty="0"/>
                        <a:t>E         (E)</a:t>
                      </a:r>
                    </a:p>
                  </a:txBody>
                  <a:tcPr/>
                </a:tc>
                <a:extLst>
                  <a:ext uri="{0D108BD9-81ED-4DB2-BD59-A6C34878D82A}">
                    <a16:rowId xmlns:a16="http://schemas.microsoft.com/office/drawing/2014/main" xmlns="" val="3905622041"/>
                  </a:ext>
                </a:extLst>
              </a:tr>
              <a:tr h="316429">
                <a:tc>
                  <a:txBody>
                    <a:bodyPr/>
                    <a:lstStyle/>
                    <a:p>
                      <a:r>
                        <a:rPr lang="en-IN" sz="1400" dirty="0"/>
                        <a:t>$)E(</a:t>
                      </a:r>
                    </a:p>
                  </a:txBody>
                  <a:tcPr/>
                </a:tc>
                <a:tc>
                  <a:txBody>
                    <a:bodyPr/>
                    <a:lstStyle/>
                    <a:p>
                      <a:r>
                        <a:rPr lang="en-IN" sz="1400" dirty="0"/>
                        <a:t>(a+a*a+a)$</a:t>
                      </a:r>
                    </a:p>
                  </a:txBody>
                  <a:tcPr/>
                </a:tc>
                <a:tc>
                  <a:txBody>
                    <a:bodyPr/>
                    <a:lstStyle/>
                    <a:p>
                      <a:endParaRPr lang="en-IN" sz="1400" dirty="0"/>
                    </a:p>
                  </a:txBody>
                  <a:tcPr/>
                </a:tc>
                <a:extLst>
                  <a:ext uri="{0D108BD9-81ED-4DB2-BD59-A6C34878D82A}">
                    <a16:rowId xmlns:a16="http://schemas.microsoft.com/office/drawing/2014/main" xmlns="" val="2773141761"/>
                  </a:ext>
                </a:extLst>
              </a:tr>
              <a:tr h="316429">
                <a:tc>
                  <a:txBody>
                    <a:bodyPr/>
                    <a:lstStyle/>
                    <a:p>
                      <a:r>
                        <a:rPr lang="en-IN" sz="1400" dirty="0"/>
                        <a:t>$)E</a:t>
                      </a:r>
                    </a:p>
                  </a:txBody>
                  <a:tcPr/>
                </a:tc>
                <a:tc>
                  <a:txBody>
                    <a:bodyPr/>
                    <a:lstStyle/>
                    <a:p>
                      <a:r>
                        <a:rPr lang="en-IN" sz="1400" dirty="0"/>
                        <a:t>  a+a*a+a)$</a:t>
                      </a:r>
                    </a:p>
                  </a:txBody>
                  <a:tcPr/>
                </a:tc>
                <a:tc>
                  <a:txBody>
                    <a:bodyPr/>
                    <a:lstStyle/>
                    <a:p>
                      <a:endParaRPr lang="en-IN" sz="1400" dirty="0"/>
                    </a:p>
                  </a:txBody>
                  <a:tcPr/>
                </a:tc>
                <a:extLst>
                  <a:ext uri="{0D108BD9-81ED-4DB2-BD59-A6C34878D82A}">
                    <a16:rowId xmlns:a16="http://schemas.microsoft.com/office/drawing/2014/main" xmlns="" val="277421980"/>
                  </a:ext>
                </a:extLst>
              </a:tr>
              <a:tr h="335333">
                <a:tc>
                  <a:txBody>
                    <a:bodyPr/>
                    <a:lstStyle/>
                    <a:p>
                      <a:r>
                        <a:rPr lang="en-IN" sz="1400" dirty="0"/>
                        <a:t>$)Aa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a+a*a+a)$</a:t>
                      </a:r>
                    </a:p>
                  </a:txBody>
                  <a:tcPr/>
                </a:tc>
                <a:tc>
                  <a:txBody>
                    <a:bodyPr/>
                    <a:lstStyle/>
                    <a:p>
                      <a:endParaRPr lang="en-IN" sz="1400"/>
                    </a:p>
                  </a:txBody>
                  <a:tcPr/>
                </a:tc>
                <a:extLst>
                  <a:ext uri="{0D108BD9-81ED-4DB2-BD59-A6C34878D82A}">
                    <a16:rowId xmlns:a16="http://schemas.microsoft.com/office/drawing/2014/main" xmlns="" val="1009447147"/>
                  </a:ext>
                </a:extLst>
              </a:tr>
              <a:tr h="345195">
                <a:tc>
                  <a:txBody>
                    <a:bodyPr/>
                    <a:lstStyle/>
                    <a:p>
                      <a:r>
                        <a:rPr lang="en-IN" sz="1400" dirty="0"/>
                        <a:t>$)A</a:t>
                      </a:r>
                    </a:p>
                  </a:txBody>
                  <a:tcPr/>
                </a:tc>
                <a:tc>
                  <a:txBody>
                    <a:bodyPr/>
                    <a:lstStyle/>
                    <a:p>
                      <a:r>
                        <a:rPr lang="en-IN" sz="1400" dirty="0"/>
                        <a:t>     +a*</a:t>
                      </a:r>
                      <a:r>
                        <a:rPr lang="en-IN" sz="1400" dirty="0" err="1"/>
                        <a:t>a+a</a:t>
                      </a:r>
                      <a:r>
                        <a:rPr lang="en-IN" sz="1400" dirty="0"/>
                        <a:t>)$</a:t>
                      </a:r>
                    </a:p>
                  </a:txBody>
                  <a:tcPr/>
                </a:tc>
                <a:tc>
                  <a:txBody>
                    <a:bodyPr/>
                    <a:lstStyle/>
                    <a:p>
                      <a:endParaRPr lang="en-IN" sz="1400"/>
                    </a:p>
                  </a:txBody>
                  <a:tcPr/>
                </a:tc>
                <a:extLst>
                  <a:ext uri="{0D108BD9-81ED-4DB2-BD59-A6C34878D82A}">
                    <a16:rowId xmlns:a16="http://schemas.microsoft.com/office/drawing/2014/main" xmlns="" val="2464108288"/>
                  </a:ext>
                </a:extLst>
              </a:tr>
              <a:tr h="316429">
                <a:tc>
                  <a:txBody>
                    <a:bodyPr/>
                    <a:lstStyle/>
                    <a:p>
                      <a:r>
                        <a:rPr lang="en-IN" sz="14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t>
                      </a:r>
                      <a:r>
                        <a:rPr lang="en-IN" sz="1400" dirty="0" err="1"/>
                        <a:t>a+a</a:t>
                      </a:r>
                      <a:r>
                        <a:rPr lang="en-IN" sz="1400" dirty="0"/>
                        <a:t>)$</a:t>
                      </a:r>
                    </a:p>
                  </a:txBody>
                  <a:tcPr/>
                </a:tc>
                <a:tc>
                  <a:txBody>
                    <a:bodyPr/>
                    <a:lstStyle/>
                    <a:p>
                      <a:endParaRPr lang="en-IN" sz="1400"/>
                    </a:p>
                  </a:txBody>
                  <a:tcPr/>
                </a:tc>
                <a:extLst>
                  <a:ext uri="{0D108BD9-81ED-4DB2-BD59-A6C34878D82A}">
                    <a16:rowId xmlns:a16="http://schemas.microsoft.com/office/drawing/2014/main" xmlns="" val="1030048308"/>
                  </a:ext>
                </a:extLst>
              </a:tr>
              <a:tr h="316429">
                <a:tc>
                  <a:txBody>
                    <a:bodyPr/>
                    <a:lstStyle/>
                    <a:p>
                      <a:r>
                        <a:rPr lang="en-IN" sz="1400" dirty="0" smtClean="0"/>
                        <a:t>$)E</a:t>
                      </a:r>
                      <a:endParaRPr lang="en-IN" sz="1400" dirty="0"/>
                    </a:p>
                  </a:txBody>
                  <a:tcPr/>
                </a:tc>
                <a:tc>
                  <a:txBody>
                    <a:bodyPr/>
                    <a:lstStyle/>
                    <a:p>
                      <a:r>
                        <a:rPr lang="en-IN" sz="1400" dirty="0"/>
                        <a:t>       a*</a:t>
                      </a:r>
                      <a:r>
                        <a:rPr lang="en-IN" sz="1400" dirty="0" err="1"/>
                        <a:t>a+a</a:t>
                      </a:r>
                      <a:r>
                        <a:rPr lang="en-IN" sz="1400" dirty="0"/>
                        <a:t>)$</a:t>
                      </a:r>
                    </a:p>
                  </a:txBody>
                  <a:tcPr/>
                </a:tc>
                <a:tc>
                  <a:txBody>
                    <a:bodyPr/>
                    <a:lstStyle/>
                    <a:p>
                      <a:endParaRPr lang="en-IN" sz="1400" dirty="0"/>
                    </a:p>
                  </a:txBody>
                  <a:tcPr/>
                </a:tc>
                <a:extLst>
                  <a:ext uri="{0D108BD9-81ED-4DB2-BD59-A6C34878D82A}">
                    <a16:rowId xmlns:a16="http://schemas.microsoft.com/office/drawing/2014/main" xmlns="" val="1747174992"/>
                  </a:ext>
                </a:extLst>
              </a:tr>
              <a:tr h="341085">
                <a:tc>
                  <a:txBody>
                    <a:bodyPr/>
                    <a:lstStyle/>
                    <a:p>
                      <a:r>
                        <a:rPr lang="en-IN" sz="1400" dirty="0"/>
                        <a:t>$)Aa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t>
                      </a:r>
                      <a:r>
                        <a:rPr lang="en-IN" sz="1400" dirty="0" err="1"/>
                        <a:t>a+a</a:t>
                      </a:r>
                      <a:r>
                        <a:rPr lang="en-IN" sz="1400" dirty="0"/>
                        <a:t>)$</a:t>
                      </a:r>
                    </a:p>
                  </a:txBody>
                  <a:tcPr/>
                </a:tc>
                <a:tc>
                  <a:txBody>
                    <a:bodyPr/>
                    <a:lstStyle/>
                    <a:p>
                      <a:endParaRPr lang="en-IN" sz="1400"/>
                    </a:p>
                  </a:txBody>
                  <a:tcPr/>
                </a:tc>
                <a:extLst>
                  <a:ext uri="{0D108BD9-81ED-4DB2-BD59-A6C34878D82A}">
                    <a16:rowId xmlns:a16="http://schemas.microsoft.com/office/drawing/2014/main" xmlns="" val="3042267214"/>
                  </a:ext>
                </a:extLst>
              </a:tr>
              <a:tr h="316429">
                <a:tc>
                  <a:txBody>
                    <a:bodyPr/>
                    <a:lstStyle/>
                    <a:p>
                      <a:r>
                        <a:rPr lang="en-IN" sz="1400" dirty="0"/>
                        <a:t>$)A</a:t>
                      </a:r>
                    </a:p>
                  </a:txBody>
                  <a:tcPr/>
                </a:tc>
                <a:tc>
                  <a:txBody>
                    <a:bodyPr/>
                    <a:lstStyle/>
                    <a:p>
                      <a:r>
                        <a:rPr lang="en-IN" sz="1400" dirty="0"/>
                        <a:t>         *a+a)$</a:t>
                      </a:r>
                    </a:p>
                  </a:txBody>
                  <a:tcPr/>
                </a:tc>
                <a:tc>
                  <a:txBody>
                    <a:bodyPr/>
                    <a:lstStyle/>
                    <a:p>
                      <a:endParaRPr lang="en-IN" sz="1400"/>
                    </a:p>
                  </a:txBody>
                  <a:tcPr/>
                </a:tc>
                <a:extLst>
                  <a:ext uri="{0D108BD9-81ED-4DB2-BD59-A6C34878D82A}">
                    <a16:rowId xmlns:a16="http://schemas.microsoft.com/office/drawing/2014/main" xmlns="" val="1644579088"/>
                  </a:ext>
                </a:extLst>
              </a:tr>
              <a:tr h="316429">
                <a:tc>
                  <a:txBody>
                    <a:bodyPr/>
                    <a:lstStyle/>
                    <a:p>
                      <a:r>
                        <a:rPr lang="en-IN" sz="14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a:t>
                      </a:r>
                    </a:p>
                  </a:txBody>
                  <a:tcPr/>
                </a:tc>
                <a:tc>
                  <a:txBody>
                    <a:bodyPr/>
                    <a:lstStyle/>
                    <a:p>
                      <a:endParaRPr lang="en-IN" sz="1400"/>
                    </a:p>
                  </a:txBody>
                  <a:tcPr/>
                </a:tc>
                <a:extLst>
                  <a:ext uri="{0D108BD9-81ED-4DB2-BD59-A6C34878D82A}">
                    <a16:rowId xmlns:a16="http://schemas.microsoft.com/office/drawing/2014/main" xmlns="" val="687440682"/>
                  </a:ext>
                </a:extLst>
              </a:tr>
              <a:tr h="316429">
                <a:tc>
                  <a:txBody>
                    <a:bodyPr/>
                    <a:lstStyle/>
                    <a:p>
                      <a:r>
                        <a:rPr lang="en-IN" sz="1400" dirty="0"/>
                        <a:t>$)E</a:t>
                      </a:r>
                    </a:p>
                  </a:txBody>
                  <a:tcPr/>
                </a:tc>
                <a:tc>
                  <a:txBody>
                    <a:bodyPr/>
                    <a:lstStyle/>
                    <a:p>
                      <a:r>
                        <a:rPr lang="en-IN" sz="1400" dirty="0"/>
                        <a:t>          a+a)$</a:t>
                      </a:r>
                    </a:p>
                  </a:txBody>
                  <a:tcPr/>
                </a:tc>
                <a:tc>
                  <a:txBody>
                    <a:bodyPr/>
                    <a:lstStyle/>
                    <a:p>
                      <a:endParaRPr lang="en-IN" sz="1400"/>
                    </a:p>
                  </a:txBody>
                  <a:tcPr/>
                </a:tc>
                <a:extLst>
                  <a:ext uri="{0D108BD9-81ED-4DB2-BD59-A6C34878D82A}">
                    <a16:rowId xmlns:a16="http://schemas.microsoft.com/office/drawing/2014/main" xmlns="" val="1331472635"/>
                  </a:ext>
                </a:extLst>
              </a:tr>
              <a:tr h="332867">
                <a:tc>
                  <a:txBody>
                    <a:bodyPr/>
                    <a:lstStyle/>
                    <a:p>
                      <a:r>
                        <a:rPr lang="en-IN" sz="1400" dirty="0"/>
                        <a:t>$)Aa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a:t>
                      </a:r>
                    </a:p>
                  </a:txBody>
                  <a:tcPr/>
                </a:tc>
                <a:tc>
                  <a:txBody>
                    <a:bodyPr/>
                    <a:lstStyle/>
                    <a:p>
                      <a:endParaRPr lang="en-IN" sz="1400"/>
                    </a:p>
                  </a:txBody>
                  <a:tcPr/>
                </a:tc>
                <a:extLst>
                  <a:ext uri="{0D108BD9-81ED-4DB2-BD59-A6C34878D82A}">
                    <a16:rowId xmlns:a16="http://schemas.microsoft.com/office/drawing/2014/main" xmlns="" val="2405890041"/>
                  </a:ext>
                </a:extLst>
              </a:tr>
              <a:tr h="316429">
                <a:tc>
                  <a:txBody>
                    <a:bodyPr/>
                    <a:lstStyle/>
                    <a:p>
                      <a:r>
                        <a:rPr lang="en-IN" sz="1400" dirty="0"/>
                        <a:t>$)A</a:t>
                      </a:r>
                    </a:p>
                  </a:txBody>
                  <a:tcPr/>
                </a:tc>
                <a:tc>
                  <a:txBody>
                    <a:bodyPr/>
                    <a:lstStyle/>
                    <a:p>
                      <a:r>
                        <a:rPr lang="en-IN" sz="1400" dirty="0"/>
                        <a:t>            +a)$</a:t>
                      </a:r>
                    </a:p>
                  </a:txBody>
                  <a:tcPr/>
                </a:tc>
                <a:tc>
                  <a:txBody>
                    <a:bodyPr/>
                    <a:lstStyle/>
                    <a:p>
                      <a:endParaRPr lang="en-IN" sz="1400" dirty="0"/>
                    </a:p>
                  </a:txBody>
                  <a:tcPr/>
                </a:tc>
                <a:extLst>
                  <a:ext uri="{0D108BD9-81ED-4DB2-BD59-A6C34878D82A}">
                    <a16:rowId xmlns:a16="http://schemas.microsoft.com/office/drawing/2014/main" xmlns="" val="1424911847"/>
                  </a:ext>
                </a:extLst>
              </a:tr>
              <a:tr h="336976">
                <a:tc>
                  <a:txBody>
                    <a:bodyPr/>
                    <a:lstStyle/>
                    <a:p>
                      <a:r>
                        <a:rPr lang="en-IN" sz="14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t>
                      </a:r>
                    </a:p>
                  </a:txBody>
                  <a:tcPr/>
                </a:tc>
                <a:tc>
                  <a:txBody>
                    <a:bodyPr/>
                    <a:lstStyle/>
                    <a:p>
                      <a:endParaRPr lang="en-IN" sz="1400" dirty="0"/>
                    </a:p>
                  </a:txBody>
                  <a:tcPr/>
                </a:tc>
                <a:extLst>
                  <a:ext uri="{0D108BD9-81ED-4DB2-BD59-A6C34878D82A}">
                    <a16:rowId xmlns:a16="http://schemas.microsoft.com/office/drawing/2014/main" xmlns="" val="1374003294"/>
                  </a:ext>
                </a:extLst>
              </a:tr>
              <a:tr h="316429">
                <a:tc>
                  <a:txBody>
                    <a:bodyPr/>
                    <a:lstStyle/>
                    <a:p>
                      <a:r>
                        <a:rPr lang="en-IN" sz="1400" dirty="0"/>
                        <a:t>$)E</a:t>
                      </a:r>
                    </a:p>
                  </a:txBody>
                  <a:tcPr/>
                </a:tc>
                <a:tc>
                  <a:txBody>
                    <a:bodyPr/>
                    <a:lstStyle/>
                    <a:p>
                      <a:r>
                        <a:rPr lang="en-IN" sz="1400" dirty="0"/>
                        <a:t>               a)$</a:t>
                      </a:r>
                    </a:p>
                  </a:txBody>
                  <a:tcPr/>
                </a:tc>
                <a:tc>
                  <a:txBody>
                    <a:bodyPr/>
                    <a:lstStyle/>
                    <a:p>
                      <a:endParaRPr lang="en-IN" sz="1400" dirty="0"/>
                    </a:p>
                  </a:txBody>
                  <a:tcPr/>
                </a:tc>
                <a:extLst>
                  <a:ext uri="{0D108BD9-81ED-4DB2-BD59-A6C34878D82A}">
                    <a16:rowId xmlns:a16="http://schemas.microsoft.com/office/drawing/2014/main" xmlns="" val="364838381"/>
                  </a:ext>
                </a:extLst>
              </a:tr>
              <a:tr h="316429">
                <a:tc>
                  <a:txBody>
                    <a:bodyPr/>
                    <a:lstStyle/>
                    <a:p>
                      <a:r>
                        <a:rPr lang="en-IN" sz="1400" dirty="0"/>
                        <a:t>$)Aa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               a)$</a:t>
                      </a:r>
                    </a:p>
                  </a:txBody>
                  <a:tcPr/>
                </a:tc>
                <a:tc>
                  <a:txBody>
                    <a:bodyPr/>
                    <a:lstStyle/>
                    <a:p>
                      <a:endParaRPr lang="en-IN" sz="1400" dirty="0"/>
                    </a:p>
                  </a:txBody>
                  <a:tcPr/>
                </a:tc>
                <a:extLst>
                  <a:ext uri="{0D108BD9-81ED-4DB2-BD59-A6C34878D82A}">
                    <a16:rowId xmlns:a16="http://schemas.microsoft.com/office/drawing/2014/main" xmlns="" val="958777916"/>
                  </a:ext>
                </a:extLst>
              </a:tr>
              <a:tr h="316429">
                <a:tc>
                  <a:txBody>
                    <a:bodyPr/>
                    <a:lstStyle/>
                    <a:p>
                      <a:r>
                        <a:rPr lang="en-IN" sz="1400" dirty="0"/>
                        <a:t>$)A</a:t>
                      </a:r>
                    </a:p>
                  </a:txBody>
                  <a:tcPr/>
                </a:tc>
                <a:tc>
                  <a:txBody>
                    <a:bodyPr/>
                    <a:lstStyle/>
                    <a:p>
                      <a:r>
                        <a:rPr lang="en-IN" sz="1400" dirty="0"/>
                        <a:t>                 )$</a:t>
                      </a:r>
                    </a:p>
                  </a:txBody>
                  <a:tcPr/>
                </a:tc>
                <a:tc>
                  <a:txBody>
                    <a:bodyPr/>
                    <a:lstStyle/>
                    <a:p>
                      <a:endParaRPr lang="en-IN" sz="1400" dirty="0"/>
                    </a:p>
                  </a:txBody>
                  <a:tcPr/>
                </a:tc>
                <a:extLst>
                  <a:ext uri="{0D108BD9-81ED-4DB2-BD59-A6C34878D82A}">
                    <a16:rowId xmlns:a16="http://schemas.microsoft.com/office/drawing/2014/main" xmlns="" val="3781520185"/>
                  </a:ext>
                </a:extLst>
              </a:tr>
              <a:tr h="377866">
                <a:tc>
                  <a:txBody>
                    <a:bodyPr/>
                    <a:lstStyle/>
                    <a:p>
                      <a:r>
                        <a:rPr lang="en-IN" sz="1400" dirty="0"/>
                        <a:t>$)</a:t>
                      </a:r>
                    </a:p>
                  </a:txBody>
                  <a:tcPr/>
                </a:tc>
                <a:tc>
                  <a:txBody>
                    <a:bodyPr/>
                    <a:lstStyle/>
                    <a:p>
                      <a:r>
                        <a:rPr lang="en-IN" sz="1400" dirty="0"/>
                        <a:t>                 )$</a:t>
                      </a:r>
                    </a:p>
                  </a:txBody>
                  <a:tcPr/>
                </a:tc>
                <a:tc>
                  <a:txBody>
                    <a:bodyPr/>
                    <a:lstStyle/>
                    <a:p>
                      <a:endParaRPr lang="en-IN" sz="1400" dirty="0"/>
                    </a:p>
                  </a:txBody>
                  <a:tcPr/>
                </a:tc>
                <a:extLst>
                  <a:ext uri="{0D108BD9-81ED-4DB2-BD59-A6C34878D82A}">
                    <a16:rowId xmlns:a16="http://schemas.microsoft.com/office/drawing/2014/main" xmlns="" val="3566469684"/>
                  </a:ext>
                </a:extLst>
              </a:tr>
              <a:tr h="377866">
                <a:tc>
                  <a:txBody>
                    <a:bodyPr/>
                    <a:lstStyle/>
                    <a:p>
                      <a:r>
                        <a:rPr lang="en-IN" sz="1400" dirty="0"/>
                        <a:t>$</a:t>
                      </a:r>
                    </a:p>
                  </a:txBody>
                  <a:tcPr/>
                </a:tc>
                <a:tc>
                  <a:txBody>
                    <a:bodyPr/>
                    <a:lstStyle/>
                    <a:p>
                      <a:r>
                        <a:rPr lang="en-IN" sz="1400" dirty="0"/>
                        <a:t>                   $</a:t>
                      </a:r>
                    </a:p>
                  </a:txBody>
                  <a:tcPr/>
                </a:tc>
                <a:tc>
                  <a:txBody>
                    <a:bodyPr/>
                    <a:lstStyle/>
                    <a:p>
                      <a:r>
                        <a:rPr lang="en-IN" sz="1400" dirty="0"/>
                        <a:t>Success</a:t>
                      </a:r>
                    </a:p>
                  </a:txBody>
                  <a:tcPr/>
                </a:tc>
                <a:extLst>
                  <a:ext uri="{0D108BD9-81ED-4DB2-BD59-A6C34878D82A}">
                    <a16:rowId xmlns:a16="http://schemas.microsoft.com/office/drawing/2014/main" xmlns="" val="3403063427"/>
                  </a:ext>
                </a:extLst>
              </a:tr>
            </a:tbl>
          </a:graphicData>
        </a:graphic>
      </p:graphicFrame>
      <p:cxnSp>
        <p:nvCxnSpPr>
          <p:cNvPr id="5" name="Straight Arrow Connector 4">
            <a:extLst>
              <a:ext uri="{FF2B5EF4-FFF2-40B4-BE49-F238E27FC236}">
                <a16:creationId xmlns:a16="http://schemas.microsoft.com/office/drawing/2014/main" xmlns="" id="{120C85D2-3F17-4B3D-8B6D-8FA24B50D4EE}"/>
              </a:ext>
            </a:extLst>
          </p:cNvPr>
          <p:cNvCxnSpPr>
            <a:cxnSpLocks/>
          </p:cNvCxnSpPr>
          <p:nvPr/>
        </p:nvCxnSpPr>
        <p:spPr>
          <a:xfrm>
            <a:off x="8843013" y="688325"/>
            <a:ext cx="237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xmlns="" id="{B1B63B22-ECC3-46CB-B599-308A90DAE27A}"/>
              </a:ext>
            </a:extLst>
          </p:cNvPr>
          <p:cNvPicPr>
            <a:picLocks noChangeAspect="1"/>
          </p:cNvPicPr>
          <p:nvPr/>
        </p:nvPicPr>
        <p:blipFill>
          <a:blip r:embed="rId2"/>
          <a:stretch>
            <a:fillRect/>
          </a:stretch>
        </p:blipFill>
        <p:spPr>
          <a:xfrm>
            <a:off x="-1" y="1074678"/>
            <a:ext cx="5312761" cy="948432"/>
          </a:xfrm>
          <a:prstGeom prst="rect">
            <a:avLst/>
          </a:prstGeom>
        </p:spPr>
      </p:pic>
      <p:pic>
        <p:nvPicPr>
          <p:cNvPr id="11" name="Picture 10">
            <a:extLst>
              <a:ext uri="{FF2B5EF4-FFF2-40B4-BE49-F238E27FC236}">
                <a16:creationId xmlns:a16="http://schemas.microsoft.com/office/drawing/2014/main" xmlns="" id="{F1FF5C03-AAA9-4F18-A9C4-F163652C4F64}"/>
              </a:ext>
            </a:extLst>
          </p:cNvPr>
          <p:cNvPicPr>
            <a:picLocks noChangeAspect="1"/>
          </p:cNvPicPr>
          <p:nvPr/>
        </p:nvPicPr>
        <p:blipFill>
          <a:blip r:embed="rId3"/>
          <a:stretch>
            <a:fillRect/>
          </a:stretch>
        </p:blipFill>
        <p:spPr>
          <a:xfrm>
            <a:off x="8813347" y="1234147"/>
            <a:ext cx="723900" cy="238125"/>
          </a:xfrm>
          <a:prstGeom prst="rect">
            <a:avLst/>
          </a:prstGeom>
        </p:spPr>
      </p:pic>
      <p:pic>
        <p:nvPicPr>
          <p:cNvPr id="13" name="Picture 12">
            <a:extLst>
              <a:ext uri="{FF2B5EF4-FFF2-40B4-BE49-F238E27FC236}">
                <a16:creationId xmlns:a16="http://schemas.microsoft.com/office/drawing/2014/main" xmlns="" id="{B1127E0A-6D46-4E81-98EF-E3696EDDDB05}"/>
              </a:ext>
            </a:extLst>
          </p:cNvPr>
          <p:cNvPicPr>
            <a:picLocks noChangeAspect="1"/>
          </p:cNvPicPr>
          <p:nvPr/>
        </p:nvPicPr>
        <p:blipFill>
          <a:blip r:embed="rId4"/>
          <a:stretch>
            <a:fillRect/>
          </a:stretch>
        </p:blipFill>
        <p:spPr>
          <a:xfrm>
            <a:off x="8767902" y="1876730"/>
            <a:ext cx="838200" cy="238125"/>
          </a:xfrm>
          <a:prstGeom prst="rect">
            <a:avLst/>
          </a:prstGeom>
        </p:spPr>
      </p:pic>
      <p:pic>
        <p:nvPicPr>
          <p:cNvPr id="15" name="Picture 14">
            <a:extLst>
              <a:ext uri="{FF2B5EF4-FFF2-40B4-BE49-F238E27FC236}">
                <a16:creationId xmlns:a16="http://schemas.microsoft.com/office/drawing/2014/main" xmlns="" id="{7B76BF5C-BF62-4CA7-80C9-3935EEAB9491}"/>
              </a:ext>
            </a:extLst>
          </p:cNvPr>
          <p:cNvPicPr>
            <a:picLocks noChangeAspect="1"/>
          </p:cNvPicPr>
          <p:nvPr/>
        </p:nvPicPr>
        <p:blipFill>
          <a:blip r:embed="rId3"/>
          <a:stretch>
            <a:fillRect/>
          </a:stretch>
        </p:blipFill>
        <p:spPr>
          <a:xfrm>
            <a:off x="8780691" y="2555832"/>
            <a:ext cx="723900" cy="238125"/>
          </a:xfrm>
          <a:prstGeom prst="rect">
            <a:avLst/>
          </a:prstGeom>
        </p:spPr>
      </p:pic>
      <p:pic>
        <p:nvPicPr>
          <p:cNvPr id="17" name="Picture 16">
            <a:extLst>
              <a:ext uri="{FF2B5EF4-FFF2-40B4-BE49-F238E27FC236}">
                <a16:creationId xmlns:a16="http://schemas.microsoft.com/office/drawing/2014/main" xmlns="" id="{C922F38B-0A9C-4486-9E6C-49B04A4C40D0}"/>
              </a:ext>
            </a:extLst>
          </p:cNvPr>
          <p:cNvPicPr>
            <a:picLocks noChangeAspect="1"/>
          </p:cNvPicPr>
          <p:nvPr/>
        </p:nvPicPr>
        <p:blipFill>
          <a:blip r:embed="rId5"/>
          <a:stretch>
            <a:fillRect/>
          </a:stretch>
        </p:blipFill>
        <p:spPr>
          <a:xfrm>
            <a:off x="8800558" y="3255332"/>
            <a:ext cx="866775" cy="194458"/>
          </a:xfrm>
          <a:prstGeom prst="rect">
            <a:avLst/>
          </a:prstGeom>
        </p:spPr>
      </p:pic>
      <p:pic>
        <p:nvPicPr>
          <p:cNvPr id="19" name="Picture 18">
            <a:extLst>
              <a:ext uri="{FF2B5EF4-FFF2-40B4-BE49-F238E27FC236}">
                <a16:creationId xmlns:a16="http://schemas.microsoft.com/office/drawing/2014/main" xmlns="" id="{5BDA226D-AD0C-4821-8D44-DFD66290E78B}"/>
              </a:ext>
            </a:extLst>
          </p:cNvPr>
          <p:cNvPicPr>
            <a:picLocks noChangeAspect="1"/>
          </p:cNvPicPr>
          <p:nvPr/>
        </p:nvPicPr>
        <p:blipFill>
          <a:blip r:embed="rId3"/>
          <a:stretch>
            <a:fillRect/>
          </a:stretch>
        </p:blipFill>
        <p:spPr>
          <a:xfrm>
            <a:off x="8780691" y="3822295"/>
            <a:ext cx="723900" cy="238125"/>
          </a:xfrm>
          <a:prstGeom prst="rect">
            <a:avLst/>
          </a:prstGeom>
        </p:spPr>
      </p:pic>
      <p:pic>
        <p:nvPicPr>
          <p:cNvPr id="21" name="Picture 20">
            <a:extLst>
              <a:ext uri="{FF2B5EF4-FFF2-40B4-BE49-F238E27FC236}">
                <a16:creationId xmlns:a16="http://schemas.microsoft.com/office/drawing/2014/main" xmlns="" id="{E953C66F-149D-4C45-BF98-60CF0470AD63}"/>
              </a:ext>
            </a:extLst>
          </p:cNvPr>
          <p:cNvPicPr>
            <a:picLocks noChangeAspect="1"/>
          </p:cNvPicPr>
          <p:nvPr/>
        </p:nvPicPr>
        <p:blipFill>
          <a:blip r:embed="rId4"/>
          <a:stretch>
            <a:fillRect/>
          </a:stretch>
        </p:blipFill>
        <p:spPr>
          <a:xfrm>
            <a:off x="8767902" y="4430372"/>
            <a:ext cx="838200" cy="238125"/>
          </a:xfrm>
          <a:prstGeom prst="rect">
            <a:avLst/>
          </a:prstGeom>
        </p:spPr>
      </p:pic>
      <p:pic>
        <p:nvPicPr>
          <p:cNvPr id="23" name="Picture 22">
            <a:extLst>
              <a:ext uri="{FF2B5EF4-FFF2-40B4-BE49-F238E27FC236}">
                <a16:creationId xmlns:a16="http://schemas.microsoft.com/office/drawing/2014/main" xmlns="" id="{E12A610C-EDB1-40B5-BCFD-7EA56745D57C}"/>
              </a:ext>
            </a:extLst>
          </p:cNvPr>
          <p:cNvPicPr>
            <a:picLocks noChangeAspect="1"/>
          </p:cNvPicPr>
          <p:nvPr/>
        </p:nvPicPr>
        <p:blipFill>
          <a:blip r:embed="rId3"/>
          <a:stretch>
            <a:fillRect/>
          </a:stretch>
        </p:blipFill>
        <p:spPr>
          <a:xfrm>
            <a:off x="8767902" y="5109474"/>
            <a:ext cx="723900" cy="238125"/>
          </a:xfrm>
          <a:prstGeom prst="rect">
            <a:avLst/>
          </a:prstGeom>
        </p:spPr>
      </p:pic>
      <p:pic>
        <p:nvPicPr>
          <p:cNvPr id="25" name="Picture 24">
            <a:extLst>
              <a:ext uri="{FF2B5EF4-FFF2-40B4-BE49-F238E27FC236}">
                <a16:creationId xmlns:a16="http://schemas.microsoft.com/office/drawing/2014/main" xmlns="" id="{3B477CC4-E91E-4CBA-9F7E-793BB52BA986}"/>
              </a:ext>
            </a:extLst>
          </p:cNvPr>
          <p:cNvPicPr>
            <a:picLocks noChangeAspect="1"/>
          </p:cNvPicPr>
          <p:nvPr/>
        </p:nvPicPr>
        <p:blipFill>
          <a:blip r:embed="rId6"/>
          <a:stretch>
            <a:fillRect/>
          </a:stretch>
        </p:blipFill>
        <p:spPr>
          <a:xfrm>
            <a:off x="8765958" y="5699494"/>
            <a:ext cx="714375" cy="266700"/>
          </a:xfrm>
          <a:prstGeom prst="rect">
            <a:avLst/>
          </a:prstGeom>
        </p:spPr>
      </p:pic>
    </p:spTree>
    <p:extLst>
      <p:ext uri="{BB962C8B-B14F-4D97-AF65-F5344CB8AC3E}">
        <p14:creationId xmlns:p14="http://schemas.microsoft.com/office/powerpoint/2010/main" val="2131711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F8D327-EEA7-4328-B6B2-66C029AAA0B3}"/>
              </a:ext>
            </a:extLst>
          </p:cNvPr>
          <p:cNvSpPr>
            <a:spLocks noGrp="1"/>
          </p:cNvSpPr>
          <p:nvPr>
            <p:ph idx="1"/>
          </p:nvPr>
        </p:nvSpPr>
        <p:spPr>
          <a:xfrm>
            <a:off x="838200" y="403761"/>
            <a:ext cx="10515600" cy="5773202"/>
          </a:xfrm>
        </p:spPr>
        <p:txBody>
          <a:bodyPr/>
          <a:lstStyle/>
          <a:p>
            <a:r>
              <a:rPr lang="en-IN" dirty="0"/>
              <a:t>For some grammars the predictive parsing table M may have some entries that are multiply-defined</a:t>
            </a:r>
          </a:p>
          <a:p>
            <a:r>
              <a:rPr lang="en-IN" dirty="0"/>
              <a:t>If the grammar G is left-recursive or ambiguous, then M will have at least one multiply-defined entry</a:t>
            </a:r>
          </a:p>
          <a:p>
            <a:r>
              <a:rPr lang="en-IN" dirty="0"/>
              <a:t>The ambiguity can be resolved by choosing one of the multiple entries</a:t>
            </a:r>
          </a:p>
          <a:p>
            <a:r>
              <a:rPr lang="en-IN" dirty="0"/>
              <a:t>A grammar whose parsing table has no multiply-defined entries is said to be LL(1)</a:t>
            </a:r>
          </a:p>
        </p:txBody>
      </p:sp>
    </p:spTree>
    <p:extLst>
      <p:ext uri="{BB962C8B-B14F-4D97-AF65-F5344CB8AC3E}">
        <p14:creationId xmlns:p14="http://schemas.microsoft.com/office/powerpoint/2010/main" val="293451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538EC-F4E3-40E8-B178-10E4AEFE0BC0}"/>
              </a:ext>
            </a:extLst>
          </p:cNvPr>
          <p:cNvSpPr>
            <a:spLocks noGrp="1"/>
          </p:cNvSpPr>
          <p:nvPr>
            <p:ph type="title"/>
          </p:nvPr>
        </p:nvSpPr>
        <p:spPr/>
        <p:txBody>
          <a:bodyPr/>
          <a:lstStyle/>
          <a:p>
            <a:r>
              <a:rPr lang="en-IN" dirty="0"/>
              <a:t>LL(1) Grammars</a:t>
            </a:r>
          </a:p>
        </p:txBody>
      </p:sp>
      <p:sp>
        <p:nvSpPr>
          <p:cNvPr id="3" name="Content Placeholder 2">
            <a:extLst>
              <a:ext uri="{FF2B5EF4-FFF2-40B4-BE49-F238E27FC236}">
                <a16:creationId xmlns:a16="http://schemas.microsoft.com/office/drawing/2014/main" xmlns="" id="{610C868D-3854-408B-A9FC-8A9CCADF6747}"/>
              </a:ext>
            </a:extLst>
          </p:cNvPr>
          <p:cNvSpPr>
            <a:spLocks noGrp="1"/>
          </p:cNvSpPr>
          <p:nvPr>
            <p:ph idx="1"/>
          </p:nvPr>
        </p:nvSpPr>
        <p:spPr/>
        <p:txBody>
          <a:bodyPr/>
          <a:lstStyle/>
          <a:p>
            <a:r>
              <a:rPr lang="en-IN" dirty="0"/>
              <a:t>Predictive parsers can be constructed for a class of grammars called LL(1)</a:t>
            </a:r>
          </a:p>
          <a:p>
            <a:r>
              <a:rPr lang="en-IN" dirty="0"/>
              <a:t>L – scanning the input from left-to-right</a:t>
            </a:r>
          </a:p>
          <a:p>
            <a:r>
              <a:rPr lang="en-IN" dirty="0"/>
              <a:t>L – for producing a leftmost derivation</a:t>
            </a:r>
          </a:p>
          <a:p>
            <a:r>
              <a:rPr lang="en-IN" dirty="0"/>
              <a:t>1 – one input symbol of lookahead at each step to make parsing action decisions</a:t>
            </a:r>
          </a:p>
        </p:txBody>
      </p:sp>
    </p:spTree>
    <p:extLst>
      <p:ext uri="{BB962C8B-B14F-4D97-AF65-F5344CB8AC3E}">
        <p14:creationId xmlns:p14="http://schemas.microsoft.com/office/powerpoint/2010/main" val="311507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15B2F-9608-43E6-B7B6-78B8CF69D53D}"/>
              </a:ext>
            </a:extLst>
          </p:cNvPr>
          <p:cNvSpPr>
            <a:spLocks noGrp="1"/>
          </p:cNvSpPr>
          <p:nvPr>
            <p:ph type="title"/>
          </p:nvPr>
        </p:nvSpPr>
        <p:spPr/>
        <p:txBody>
          <a:bodyPr/>
          <a:lstStyle/>
          <a:p>
            <a:r>
              <a:rPr lang="en-IN" dirty="0"/>
              <a:t>Advantages of using grammars for language designers:</a:t>
            </a:r>
          </a:p>
        </p:txBody>
      </p:sp>
      <p:sp>
        <p:nvSpPr>
          <p:cNvPr id="3" name="Content Placeholder 2">
            <a:extLst>
              <a:ext uri="{FF2B5EF4-FFF2-40B4-BE49-F238E27FC236}">
                <a16:creationId xmlns:a16="http://schemas.microsoft.com/office/drawing/2014/main" xmlns="" id="{62FAD9E1-087C-4153-B8D9-40B874F61904}"/>
              </a:ext>
            </a:extLst>
          </p:cNvPr>
          <p:cNvSpPr>
            <a:spLocks noGrp="1"/>
          </p:cNvSpPr>
          <p:nvPr>
            <p:ph idx="1"/>
          </p:nvPr>
        </p:nvSpPr>
        <p:spPr>
          <a:xfrm>
            <a:off x="838200" y="1825625"/>
            <a:ext cx="7771410" cy="4351336"/>
          </a:xfrm>
        </p:spPr>
        <p:txBody>
          <a:bodyPr/>
          <a:lstStyle/>
          <a:p>
            <a:endParaRPr lang="en-IN" dirty="0"/>
          </a:p>
        </p:txBody>
      </p:sp>
      <p:pic>
        <p:nvPicPr>
          <p:cNvPr id="5" name="Picture 4">
            <a:extLst>
              <a:ext uri="{FF2B5EF4-FFF2-40B4-BE49-F238E27FC236}">
                <a16:creationId xmlns:a16="http://schemas.microsoft.com/office/drawing/2014/main" xmlns="" id="{16B54B64-8278-4121-A1D9-E46D03E75015}"/>
              </a:ext>
            </a:extLst>
          </p:cNvPr>
          <p:cNvPicPr>
            <a:picLocks noChangeAspect="1"/>
          </p:cNvPicPr>
          <p:nvPr/>
        </p:nvPicPr>
        <p:blipFill>
          <a:blip r:embed="rId2"/>
          <a:stretch>
            <a:fillRect/>
          </a:stretch>
        </p:blipFill>
        <p:spPr>
          <a:xfrm>
            <a:off x="838199" y="1825624"/>
            <a:ext cx="6926211" cy="4351337"/>
          </a:xfrm>
          <a:prstGeom prst="rect">
            <a:avLst/>
          </a:prstGeom>
        </p:spPr>
      </p:pic>
    </p:spTree>
    <p:extLst>
      <p:ext uri="{BB962C8B-B14F-4D97-AF65-F5344CB8AC3E}">
        <p14:creationId xmlns:p14="http://schemas.microsoft.com/office/powerpoint/2010/main" val="3247512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25F4D1-2E8A-4A94-BF06-943D7BEAAEDB}"/>
              </a:ext>
            </a:extLst>
          </p:cNvPr>
          <p:cNvSpPr>
            <a:spLocks noGrp="1"/>
          </p:cNvSpPr>
          <p:nvPr>
            <p:ph idx="1"/>
          </p:nvPr>
        </p:nvSpPr>
        <p:spPr>
          <a:xfrm>
            <a:off x="838200" y="950026"/>
            <a:ext cx="10515600" cy="5226937"/>
          </a:xfrm>
        </p:spPr>
        <p:txBody>
          <a:bodyPr/>
          <a:lstStyle/>
          <a:p>
            <a:r>
              <a:rPr lang="en-IN" dirty="0"/>
              <a:t>Properties of LL(1) grammars:</a:t>
            </a:r>
          </a:p>
          <a:p>
            <a:r>
              <a:rPr lang="en-IN" dirty="0"/>
              <a:t>No left-recursive or ambiguous grammar can be LL(1)</a:t>
            </a:r>
          </a:p>
        </p:txBody>
      </p:sp>
      <p:pic>
        <p:nvPicPr>
          <p:cNvPr id="5" name="Picture 4">
            <a:extLst>
              <a:ext uri="{FF2B5EF4-FFF2-40B4-BE49-F238E27FC236}">
                <a16:creationId xmlns:a16="http://schemas.microsoft.com/office/drawing/2014/main" xmlns="" id="{C83868A6-1846-44C2-96C6-F2CF8C11A9EE}"/>
              </a:ext>
            </a:extLst>
          </p:cNvPr>
          <p:cNvPicPr>
            <a:picLocks noChangeAspect="1"/>
          </p:cNvPicPr>
          <p:nvPr/>
        </p:nvPicPr>
        <p:blipFill>
          <a:blip r:embed="rId2"/>
          <a:stretch>
            <a:fillRect/>
          </a:stretch>
        </p:blipFill>
        <p:spPr>
          <a:xfrm>
            <a:off x="595399" y="2333896"/>
            <a:ext cx="9097812" cy="3252849"/>
          </a:xfrm>
          <a:prstGeom prst="rect">
            <a:avLst/>
          </a:prstGeom>
        </p:spPr>
      </p:pic>
    </p:spTree>
    <p:extLst>
      <p:ext uri="{BB962C8B-B14F-4D97-AF65-F5344CB8AC3E}">
        <p14:creationId xmlns:p14="http://schemas.microsoft.com/office/powerpoint/2010/main" val="2161030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DC542D-00A6-49C4-93BD-789C0204896E}"/>
              </a:ext>
            </a:extLst>
          </p:cNvPr>
          <p:cNvSpPr>
            <a:spLocks noGrp="1"/>
          </p:cNvSpPr>
          <p:nvPr>
            <p:ph idx="1"/>
          </p:nvPr>
        </p:nvSpPr>
        <p:spPr>
          <a:xfrm>
            <a:off x="838200" y="558140"/>
            <a:ext cx="10515600" cy="5618823"/>
          </a:xfrm>
        </p:spPr>
        <p:txBody>
          <a:bodyPr/>
          <a:lstStyle/>
          <a:p>
            <a:r>
              <a:rPr lang="en-IN" dirty="0"/>
              <a:t>Grammar modelling if-then-else statement is not LL(1) </a:t>
            </a:r>
          </a:p>
          <a:p>
            <a:endParaRPr lang="en-IN" dirty="0"/>
          </a:p>
          <a:p>
            <a:endParaRPr lang="en-IN" dirty="0"/>
          </a:p>
          <a:p>
            <a:r>
              <a:rPr lang="en-IN" dirty="0"/>
              <a:t>When a parsing table has multiply-defined entries:</a:t>
            </a:r>
          </a:p>
          <a:p>
            <a:pPr lvl="1"/>
            <a:r>
              <a:rPr lang="en-IN" dirty="0"/>
              <a:t>Transform the grammar by eliminating all left recursion and then left factoring whenever possible</a:t>
            </a:r>
          </a:p>
          <a:p>
            <a:pPr lvl="1"/>
            <a:r>
              <a:rPr lang="en-IN" dirty="0"/>
              <a:t>For some grammar no amount of alteration will yield an LL(1) grammar </a:t>
            </a:r>
            <a:r>
              <a:rPr lang="en-IN" dirty="0" smtClean="0"/>
              <a:t>e.g. </a:t>
            </a:r>
            <a:r>
              <a:rPr lang="en-IN" dirty="0"/>
              <a:t>4.23. The grammar can be parsed with a predictive parser by choosing one of the productions.</a:t>
            </a:r>
          </a:p>
          <a:p>
            <a:pPr lvl="1"/>
            <a:r>
              <a:rPr lang="en-IN" dirty="0"/>
              <a:t>In general, there are no universal rules by which multiply-defined entries can be made single-valued without affecting the language recognized by the parser.</a:t>
            </a:r>
          </a:p>
          <a:p>
            <a:pPr lvl="1"/>
            <a:r>
              <a:rPr lang="en-IN" dirty="0" smtClean="0"/>
              <a:t>Use a Predictive </a:t>
            </a:r>
            <a:r>
              <a:rPr lang="en-IN" dirty="0"/>
              <a:t>parser </a:t>
            </a:r>
            <a:r>
              <a:rPr lang="en-IN" dirty="0" smtClean="0"/>
              <a:t>for control </a:t>
            </a:r>
            <a:r>
              <a:rPr lang="en-IN" dirty="0"/>
              <a:t>constructs </a:t>
            </a:r>
            <a:r>
              <a:rPr lang="en-IN" dirty="0" smtClean="0"/>
              <a:t> </a:t>
            </a:r>
          </a:p>
          <a:p>
            <a:pPr lvl="1"/>
            <a:r>
              <a:rPr lang="en-IN" dirty="0" smtClean="0"/>
              <a:t>Use an Operator Precedence </a:t>
            </a:r>
            <a:r>
              <a:rPr lang="en-IN" dirty="0"/>
              <a:t>parser </a:t>
            </a:r>
            <a:r>
              <a:rPr lang="en-IN" dirty="0" smtClean="0"/>
              <a:t>for expressions</a:t>
            </a:r>
            <a:endParaRPr lang="en-IN" dirty="0"/>
          </a:p>
        </p:txBody>
      </p:sp>
      <p:pic>
        <p:nvPicPr>
          <p:cNvPr id="5" name="Picture 4">
            <a:extLst>
              <a:ext uri="{FF2B5EF4-FFF2-40B4-BE49-F238E27FC236}">
                <a16:creationId xmlns:a16="http://schemas.microsoft.com/office/drawing/2014/main" xmlns="" id="{FF2FE0A6-124C-415B-8F94-989CEB4C973E}"/>
              </a:ext>
            </a:extLst>
          </p:cNvPr>
          <p:cNvPicPr>
            <a:picLocks noChangeAspect="1"/>
          </p:cNvPicPr>
          <p:nvPr/>
        </p:nvPicPr>
        <p:blipFill>
          <a:blip r:embed="rId2"/>
          <a:stretch>
            <a:fillRect/>
          </a:stretch>
        </p:blipFill>
        <p:spPr>
          <a:xfrm>
            <a:off x="1354962" y="1195449"/>
            <a:ext cx="5800725" cy="762000"/>
          </a:xfrm>
          <a:prstGeom prst="rect">
            <a:avLst/>
          </a:prstGeom>
        </p:spPr>
      </p:pic>
    </p:spTree>
    <p:extLst>
      <p:ext uri="{BB962C8B-B14F-4D97-AF65-F5344CB8AC3E}">
        <p14:creationId xmlns:p14="http://schemas.microsoft.com/office/powerpoint/2010/main" val="994592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67E5B5-F7FD-4F8E-B2A2-E53D6AEFD447}"/>
              </a:ext>
            </a:extLst>
          </p:cNvPr>
          <p:cNvSpPr>
            <a:spLocks noGrp="1"/>
          </p:cNvSpPr>
          <p:nvPr>
            <p:ph type="title"/>
          </p:nvPr>
        </p:nvSpPr>
        <p:spPr/>
        <p:txBody>
          <a:bodyPr/>
          <a:lstStyle/>
          <a:p>
            <a:r>
              <a:rPr lang="en-IN" dirty="0"/>
              <a:t>Error Recovery in Predictive Parsing</a:t>
            </a:r>
          </a:p>
        </p:txBody>
      </p:sp>
      <p:sp>
        <p:nvSpPr>
          <p:cNvPr id="3" name="Content Placeholder 2">
            <a:extLst>
              <a:ext uri="{FF2B5EF4-FFF2-40B4-BE49-F238E27FC236}">
                <a16:creationId xmlns:a16="http://schemas.microsoft.com/office/drawing/2014/main" xmlns="" id="{C3B2E7EA-D23F-41E2-A2EC-A0F34DFFAF83}"/>
              </a:ext>
            </a:extLst>
          </p:cNvPr>
          <p:cNvSpPr>
            <a:spLocks noGrp="1"/>
          </p:cNvSpPr>
          <p:nvPr>
            <p:ph idx="1"/>
          </p:nvPr>
        </p:nvSpPr>
        <p:spPr/>
        <p:txBody>
          <a:bodyPr/>
          <a:lstStyle/>
          <a:p>
            <a:r>
              <a:rPr lang="en-IN" dirty="0"/>
              <a:t>An error is detected during predictive parsing </a:t>
            </a:r>
            <a:r>
              <a:rPr lang="en-IN" dirty="0" smtClean="0"/>
              <a:t>when:</a:t>
            </a:r>
          </a:p>
          <a:p>
            <a:pPr lvl="1"/>
            <a:r>
              <a:rPr lang="en-IN" dirty="0" smtClean="0"/>
              <a:t>the </a:t>
            </a:r>
            <a:r>
              <a:rPr lang="en-IN" dirty="0"/>
              <a:t>terminal </a:t>
            </a:r>
            <a:r>
              <a:rPr lang="en-IN" dirty="0" smtClean="0"/>
              <a:t>on the top </a:t>
            </a:r>
            <a:r>
              <a:rPr lang="en-IN" dirty="0"/>
              <a:t>of the stack does not match the next input symbol or </a:t>
            </a:r>
          </a:p>
          <a:p>
            <a:pPr lvl="1"/>
            <a:r>
              <a:rPr lang="en-IN" dirty="0"/>
              <a:t>when NT ‘A’ is on top of the stack, ‘a’ is the next input symbol, and the parsing table entry M[A, a] is empty</a:t>
            </a:r>
          </a:p>
          <a:p>
            <a:r>
              <a:rPr lang="en-IN" dirty="0"/>
              <a:t>Panic-mode error recovery is based on skipping symbols on the input until a token in a selected set of synchronizing tokens appears</a:t>
            </a:r>
          </a:p>
          <a:p>
            <a:r>
              <a:rPr lang="en-IN" dirty="0"/>
              <a:t>Phrase-level recovery is implemented by filling in the blank entries in the predictive parsing table with pointers to error routines</a:t>
            </a:r>
          </a:p>
        </p:txBody>
      </p:sp>
    </p:spTree>
    <p:extLst>
      <p:ext uri="{BB962C8B-B14F-4D97-AF65-F5344CB8AC3E}">
        <p14:creationId xmlns:p14="http://schemas.microsoft.com/office/powerpoint/2010/main" val="28607508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E42ED4-AC11-431C-BF47-6726894DB035}"/>
              </a:ext>
            </a:extLst>
          </p:cNvPr>
          <p:cNvSpPr>
            <a:spLocks noGrp="1"/>
          </p:cNvSpPr>
          <p:nvPr>
            <p:ph type="title"/>
          </p:nvPr>
        </p:nvSpPr>
        <p:spPr/>
        <p:txBody>
          <a:bodyPr/>
          <a:lstStyle/>
          <a:p>
            <a:r>
              <a:rPr lang="en-IN" dirty="0"/>
              <a:t>Questions</a:t>
            </a:r>
          </a:p>
        </p:txBody>
      </p:sp>
      <p:pic>
        <p:nvPicPr>
          <p:cNvPr id="5" name="Picture 4">
            <a:extLst>
              <a:ext uri="{FF2B5EF4-FFF2-40B4-BE49-F238E27FC236}">
                <a16:creationId xmlns:a16="http://schemas.microsoft.com/office/drawing/2014/main" xmlns="" id="{595E4EFD-8FD9-4E53-8921-71AD765238C4}"/>
              </a:ext>
            </a:extLst>
          </p:cNvPr>
          <p:cNvPicPr>
            <a:picLocks noChangeAspect="1"/>
          </p:cNvPicPr>
          <p:nvPr/>
        </p:nvPicPr>
        <p:blipFill>
          <a:blip r:embed="rId2"/>
          <a:stretch>
            <a:fillRect/>
          </a:stretch>
        </p:blipFill>
        <p:spPr>
          <a:xfrm>
            <a:off x="481940" y="423863"/>
            <a:ext cx="9944100" cy="1390650"/>
          </a:xfrm>
          <a:prstGeom prst="rect">
            <a:avLst/>
          </a:prstGeom>
        </p:spPr>
      </p:pic>
      <p:pic>
        <p:nvPicPr>
          <p:cNvPr id="7" name="Picture 6">
            <a:extLst>
              <a:ext uri="{FF2B5EF4-FFF2-40B4-BE49-F238E27FC236}">
                <a16:creationId xmlns:a16="http://schemas.microsoft.com/office/drawing/2014/main" xmlns="" id="{ABC70DDD-9805-4A2F-814C-211779C9309D}"/>
              </a:ext>
            </a:extLst>
          </p:cNvPr>
          <p:cNvPicPr>
            <a:picLocks noChangeAspect="1"/>
          </p:cNvPicPr>
          <p:nvPr/>
        </p:nvPicPr>
        <p:blipFill>
          <a:blip r:embed="rId3"/>
          <a:stretch>
            <a:fillRect/>
          </a:stretch>
        </p:blipFill>
        <p:spPr>
          <a:xfrm>
            <a:off x="301274" y="1938337"/>
            <a:ext cx="10639425" cy="2981325"/>
          </a:xfrm>
          <a:prstGeom prst="rect">
            <a:avLst/>
          </a:prstGeom>
        </p:spPr>
      </p:pic>
      <p:pic>
        <p:nvPicPr>
          <p:cNvPr id="9" name="Picture 8">
            <a:extLst>
              <a:ext uri="{FF2B5EF4-FFF2-40B4-BE49-F238E27FC236}">
                <a16:creationId xmlns:a16="http://schemas.microsoft.com/office/drawing/2014/main" xmlns="" id="{42DBA874-89E4-4470-924E-635E140D59E2}"/>
              </a:ext>
            </a:extLst>
          </p:cNvPr>
          <p:cNvPicPr>
            <a:picLocks noChangeAspect="1"/>
          </p:cNvPicPr>
          <p:nvPr/>
        </p:nvPicPr>
        <p:blipFill>
          <a:blip r:embed="rId4"/>
          <a:stretch>
            <a:fillRect/>
          </a:stretch>
        </p:blipFill>
        <p:spPr>
          <a:xfrm>
            <a:off x="481940" y="5167311"/>
            <a:ext cx="10144125" cy="466725"/>
          </a:xfrm>
          <a:prstGeom prst="rect">
            <a:avLst/>
          </a:prstGeom>
        </p:spPr>
      </p:pic>
      <p:sp>
        <p:nvSpPr>
          <p:cNvPr id="3" name="TextBox 2"/>
          <p:cNvSpPr txBox="1"/>
          <p:nvPr/>
        </p:nvSpPr>
        <p:spPr>
          <a:xfrm>
            <a:off x="481940" y="0"/>
            <a:ext cx="2684170" cy="369332"/>
          </a:xfrm>
          <a:prstGeom prst="rect">
            <a:avLst/>
          </a:prstGeom>
          <a:noFill/>
        </p:spPr>
        <p:txBody>
          <a:bodyPr wrap="square" rtlCol="0">
            <a:spAutoFit/>
          </a:bodyPr>
          <a:lstStyle/>
          <a:p>
            <a:r>
              <a:rPr lang="en-IN" dirty="0" smtClean="0"/>
              <a:t>Aug 2020</a:t>
            </a:r>
            <a:endParaRPr lang="en-GB" dirty="0"/>
          </a:p>
        </p:txBody>
      </p:sp>
    </p:spTree>
    <p:extLst>
      <p:ext uri="{BB962C8B-B14F-4D97-AF65-F5344CB8AC3E}">
        <p14:creationId xmlns:p14="http://schemas.microsoft.com/office/powerpoint/2010/main" val="2214975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EF74F-2579-4A26-9EF9-ED81264AD165}"/>
              </a:ext>
            </a:extLst>
          </p:cNvPr>
          <p:cNvSpPr>
            <a:spLocks noGrp="1"/>
          </p:cNvSpPr>
          <p:nvPr>
            <p:ph type="title"/>
          </p:nvPr>
        </p:nvSpPr>
        <p:spPr>
          <a:xfrm>
            <a:off x="289560" y="96689"/>
            <a:ext cx="10515600" cy="1325563"/>
          </a:xfrm>
        </p:spPr>
        <p:txBody>
          <a:bodyPr/>
          <a:lstStyle/>
          <a:p>
            <a:r>
              <a:rPr lang="en-IN" dirty="0"/>
              <a:t>More questions</a:t>
            </a:r>
          </a:p>
        </p:txBody>
      </p:sp>
      <p:pic>
        <p:nvPicPr>
          <p:cNvPr id="5" name="Picture 4">
            <a:extLst>
              <a:ext uri="{FF2B5EF4-FFF2-40B4-BE49-F238E27FC236}">
                <a16:creationId xmlns:a16="http://schemas.microsoft.com/office/drawing/2014/main" xmlns="" id="{41228EA5-1B48-4018-978B-2FC954FBA1DD}"/>
              </a:ext>
            </a:extLst>
          </p:cNvPr>
          <p:cNvPicPr>
            <a:picLocks noChangeAspect="1"/>
          </p:cNvPicPr>
          <p:nvPr/>
        </p:nvPicPr>
        <p:blipFill>
          <a:blip r:embed="rId2"/>
          <a:stretch>
            <a:fillRect/>
          </a:stretch>
        </p:blipFill>
        <p:spPr>
          <a:xfrm>
            <a:off x="400793" y="1244750"/>
            <a:ext cx="6362700" cy="581025"/>
          </a:xfrm>
          <a:prstGeom prst="rect">
            <a:avLst/>
          </a:prstGeom>
        </p:spPr>
      </p:pic>
      <p:pic>
        <p:nvPicPr>
          <p:cNvPr id="7" name="Picture 6">
            <a:extLst>
              <a:ext uri="{FF2B5EF4-FFF2-40B4-BE49-F238E27FC236}">
                <a16:creationId xmlns:a16="http://schemas.microsoft.com/office/drawing/2014/main" xmlns="" id="{620BE1AE-A40D-4FA1-9556-B1D0AC1C11A4}"/>
              </a:ext>
            </a:extLst>
          </p:cNvPr>
          <p:cNvPicPr>
            <a:picLocks noChangeAspect="1"/>
          </p:cNvPicPr>
          <p:nvPr/>
        </p:nvPicPr>
        <p:blipFill>
          <a:blip r:embed="rId3"/>
          <a:stretch>
            <a:fillRect/>
          </a:stretch>
        </p:blipFill>
        <p:spPr>
          <a:xfrm>
            <a:off x="324593" y="1825775"/>
            <a:ext cx="6515100" cy="1171575"/>
          </a:xfrm>
          <a:prstGeom prst="rect">
            <a:avLst/>
          </a:prstGeom>
        </p:spPr>
      </p:pic>
      <p:pic>
        <p:nvPicPr>
          <p:cNvPr id="9" name="Picture 8">
            <a:extLst>
              <a:ext uri="{FF2B5EF4-FFF2-40B4-BE49-F238E27FC236}">
                <a16:creationId xmlns:a16="http://schemas.microsoft.com/office/drawing/2014/main" xmlns="" id="{82C66BF1-2281-48B4-B2C5-0E628177334A}"/>
              </a:ext>
            </a:extLst>
          </p:cNvPr>
          <p:cNvPicPr>
            <a:picLocks noChangeAspect="1"/>
          </p:cNvPicPr>
          <p:nvPr/>
        </p:nvPicPr>
        <p:blipFill>
          <a:blip r:embed="rId4"/>
          <a:stretch>
            <a:fillRect/>
          </a:stretch>
        </p:blipFill>
        <p:spPr>
          <a:xfrm>
            <a:off x="476994" y="3025836"/>
            <a:ext cx="6362699" cy="750074"/>
          </a:xfrm>
          <a:prstGeom prst="rect">
            <a:avLst/>
          </a:prstGeom>
        </p:spPr>
      </p:pic>
      <p:pic>
        <p:nvPicPr>
          <p:cNvPr id="11" name="Picture 10">
            <a:extLst>
              <a:ext uri="{FF2B5EF4-FFF2-40B4-BE49-F238E27FC236}">
                <a16:creationId xmlns:a16="http://schemas.microsoft.com/office/drawing/2014/main" xmlns="" id="{398DE05C-4484-4A43-8C59-5F555B1CFA54}"/>
              </a:ext>
            </a:extLst>
          </p:cNvPr>
          <p:cNvPicPr>
            <a:picLocks noChangeAspect="1"/>
          </p:cNvPicPr>
          <p:nvPr/>
        </p:nvPicPr>
        <p:blipFill>
          <a:blip r:embed="rId5"/>
          <a:stretch>
            <a:fillRect/>
          </a:stretch>
        </p:blipFill>
        <p:spPr>
          <a:xfrm>
            <a:off x="400793" y="3940641"/>
            <a:ext cx="7157523" cy="1885732"/>
          </a:xfrm>
          <a:prstGeom prst="rect">
            <a:avLst/>
          </a:prstGeom>
        </p:spPr>
      </p:pic>
    </p:spTree>
    <p:extLst>
      <p:ext uri="{BB962C8B-B14F-4D97-AF65-F5344CB8AC3E}">
        <p14:creationId xmlns:p14="http://schemas.microsoft.com/office/powerpoint/2010/main" val="1165341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708EF08-9E4E-4E20-AB1C-75C62D4386F3}"/>
              </a:ext>
            </a:extLst>
          </p:cNvPr>
          <p:cNvPicPr>
            <a:picLocks noChangeAspect="1"/>
          </p:cNvPicPr>
          <p:nvPr/>
        </p:nvPicPr>
        <p:blipFill>
          <a:blip r:embed="rId2"/>
          <a:stretch>
            <a:fillRect/>
          </a:stretch>
        </p:blipFill>
        <p:spPr>
          <a:xfrm>
            <a:off x="342494" y="282288"/>
            <a:ext cx="6835519" cy="1755425"/>
          </a:xfrm>
          <a:prstGeom prst="rect">
            <a:avLst/>
          </a:prstGeom>
        </p:spPr>
      </p:pic>
      <p:pic>
        <p:nvPicPr>
          <p:cNvPr id="7" name="Picture 6">
            <a:extLst>
              <a:ext uri="{FF2B5EF4-FFF2-40B4-BE49-F238E27FC236}">
                <a16:creationId xmlns:a16="http://schemas.microsoft.com/office/drawing/2014/main" xmlns="" id="{012DA82D-FFDD-43E1-921D-6A08E6C49FFE}"/>
              </a:ext>
            </a:extLst>
          </p:cNvPr>
          <p:cNvPicPr>
            <a:picLocks noChangeAspect="1"/>
          </p:cNvPicPr>
          <p:nvPr/>
        </p:nvPicPr>
        <p:blipFill>
          <a:blip r:embed="rId3"/>
          <a:stretch>
            <a:fillRect/>
          </a:stretch>
        </p:blipFill>
        <p:spPr>
          <a:xfrm>
            <a:off x="643863" y="2037713"/>
            <a:ext cx="4762500" cy="1095375"/>
          </a:xfrm>
          <a:prstGeom prst="rect">
            <a:avLst/>
          </a:prstGeom>
        </p:spPr>
      </p:pic>
      <p:pic>
        <p:nvPicPr>
          <p:cNvPr id="9" name="Picture 8">
            <a:extLst>
              <a:ext uri="{FF2B5EF4-FFF2-40B4-BE49-F238E27FC236}">
                <a16:creationId xmlns:a16="http://schemas.microsoft.com/office/drawing/2014/main" xmlns="" id="{932A9D0B-B6CD-46C8-92DD-2B8F79800C69}"/>
              </a:ext>
            </a:extLst>
          </p:cNvPr>
          <p:cNvPicPr>
            <a:picLocks noChangeAspect="1"/>
          </p:cNvPicPr>
          <p:nvPr/>
        </p:nvPicPr>
        <p:blipFill>
          <a:blip r:embed="rId4"/>
          <a:stretch>
            <a:fillRect/>
          </a:stretch>
        </p:blipFill>
        <p:spPr>
          <a:xfrm>
            <a:off x="643863" y="3362325"/>
            <a:ext cx="6534150" cy="3495675"/>
          </a:xfrm>
          <a:prstGeom prst="rect">
            <a:avLst/>
          </a:prstGeom>
        </p:spPr>
      </p:pic>
    </p:spTree>
    <p:extLst>
      <p:ext uri="{BB962C8B-B14F-4D97-AF65-F5344CB8AC3E}">
        <p14:creationId xmlns:p14="http://schemas.microsoft.com/office/powerpoint/2010/main" val="218411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D2ED83E-1F92-405B-88DE-896A7381AD04}"/>
              </a:ext>
            </a:extLst>
          </p:cNvPr>
          <p:cNvPicPr>
            <a:picLocks noChangeAspect="1"/>
          </p:cNvPicPr>
          <p:nvPr/>
        </p:nvPicPr>
        <p:blipFill>
          <a:blip r:embed="rId2"/>
          <a:stretch>
            <a:fillRect/>
          </a:stretch>
        </p:blipFill>
        <p:spPr>
          <a:xfrm>
            <a:off x="583314" y="721384"/>
            <a:ext cx="6763247" cy="2342449"/>
          </a:xfrm>
          <a:prstGeom prst="rect">
            <a:avLst/>
          </a:prstGeom>
        </p:spPr>
      </p:pic>
      <p:pic>
        <p:nvPicPr>
          <p:cNvPr id="7" name="Picture 6">
            <a:extLst>
              <a:ext uri="{FF2B5EF4-FFF2-40B4-BE49-F238E27FC236}">
                <a16:creationId xmlns:a16="http://schemas.microsoft.com/office/drawing/2014/main" xmlns="" id="{AE3E4738-FF1E-41BD-B29C-6603FF5E47F9}"/>
              </a:ext>
            </a:extLst>
          </p:cNvPr>
          <p:cNvPicPr>
            <a:picLocks noChangeAspect="1"/>
          </p:cNvPicPr>
          <p:nvPr/>
        </p:nvPicPr>
        <p:blipFill>
          <a:blip r:embed="rId3"/>
          <a:stretch>
            <a:fillRect/>
          </a:stretch>
        </p:blipFill>
        <p:spPr>
          <a:xfrm>
            <a:off x="892072" y="3160256"/>
            <a:ext cx="5872656" cy="1267824"/>
          </a:xfrm>
          <a:prstGeom prst="rect">
            <a:avLst/>
          </a:prstGeom>
        </p:spPr>
      </p:pic>
      <p:pic>
        <p:nvPicPr>
          <p:cNvPr id="9" name="Picture 8">
            <a:extLst>
              <a:ext uri="{FF2B5EF4-FFF2-40B4-BE49-F238E27FC236}">
                <a16:creationId xmlns:a16="http://schemas.microsoft.com/office/drawing/2014/main" xmlns="" id="{4040CF51-0DD0-4C6A-988B-DF7E5CA434EA}"/>
              </a:ext>
            </a:extLst>
          </p:cNvPr>
          <p:cNvPicPr>
            <a:picLocks noChangeAspect="1"/>
          </p:cNvPicPr>
          <p:nvPr/>
        </p:nvPicPr>
        <p:blipFill>
          <a:blip r:embed="rId4"/>
          <a:stretch>
            <a:fillRect/>
          </a:stretch>
        </p:blipFill>
        <p:spPr>
          <a:xfrm>
            <a:off x="702066" y="4609132"/>
            <a:ext cx="8091537" cy="1527484"/>
          </a:xfrm>
          <a:prstGeom prst="rect">
            <a:avLst/>
          </a:prstGeom>
        </p:spPr>
      </p:pic>
    </p:spTree>
    <p:extLst>
      <p:ext uri="{BB962C8B-B14F-4D97-AF65-F5344CB8AC3E}">
        <p14:creationId xmlns:p14="http://schemas.microsoft.com/office/powerpoint/2010/main" val="20337028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E9D0BB1-DC9D-4196-BA80-62D8EF460D9C}"/>
              </a:ext>
            </a:extLst>
          </p:cNvPr>
          <p:cNvPicPr>
            <a:picLocks noChangeAspect="1"/>
          </p:cNvPicPr>
          <p:nvPr/>
        </p:nvPicPr>
        <p:blipFill>
          <a:blip r:embed="rId2"/>
          <a:stretch>
            <a:fillRect/>
          </a:stretch>
        </p:blipFill>
        <p:spPr>
          <a:xfrm>
            <a:off x="660996" y="553418"/>
            <a:ext cx="6991349" cy="1448932"/>
          </a:xfrm>
          <a:prstGeom prst="rect">
            <a:avLst/>
          </a:prstGeom>
        </p:spPr>
      </p:pic>
      <p:pic>
        <p:nvPicPr>
          <p:cNvPr id="9" name="Picture 8">
            <a:extLst>
              <a:ext uri="{FF2B5EF4-FFF2-40B4-BE49-F238E27FC236}">
                <a16:creationId xmlns:a16="http://schemas.microsoft.com/office/drawing/2014/main" xmlns="" id="{2545D7DE-6696-4D1B-BC1C-93B740905587}"/>
              </a:ext>
            </a:extLst>
          </p:cNvPr>
          <p:cNvPicPr>
            <a:picLocks noChangeAspect="1"/>
          </p:cNvPicPr>
          <p:nvPr/>
        </p:nvPicPr>
        <p:blipFill>
          <a:blip r:embed="rId3"/>
          <a:stretch>
            <a:fillRect/>
          </a:stretch>
        </p:blipFill>
        <p:spPr>
          <a:xfrm>
            <a:off x="390215" y="2403612"/>
            <a:ext cx="8641833" cy="413421"/>
          </a:xfrm>
          <a:prstGeom prst="rect">
            <a:avLst/>
          </a:prstGeom>
        </p:spPr>
      </p:pic>
      <p:pic>
        <p:nvPicPr>
          <p:cNvPr id="11" name="Picture 10">
            <a:extLst>
              <a:ext uri="{FF2B5EF4-FFF2-40B4-BE49-F238E27FC236}">
                <a16:creationId xmlns:a16="http://schemas.microsoft.com/office/drawing/2014/main" xmlns="" id="{41418D69-6F35-4546-8BB5-BA7CC1FD07C5}"/>
              </a:ext>
            </a:extLst>
          </p:cNvPr>
          <p:cNvPicPr>
            <a:picLocks noChangeAspect="1"/>
          </p:cNvPicPr>
          <p:nvPr/>
        </p:nvPicPr>
        <p:blipFill>
          <a:blip r:embed="rId4"/>
          <a:stretch>
            <a:fillRect/>
          </a:stretch>
        </p:blipFill>
        <p:spPr>
          <a:xfrm>
            <a:off x="390215" y="3218294"/>
            <a:ext cx="8627238" cy="2303731"/>
          </a:xfrm>
          <a:prstGeom prst="rect">
            <a:avLst/>
          </a:prstGeom>
        </p:spPr>
      </p:pic>
    </p:spTree>
    <p:extLst>
      <p:ext uri="{BB962C8B-B14F-4D97-AF65-F5344CB8AC3E}">
        <p14:creationId xmlns:p14="http://schemas.microsoft.com/office/powerpoint/2010/main" val="2849063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22825553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6882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062E64-ECB4-40EE-9AEE-067F1939E0AA}"/>
              </a:ext>
            </a:extLst>
          </p:cNvPr>
          <p:cNvSpPr>
            <a:spLocks noGrp="1"/>
          </p:cNvSpPr>
          <p:nvPr>
            <p:ph type="title"/>
          </p:nvPr>
        </p:nvSpPr>
        <p:spPr/>
        <p:txBody>
          <a:bodyPr/>
          <a:lstStyle/>
          <a:p>
            <a:r>
              <a:rPr lang="en-IN" dirty="0"/>
              <a:t>4.5 Bottom-Up Parsing</a:t>
            </a:r>
          </a:p>
        </p:txBody>
      </p:sp>
      <p:sp>
        <p:nvSpPr>
          <p:cNvPr id="3" name="Content Placeholder 2">
            <a:extLst>
              <a:ext uri="{FF2B5EF4-FFF2-40B4-BE49-F238E27FC236}">
                <a16:creationId xmlns:a16="http://schemas.microsoft.com/office/drawing/2014/main" xmlns="" id="{2EF5320F-A79C-4FE8-9566-4C50166EBFDB}"/>
              </a:ext>
            </a:extLst>
          </p:cNvPr>
          <p:cNvSpPr>
            <a:spLocks noGrp="1"/>
          </p:cNvSpPr>
          <p:nvPr>
            <p:ph idx="1"/>
          </p:nvPr>
        </p:nvSpPr>
        <p:spPr/>
        <p:txBody>
          <a:bodyPr/>
          <a:lstStyle/>
          <a:p>
            <a:r>
              <a:rPr lang="en-IN" dirty="0"/>
              <a:t>Shift-Reduce parsing is a general style of bottom-up syntax analysis</a:t>
            </a:r>
          </a:p>
          <a:p>
            <a:r>
              <a:rPr lang="en-IN" i="1" dirty="0"/>
              <a:t>Operator-precedence parsing </a:t>
            </a:r>
            <a:r>
              <a:rPr lang="en-IN" dirty="0"/>
              <a:t>is an easy-to-implement form of shift-reduce parsing</a:t>
            </a:r>
          </a:p>
          <a:p>
            <a:r>
              <a:rPr lang="en-IN" i="1" dirty="0"/>
              <a:t>LR parsing </a:t>
            </a:r>
            <a:r>
              <a:rPr lang="en-IN" dirty="0"/>
              <a:t>is a general method of shift-reduce parsing. It is used in a number of automatic parser generators</a:t>
            </a:r>
          </a:p>
        </p:txBody>
      </p:sp>
    </p:spTree>
    <p:extLst>
      <p:ext uri="{BB962C8B-B14F-4D97-AF65-F5344CB8AC3E}">
        <p14:creationId xmlns:p14="http://schemas.microsoft.com/office/powerpoint/2010/main" val="4143282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F22B191B5C54FA1C80701CB28B566" ma:contentTypeVersion="2" ma:contentTypeDescription="Create a new document." ma:contentTypeScope="" ma:versionID="1bd1d1348fea72b03a91fd2db51d80f2">
  <xsd:schema xmlns:xsd="http://www.w3.org/2001/XMLSchema" xmlns:xs="http://www.w3.org/2001/XMLSchema" xmlns:p="http://schemas.microsoft.com/office/2006/metadata/properties" xmlns:ns2="7a25cdca-61f7-4e06-8ee3-a70c3413d7f7" targetNamespace="http://schemas.microsoft.com/office/2006/metadata/properties" ma:root="true" ma:fieldsID="ead603171d7ecdc91becd3db1935a534" ns2:_="">
    <xsd:import namespace="7a25cdca-61f7-4e06-8ee3-a70c3413d7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cdca-61f7-4e06-8ee3-a70c3413d7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6A7258-8E0A-4B78-A50E-7EAB08CC3935}"/>
</file>

<file path=customXml/itemProps2.xml><?xml version="1.0" encoding="utf-8"?>
<ds:datastoreItem xmlns:ds="http://schemas.openxmlformats.org/officeDocument/2006/customXml" ds:itemID="{C587335A-5F8C-4776-BA23-445048294070}"/>
</file>

<file path=customXml/itemProps3.xml><?xml version="1.0" encoding="utf-8"?>
<ds:datastoreItem xmlns:ds="http://schemas.openxmlformats.org/officeDocument/2006/customXml" ds:itemID="{6459D71C-C826-4B2F-AB22-A9EE8AB1DF28}"/>
</file>

<file path=docProps/app.xml><?xml version="1.0" encoding="utf-8"?>
<Properties xmlns="http://schemas.openxmlformats.org/officeDocument/2006/extended-properties" xmlns:vt="http://schemas.openxmlformats.org/officeDocument/2006/docPropsVTypes">
  <TotalTime>5368</TotalTime>
  <Words>7463</Words>
  <Application>Microsoft Office PowerPoint</Application>
  <PresentationFormat>Widescreen</PresentationFormat>
  <Paragraphs>1418</Paragraphs>
  <Slides>268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268</vt:i4>
      </vt:variant>
    </vt:vector>
  </HeadingPairs>
  <TitlesOfParts>
    <vt:vector size="276" baseType="lpstr">
      <vt:lpstr>Arial</vt:lpstr>
      <vt:lpstr>Calibri</vt:lpstr>
      <vt:lpstr>Calibri Light</vt:lpstr>
      <vt:lpstr>Courier New</vt:lpstr>
      <vt:lpstr>Times New Roman</vt:lpstr>
      <vt:lpstr>Wingdings</vt:lpstr>
      <vt:lpstr>Office Theme</vt:lpstr>
      <vt:lpstr>1_Office Theme</vt:lpstr>
      <vt:lpstr>Compiler Construction</vt:lpstr>
      <vt:lpstr>Course Outcomes</vt:lpstr>
      <vt:lpstr>Unit 2 Syllabus</vt:lpstr>
      <vt:lpstr>Remember</vt:lpstr>
      <vt:lpstr>PowerPoint Presentation</vt:lpstr>
      <vt:lpstr>PowerPoint Presentation</vt:lpstr>
      <vt:lpstr>PowerPoint Presentation</vt:lpstr>
      <vt:lpstr>Chapter 4: Syntax Analysis</vt:lpstr>
      <vt:lpstr>Advantages of using grammars for language designers:</vt:lpstr>
      <vt:lpstr>4.1 The role of the parser</vt:lpstr>
      <vt:lpstr>PowerPoint Presentation</vt:lpstr>
      <vt:lpstr>PowerPoint Presentation</vt:lpstr>
      <vt:lpstr>PowerPoint Presentation</vt:lpstr>
      <vt:lpstr>Syntax error handling</vt:lpstr>
      <vt:lpstr>PowerPoint Presentation</vt:lpstr>
      <vt:lpstr>Error-Recovery Strategies</vt:lpstr>
      <vt:lpstr>PowerPoint Presentation</vt:lpstr>
      <vt:lpstr>PowerPoint Presentation</vt:lpstr>
      <vt:lpstr>PowerPoint Presentation</vt:lpstr>
      <vt:lpstr>PowerPoint Presentation</vt:lpstr>
      <vt:lpstr>4.2 Context-Free Grammar</vt:lpstr>
      <vt:lpstr>PowerPoint Presentation</vt:lpstr>
      <vt:lpstr>PowerPoint Presentation</vt:lpstr>
      <vt:lpstr>PowerPoint Presentation</vt:lpstr>
      <vt:lpstr>PowerPoint Presentation</vt:lpstr>
      <vt:lpstr>PowerPoint Presentation</vt:lpstr>
      <vt:lpstr>Notations</vt:lpstr>
      <vt:lpstr>Derivations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Parse Trees and derivations</vt:lpstr>
      <vt:lpstr>PowerPoint Presentation</vt:lpstr>
      <vt:lpstr>Ambiguity</vt:lpstr>
      <vt:lpstr>PowerPoint Presentation</vt:lpstr>
      <vt:lpstr>PowerPoint Presentation</vt:lpstr>
      <vt:lpstr>PowerPoint Presentation</vt:lpstr>
      <vt:lpstr>Eliminating ambiguity</vt:lpstr>
      <vt:lpstr>PowerPoint Presentation</vt:lpstr>
      <vt:lpstr>Elimination of left recursion</vt:lpstr>
      <vt:lpstr>PowerPoint Presentation</vt:lpstr>
      <vt:lpstr>PowerPoint Presentation</vt:lpstr>
      <vt:lpstr>PowerPoint Presentation</vt:lpstr>
      <vt:lpstr>PowerPoint Presentation</vt:lpstr>
      <vt:lpstr>PowerPoint Presentation</vt:lpstr>
      <vt:lpstr>Left Factoring</vt:lpstr>
      <vt:lpstr>PowerPoint Presentation</vt:lpstr>
      <vt:lpstr>PowerPoint Presentation</vt:lpstr>
      <vt:lpstr>Questions</vt:lpstr>
      <vt:lpstr>PowerPoint Presentation</vt:lpstr>
      <vt:lpstr>More questions</vt:lpstr>
      <vt:lpstr>PowerPoint Presentation</vt:lpstr>
      <vt:lpstr>PowerPoint Presentation</vt:lpstr>
      <vt:lpstr>PowerPoint Presentation</vt:lpstr>
      <vt:lpstr>Questions</vt:lpstr>
      <vt:lpstr>4.4 Top-Down Parsing</vt:lpstr>
      <vt:lpstr>PowerPoint Presentation</vt:lpstr>
      <vt:lpstr>Recursive-Descent Parsing</vt:lpstr>
      <vt:lpstr>PowerPoint Presentation</vt:lpstr>
      <vt:lpstr>PowerPoint Presentation</vt:lpstr>
      <vt:lpstr>Predictive Parser</vt:lpstr>
      <vt:lpstr>Non-recursive Predictive Parser</vt:lpstr>
      <vt:lpstr>PowerPoint Presentation</vt:lpstr>
      <vt:lpstr>First and Follow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Grammars</vt:lpstr>
      <vt:lpstr>PowerPoint Presentation</vt:lpstr>
      <vt:lpstr>PowerPoint Presentation</vt:lpstr>
      <vt:lpstr>Error Recovery in Predictive Parsing</vt:lpstr>
      <vt:lpstr>Questions</vt:lpstr>
      <vt:lpstr>More questions</vt:lpstr>
      <vt:lpstr>PowerPoint Presentation</vt:lpstr>
      <vt:lpstr>PowerPoint Presentation</vt:lpstr>
      <vt:lpstr>PowerPoint Presentation</vt:lpstr>
      <vt:lpstr>Questions</vt:lpstr>
      <vt:lpstr>4.5 Bottom-Up Parsing</vt:lpstr>
      <vt:lpstr>PowerPoint Presentation</vt:lpstr>
      <vt:lpstr>PowerPoint Presentation</vt:lpstr>
      <vt:lpstr>Handles</vt:lpstr>
      <vt:lpstr>PowerPoint Presentation</vt:lpstr>
      <vt:lpstr>PowerPoint Presentation</vt:lpstr>
      <vt:lpstr>Handle Pruning</vt:lpstr>
      <vt:lpstr>Stack implementation of Shift-Reduce Parsing</vt:lpstr>
      <vt:lpstr>PowerPoint Presentation</vt:lpstr>
      <vt:lpstr>The 4 actions of a shift-reduce parser</vt:lpstr>
      <vt:lpstr>PowerPoint Presentation</vt:lpstr>
      <vt:lpstr>Viable Prefixes</vt:lpstr>
      <vt:lpstr>Conflicts during Shift-Reduce Parsing</vt:lpstr>
      <vt:lpstr>PowerPoint Presentation</vt:lpstr>
      <vt:lpstr>4.6 Operator-Precedence Parsing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Recovery in Operator-Precedence Parsing</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Questions</vt:lpstr>
      <vt:lpstr>4.7 LR Parsers</vt:lpstr>
      <vt:lpstr>PowerPoint Presentation</vt:lpstr>
      <vt:lpstr>PowerPoint Presentation</vt:lpstr>
      <vt:lpstr>PowerPoint Presentation</vt:lpstr>
      <vt:lpstr>The LR Parsing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Grammars</vt:lpstr>
      <vt:lpstr>PowerPoint Presentation</vt:lpstr>
      <vt:lpstr>Constructing SLR Parsing Tables</vt:lpstr>
      <vt:lpstr>PowerPoint Presentation</vt:lpstr>
      <vt:lpstr>PowerPoint Presentation</vt:lpstr>
      <vt:lpstr>Constructing SLR parser</vt:lpstr>
      <vt:lpstr>Step 1</vt:lpstr>
      <vt:lpstr>Step 2</vt:lpstr>
      <vt:lpstr>PowerPoint Presentation</vt:lpstr>
      <vt:lpstr>PowerPoint Presentation</vt:lpstr>
      <vt:lpstr>PowerPoint Presentation</vt:lpstr>
      <vt:lpstr>PowerPoint Presentation</vt:lpstr>
      <vt:lpstr>PowerPoint Presentation</vt:lpstr>
      <vt:lpstr>Step 3</vt:lpstr>
      <vt:lpstr>Step 4</vt:lpstr>
      <vt:lpstr>Applying Steps 3 and 4</vt:lpstr>
      <vt:lpstr>PowerPoint Presentation</vt:lpstr>
      <vt:lpstr>Step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Constructing Canonical LR Parsing Tables</vt:lpstr>
      <vt:lpstr>PowerPoint Presentation</vt:lpstr>
      <vt:lpstr>PowerPoint Presentation</vt:lpstr>
      <vt:lpstr>PowerPoint Presentation</vt:lpstr>
      <vt:lpstr>PowerPoint Presentation</vt:lpstr>
      <vt:lpstr>PowerPoint Presentation</vt:lpstr>
      <vt:lpstr>PowerPoint Presentation</vt:lpstr>
      <vt:lpstr>Step 2: Closure of [S’ -&gt; .S, $]</vt:lpstr>
      <vt:lpstr>PowerPoint Presentation</vt:lpstr>
      <vt:lpstr>PowerPoint Presentation</vt:lpstr>
      <vt:lpstr>Step 2: Closure of [S’ -&gt; .S,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Constructing LALR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4.9 Parser Generators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YACC with ambiguous grammars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Recovery in YACC</vt:lpstr>
      <vt:lpstr>PowerPoint Presentation</vt:lpstr>
      <vt:lpstr>PowerPoint Presentation</vt:lpstr>
      <vt:lpstr>PowerPoint Presentation</vt:lpstr>
      <vt:lpstr>PowerPoint Presentation</vt:lpstr>
      <vt:lpstr>PowerPoint Presentation</vt:lpstr>
      <vt:lpstr>Creating YACC Lexical Analysers with 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Chapter 4</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Construction</dc:title>
  <dc:creator>CASSANDRA</dc:creator>
  <cp:lastModifiedBy>Staff</cp:lastModifiedBy>
  <cp:revision>820</cp:revision>
  <dcterms:created xsi:type="dcterms:W3CDTF">2020-09-29T03:58:30Z</dcterms:created>
  <dcterms:modified xsi:type="dcterms:W3CDTF">2022-01-04T07:31:15Z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0x010100339F22B191B5C54FA1C80701CB28B566</vt:lpwstr>
  </property>
</Properties>
</file>